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21"/>
  </p:notesMasterIdLst>
  <p:sldIdLst>
    <p:sldId id="267" r:id="rId2"/>
    <p:sldId id="356" r:id="rId3"/>
    <p:sldId id="361" r:id="rId4"/>
    <p:sldId id="302" r:id="rId5"/>
    <p:sldId id="358" r:id="rId6"/>
    <p:sldId id="315" r:id="rId7"/>
    <p:sldId id="366" r:id="rId8"/>
    <p:sldId id="318" r:id="rId9"/>
    <p:sldId id="367" r:id="rId10"/>
    <p:sldId id="368" r:id="rId11"/>
    <p:sldId id="369" r:id="rId12"/>
    <p:sldId id="347" r:id="rId13"/>
    <p:sldId id="371" r:id="rId14"/>
    <p:sldId id="353" r:id="rId15"/>
    <p:sldId id="370" r:id="rId16"/>
    <p:sldId id="349" r:id="rId17"/>
    <p:sldId id="350" r:id="rId18"/>
    <p:sldId id="351" r:id="rId19"/>
    <p:sldId id="324" r:id="rId20"/>
  </p:sldIdLst>
  <p:sldSz cx="9144000" cy="6858000" type="screen4x3"/>
  <p:notesSz cx="6805613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8000"/>
    <a:srgbClr val="FFFF00"/>
    <a:srgbClr val="66FF99"/>
    <a:srgbClr val="BFB7FB"/>
    <a:srgbClr val="99CC00"/>
    <a:srgbClr val="FF66FF"/>
    <a:srgbClr val="00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00" autoAdjust="0"/>
    <p:restoredTop sz="91139" autoAdjust="0"/>
  </p:normalViewPr>
  <p:slideViewPr>
    <p:cSldViewPr>
      <p:cViewPr varScale="1">
        <p:scale>
          <a:sx n="67" d="100"/>
          <a:sy n="67" d="100"/>
        </p:scale>
        <p:origin x="-61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5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566F95-899C-414F-A733-82A6A1921171}" type="datetimeFigureOut">
              <a:rPr kumimoji="1" lang="ja-JP" altLang="en-US" smtClean="0"/>
              <a:pPr/>
              <a:t>2011/2/21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5BD30-4248-479A-885C-1DEE96363F6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5BD30-4248-479A-885C-1DEE96363F69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High intensity </a:t>
            </a:r>
            <a:r>
              <a:rPr kumimoji="1" lang="en-US" altLang="ja-JP" dirty="0" err="1" smtClean="0"/>
              <a:t>muon</a:t>
            </a:r>
            <a:r>
              <a:rPr kumimoji="1" lang="en-US" altLang="ja-JP" dirty="0" smtClean="0"/>
              <a:t> beam in Japan, J-PARC.</a:t>
            </a:r>
          </a:p>
          <a:p>
            <a:r>
              <a:rPr kumimoji="1" lang="en-US" altLang="ja-JP" dirty="0" smtClean="0"/>
              <a:t>Details of J-PARC will be given by Prof. Saito on Thursday.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5BD30-4248-479A-885C-1DEE96363F69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5BD30-4248-479A-885C-1DEE96363F69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ja-JP" smtClean="0"/>
              <a:t>This is a conceptual design of vertical kicker.</a:t>
            </a:r>
          </a:p>
          <a:p>
            <a:pPr eaLnBrk="1" hangingPunct="1"/>
            <a:r>
              <a:rPr lang="en-US" altLang="ja-JP" smtClean="0"/>
              <a:t>We will use two pairs of coils to apply….within few tens of turns.</a:t>
            </a:r>
          </a:p>
          <a:p>
            <a:pPr eaLnBrk="1" hangingPunct="1"/>
            <a:r>
              <a:rPr lang="en-US" altLang="ja-JP" smtClean="0"/>
              <a:t>Proto…</a:t>
            </a:r>
            <a:endParaRPr lang="ja-JP" altLang="en-US" smtClean="0"/>
          </a:p>
        </p:txBody>
      </p:sp>
      <p:sp>
        <p:nvSpPr>
          <p:cNvPr id="1946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A99AD3-83DF-4C16-88D4-74331A6B7571}" type="slidenum">
              <a:rPr lang="ja-JP" altLang="en-US" smtClean="0">
                <a:ea typeface="ＭＳ Ｐゴシック" charset="-128"/>
              </a:rPr>
              <a:pPr/>
              <a:t>15</a:t>
            </a:fld>
            <a:endParaRPr lang="ja-JP" alt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5BD30-4248-479A-885C-1DEE96363F69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Let’s think</a:t>
            </a:r>
            <a:r>
              <a:rPr kumimoji="1" lang="en-US" altLang="ja-JP" baseline="0" dirty="0" smtClean="0"/>
              <a:t> of </a:t>
            </a:r>
            <a:r>
              <a:rPr kumimoji="1" lang="en-US" altLang="ja-JP" dirty="0" smtClean="0"/>
              <a:t>EDM</a:t>
            </a:r>
            <a:r>
              <a:rPr kumimoji="1" lang="en-US" altLang="ja-JP" baseline="0" dirty="0" smtClean="0"/>
              <a:t> is finite value, say 2 times 10 to the minus 20.</a:t>
            </a:r>
          </a:p>
          <a:p>
            <a:r>
              <a:rPr kumimoji="1" lang="en-US" altLang="ja-JP" baseline="0" dirty="0" smtClean="0"/>
              <a:t>If we take up-down time spectra separately, we can see such plots.</a:t>
            </a:r>
          </a:p>
          <a:p>
            <a:r>
              <a:rPr kumimoji="1" lang="en-US" altLang="ja-JP" baseline="0" dirty="0" smtClean="0"/>
              <a:t>EDM effect appears in amplitude of the up-down asymmetry.</a:t>
            </a:r>
          </a:p>
          <a:p>
            <a:r>
              <a:rPr kumimoji="1" lang="en-US" altLang="ja-JP" baseline="0" dirty="0" smtClean="0"/>
              <a:t>This amplitude can be calculated by analytically, and consistent with this simulation result.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In this way, we can measure EDM effect and extract pure g-2 effect from precession frequency.</a:t>
            </a:r>
          </a:p>
          <a:p>
            <a:r>
              <a:rPr kumimoji="1" lang="en-US" altLang="ja-JP" baseline="0" dirty="0" smtClean="0"/>
              <a:t>These two wiggles are our goal plots.</a:t>
            </a:r>
          </a:p>
          <a:p>
            <a:endParaRPr kumimoji="1" lang="en-US" altLang="ja-JP" baseline="0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5BD30-4248-479A-885C-1DEE96363F69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角丸四角形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28" name="日付プレースホル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C6D1C-9098-4A0B-A963-4EC75B004E33}" type="datetime1">
              <a:rPr kumimoji="1" lang="ja-JP" altLang="en-US" smtClean="0"/>
              <a:pPr/>
              <a:t>2011/2/21</a:t>
            </a:fld>
            <a:endParaRPr kumimoji="1" lang="ja-JP" altLang="en-US"/>
          </a:p>
        </p:txBody>
      </p:sp>
      <p:sp>
        <p:nvSpPr>
          <p:cNvPr id="17" name="フッター プレースホル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Hiromi Iinuma</a:t>
            </a:r>
            <a:endParaRPr kumimoji="1" lang="ja-JP" altLang="en-US"/>
          </a:p>
        </p:txBody>
      </p:sp>
      <p:sp>
        <p:nvSpPr>
          <p:cNvPr id="29" name="スライド番号プレースホルダ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AD5EDEA-93FF-43DC-B902-37DD3465576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正方形/長方形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正方形/長方形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2CDC8-BD65-48D8-BD3A-A07FB2A54C8B}" type="datetime1">
              <a:rPr kumimoji="1" lang="ja-JP" altLang="en-US" smtClean="0"/>
              <a:pPr/>
              <a:t>2011/2/21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Hiromi Iinuma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5EDEA-93FF-43DC-B902-37DD3465576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CDE7C-5D34-42AE-B533-FFD0D27ED38F}" type="datetime1">
              <a:rPr kumimoji="1" lang="ja-JP" altLang="en-US" smtClean="0"/>
              <a:pPr/>
              <a:t>2011/2/21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Hiromi Iinuma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5EDEA-93FF-43DC-B902-37DD3465576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2579A-37AE-4E59-9268-4FFEF3BC42F4}" type="datetime1">
              <a:rPr kumimoji="1" lang="ja-JP" altLang="en-US" smtClean="0"/>
              <a:pPr/>
              <a:t>2011/2/21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Hiromi Iinuma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5EDEA-93FF-43DC-B902-37DD3465576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8" name="コンテンツ プレースホルダ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角丸四角形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5FB68-E309-40A9-9620-70AF3BE8D4E0}" type="datetime1">
              <a:rPr kumimoji="1" lang="ja-JP" altLang="en-US" smtClean="0"/>
              <a:pPr/>
              <a:t>2011/2/21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kumimoji="1" lang="en-US" altLang="ja-JP" smtClean="0"/>
              <a:t>Hiromi Iinuma</a:t>
            </a:r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正方形/長方形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正方形/長方形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AD5EDEA-93FF-43DC-B902-37DD3465576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0BC11-488F-49A6-BDA0-59BF56F6CCB1}" type="datetime1">
              <a:rPr kumimoji="1" lang="ja-JP" altLang="en-US" smtClean="0"/>
              <a:pPr/>
              <a:t>2011/2/21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Hiromi Iinuma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5EDEA-93FF-43DC-B902-37DD3465576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9" name="コンテンツ プレースホル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509D0-E15F-48C8-970D-94651A2804B8}" type="datetime1">
              <a:rPr kumimoji="1" lang="ja-JP" altLang="en-US" smtClean="0"/>
              <a:pPr/>
              <a:t>2011/2/21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Hiromi Iinuma</a:t>
            </a:r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5EDEA-93FF-43DC-B902-37DD3465576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3" name="コンテンツ プレースホル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EC271-67F4-4512-AE49-8F89B150E7D6}" type="datetime1">
              <a:rPr kumimoji="1" lang="ja-JP" altLang="en-US" smtClean="0"/>
              <a:pPr/>
              <a:t>2011/2/21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Hiromi Iinuma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5EDEA-93FF-43DC-B902-37DD3465576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5C226-AAA1-4AA3-8775-3AE29C1660B9}" type="datetime1">
              <a:rPr kumimoji="1" lang="ja-JP" altLang="en-US" smtClean="0"/>
              <a:pPr/>
              <a:t>2011/2/21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Hiromi Iinuma</a:t>
            </a:r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5EDEA-93FF-43DC-B902-37DD3465576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角丸四角形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61AD-EC54-4925-B10D-3359777C36A3}" type="datetime1">
              <a:rPr kumimoji="1" lang="ja-JP" altLang="en-US" smtClean="0"/>
              <a:pPr/>
              <a:t>2011/2/21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Hiromi Iinuma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5EDEA-93FF-43DC-B902-37DD3465576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95676-A916-48B6-B5C4-58565415F147}" type="datetime1">
              <a:rPr kumimoji="1" lang="ja-JP" altLang="en-US" smtClean="0"/>
              <a:pPr/>
              <a:t>2011/2/21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kumimoji="1" lang="en-US" altLang="ja-JP" smtClean="0"/>
              <a:t>Hiromi Iinuma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AD5EDEA-93FF-43DC-B902-37DD3465576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正方形/長方形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正方形/長方形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角丸四角形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タイトル プレースホルダ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3" name="テキスト プレースホルダ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4" name="日付プレースホル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19FB57F-620C-47E9-945F-8454D9BF8AF8}" type="datetime1">
              <a:rPr kumimoji="1" lang="ja-JP" altLang="en-US" smtClean="0"/>
              <a:pPr/>
              <a:t>2011/2/21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kumimoji="1" lang="en-US" altLang="ja-JP" smtClean="0"/>
              <a:t>Hiromi Iinuma</a:t>
            </a:r>
            <a:endParaRPr kumimoji="1" lang="ja-JP" altLang="en-US"/>
          </a:p>
        </p:txBody>
      </p:sp>
      <p:sp>
        <p:nvSpPr>
          <p:cNvPr id="23" name="スライド番号プレースホルダ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AD5EDEA-93FF-43DC-B902-37DD3465576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1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image" Target="../media/image38.png"/><Relationship Id="rId7" Type="http://schemas.openxmlformats.org/officeDocument/2006/relationships/image" Target="../media/image4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oleObject" Target="../embeddings/oleObject2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7.png"/><Relationship Id="rId5" Type="http://schemas.openxmlformats.org/officeDocument/2006/relationships/image" Target="../media/image53.png"/><Relationship Id="rId4" Type="http://schemas.openxmlformats.org/officeDocument/2006/relationships/image" Target="../media/image15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10" Type="http://schemas.openxmlformats.org/officeDocument/2006/relationships/oleObject" Target="../embeddings/oleObject25.bin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9.bin"/><Relationship Id="rId5" Type="http://schemas.openxmlformats.org/officeDocument/2006/relationships/oleObject" Target="../embeddings/oleObject28.bin"/><Relationship Id="rId4" Type="http://schemas.openxmlformats.org/officeDocument/2006/relationships/oleObject" Target="../embeddings/oleObject27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5.wmf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1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サブタイトル 2"/>
          <p:cNvSpPr txBox="1">
            <a:spLocks/>
          </p:cNvSpPr>
          <p:nvPr/>
        </p:nvSpPr>
        <p:spPr>
          <a:xfrm>
            <a:off x="2843808" y="3212976"/>
            <a:ext cx="6084168" cy="1008112"/>
          </a:xfrm>
          <a:prstGeom prst="rect">
            <a:avLst/>
          </a:prstGeom>
        </p:spPr>
        <p:txBody>
          <a:bodyPr/>
          <a:lstStyle/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ja-JP" alt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飯沼裕美</a:t>
            </a:r>
            <a:r>
              <a:rPr lang="en-US" altLang="ja-JP" sz="2800" noProof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 (KEK) for</a:t>
            </a:r>
            <a:r>
              <a:rPr kumimoji="1" lang="en-US" altLang="ja-JP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 </a:t>
            </a:r>
          </a:p>
          <a:p>
            <a:pPr algn="r"/>
            <a:r>
              <a:rPr lang="ja-JP" alt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　</a:t>
            </a:r>
            <a:r>
              <a:rPr lang="en-US" altLang="ja-JP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New g-2/EDM@J-PARC collaboration </a:t>
            </a:r>
          </a:p>
        </p:txBody>
      </p:sp>
      <p:sp>
        <p:nvSpPr>
          <p:cNvPr id="7" name="コンテンツ プレースホルダ 6"/>
          <p:cNvSpPr>
            <a:spLocks noGrp="1"/>
          </p:cNvSpPr>
          <p:nvPr>
            <p:ph type="subTitle" idx="1"/>
          </p:nvPr>
        </p:nvSpPr>
        <p:spPr>
          <a:xfrm>
            <a:off x="323528" y="4293096"/>
            <a:ext cx="8352928" cy="1728192"/>
          </a:xfrm>
        </p:spPr>
        <p:txBody>
          <a:bodyPr>
            <a:no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ja-JP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実験実現に向けて頑張り中</a:t>
            </a:r>
            <a:endParaRPr lang="en-US" altLang="ja-JP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ＭＳ Ｐゴシック" pitchFamily="50" charset="-128"/>
              <a:cs typeface="Times New Roman" pitchFamily="18" charset="0"/>
            </a:endParaRPr>
          </a:p>
          <a:p>
            <a:pPr marL="971550" lvl="1" indent="-514350" algn="l">
              <a:buFont typeface="+mj-lt"/>
              <a:buAutoNum type="arabicPeriod"/>
            </a:pP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2009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年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12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月に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J-PARC PAC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にプロポーザル提出</a:t>
            </a:r>
            <a:endParaRPr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ＭＳ Ｐゴシック" pitchFamily="50" charset="-128"/>
              <a:cs typeface="Times New Roman" pitchFamily="18" charset="0"/>
            </a:endParaRPr>
          </a:p>
          <a:p>
            <a:pPr marL="971550" lvl="1" indent="-514350" algn="l">
              <a:buFont typeface="+mj-lt"/>
              <a:buAutoNum type="arabicPeriod"/>
            </a:pP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今度の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PAC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で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Stage-1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を目指す</a:t>
            </a:r>
            <a:endParaRPr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ＭＳ Ｐゴシック" pitchFamily="50" charset="-128"/>
              <a:cs typeface="Times New Roman" pitchFamily="18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ja-JP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実験の概要と私が担当して来た部分を紹介</a:t>
            </a:r>
            <a:endParaRPr lang="en-US" altLang="ja-JP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ＭＳ Ｐゴシック" pitchFamily="50" charset="-128"/>
              <a:cs typeface="Times New Roman" pitchFamily="18" charset="0"/>
            </a:endParaRPr>
          </a:p>
        </p:txBody>
      </p:sp>
      <p:sp>
        <p:nvSpPr>
          <p:cNvPr id="4" name="タイトル 3"/>
          <p:cNvSpPr>
            <a:spLocks noGrp="1"/>
          </p:cNvSpPr>
          <p:nvPr>
            <p:ph type="ctrTitle"/>
          </p:nvPr>
        </p:nvSpPr>
        <p:spPr>
          <a:xfrm>
            <a:off x="755576" y="1340768"/>
            <a:ext cx="7416824" cy="1828800"/>
          </a:xfrm>
        </p:spPr>
        <p:txBody>
          <a:bodyPr>
            <a:noAutofit/>
          </a:bodyPr>
          <a:lstStyle/>
          <a:p>
            <a:pPr algn="ctr"/>
            <a:r>
              <a:rPr lang="en-US" altLang="ja-JP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g-2/EDM</a:t>
            </a:r>
            <a:r>
              <a:rPr lang="ja-JP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実験紹介</a:t>
            </a:r>
            <a:endParaRPr kumimoji="1" lang="ja-JP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タイトル 1"/>
          <p:cNvSpPr txBox="1">
            <a:spLocks/>
          </p:cNvSpPr>
          <p:nvPr/>
        </p:nvSpPr>
        <p:spPr>
          <a:xfrm>
            <a:off x="0" y="122238"/>
            <a:ext cx="6518275" cy="71437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ja-JP" altLang="en-US" sz="3200" u="sng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どうやってビーム入射するか？</a:t>
            </a:r>
            <a:endParaRPr lang="ja-JP" altLang="en-US" sz="1600" u="sng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126" name="図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2738" y="457200"/>
            <a:ext cx="2457450" cy="199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正方形/長方形 21"/>
          <p:cNvSpPr/>
          <p:nvPr/>
        </p:nvSpPr>
        <p:spPr bwMode="auto">
          <a:xfrm>
            <a:off x="7165975" y="830263"/>
            <a:ext cx="457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  <a:cs typeface="ＭＳ Ｐゴシック" pitchFamily="-109" charset="-128"/>
            </a:endParaRPr>
          </a:p>
        </p:txBody>
      </p:sp>
      <p:pic>
        <p:nvPicPr>
          <p:cNvPr id="5128" name="図 1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39050" y="1384300"/>
            <a:ext cx="3365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正方形/長方形 26"/>
          <p:cNvSpPr/>
          <p:nvPr/>
        </p:nvSpPr>
        <p:spPr>
          <a:xfrm>
            <a:off x="323850" y="765175"/>
            <a:ext cx="6291263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2000" b="1" dirty="0">
                <a:solidFill>
                  <a:srgbClr val="002060"/>
                </a:solidFill>
                <a:latin typeface="Calibri" pitchFamily="34" charset="0"/>
                <a:ea typeface="ＭＳ Ｐゴシック" pitchFamily="50" charset="-128"/>
                <a:cs typeface="Times New Roman" pitchFamily="18" charset="0"/>
              </a:rPr>
              <a:t>コンパクト強磁場リングへの水平入射は技術的に難しい</a:t>
            </a:r>
            <a:r>
              <a:rPr lang="en-US" altLang="ja-JP" sz="2000" b="1" dirty="0">
                <a:solidFill>
                  <a:srgbClr val="002060"/>
                </a:solidFill>
                <a:latin typeface="Calibri" pitchFamily="34" charset="0"/>
                <a:ea typeface="ＭＳ Ｐゴシック" pitchFamily="50" charset="-128"/>
                <a:cs typeface="Times New Roman" pitchFamily="18" charset="0"/>
              </a:rPr>
              <a:t>:</a:t>
            </a:r>
          </a:p>
          <a:p>
            <a:pPr marL="514350" indent="-514350">
              <a:buFont typeface="Arial" pitchFamily="34" charset="0"/>
              <a:buChar char="•"/>
              <a:defRPr/>
            </a:pPr>
            <a:r>
              <a:rPr lang="en-US" altLang="ja-JP" sz="2000" b="1" dirty="0">
                <a:solidFill>
                  <a:srgbClr val="002060"/>
                </a:solidFill>
                <a:latin typeface="Calibri" pitchFamily="34" charset="0"/>
                <a:ea typeface="ＭＳ Ｐゴシック" pitchFamily="50" charset="-128"/>
                <a:cs typeface="Times New Roman" pitchFamily="18" charset="0"/>
              </a:rPr>
              <a:t>3[T] </a:t>
            </a:r>
            <a:r>
              <a:rPr lang="ja-JP" altLang="en-US" sz="2000" b="1" dirty="0">
                <a:solidFill>
                  <a:srgbClr val="002060"/>
                </a:solidFill>
                <a:latin typeface="Calibri" pitchFamily="34" charset="0"/>
                <a:ea typeface="ＭＳ Ｐゴシック" pitchFamily="50" charset="-128"/>
                <a:cs typeface="Times New Roman" pitchFamily="18" charset="0"/>
              </a:rPr>
              <a:t>磁石のフリンジフィールドをキャンセル</a:t>
            </a:r>
            <a:endParaRPr lang="en-US" altLang="ja-JP" sz="2000" b="1" dirty="0">
              <a:solidFill>
                <a:srgbClr val="002060"/>
              </a:solidFill>
              <a:latin typeface="Calibri" pitchFamily="34" charset="0"/>
              <a:ea typeface="ＭＳ Ｐゴシック" pitchFamily="50" charset="-128"/>
              <a:cs typeface="Times New Roman" pitchFamily="18" charset="0"/>
            </a:endParaRPr>
          </a:p>
          <a:p>
            <a:pPr marL="514350" indent="-514350">
              <a:buFont typeface="Arial" pitchFamily="34" charset="0"/>
              <a:buChar char="•"/>
              <a:defRPr/>
            </a:pPr>
            <a:r>
              <a:rPr lang="ja-JP" altLang="en-US" sz="2000" b="1" dirty="0">
                <a:solidFill>
                  <a:srgbClr val="002060"/>
                </a:solidFill>
                <a:latin typeface="Calibri" pitchFamily="34" charset="0"/>
                <a:ea typeface="ＭＳ Ｐゴシック" pitchFamily="50" charset="-128"/>
                <a:cs typeface="Times New Roman" pitchFamily="18" charset="0"/>
              </a:rPr>
              <a:t>１ターン以内に水平キック</a:t>
            </a:r>
            <a:r>
              <a:rPr lang="en-US" altLang="ja-JP" sz="2000" b="1" dirty="0">
                <a:solidFill>
                  <a:srgbClr val="002060"/>
                </a:solidFill>
                <a:latin typeface="Calibri" pitchFamily="34" charset="0"/>
                <a:ea typeface="ＭＳ Ｐゴシック" pitchFamily="50" charset="-128"/>
                <a:cs typeface="Times New Roman" pitchFamily="18" charset="0"/>
              </a:rPr>
              <a:t>(~ 60 </a:t>
            </a:r>
            <a:r>
              <a:rPr lang="en-US" altLang="ja-JP" sz="2000" b="1" dirty="0" err="1">
                <a:solidFill>
                  <a:srgbClr val="002060"/>
                </a:solidFill>
                <a:latin typeface="Calibri" pitchFamily="34" charset="0"/>
                <a:ea typeface="ＭＳ Ｐゴシック" pitchFamily="50" charset="-128"/>
                <a:cs typeface="Times New Roman" pitchFamily="18" charset="0"/>
              </a:rPr>
              <a:t>mrad</a:t>
            </a:r>
            <a:r>
              <a:rPr lang="en-US" altLang="ja-JP" sz="2000" b="1" dirty="0">
                <a:solidFill>
                  <a:srgbClr val="002060"/>
                </a:solidFill>
                <a:latin typeface="Calibri" pitchFamily="34" charset="0"/>
                <a:ea typeface="ＭＳ Ｐゴシック" pitchFamily="50" charset="-128"/>
                <a:cs typeface="Times New Roman" pitchFamily="18" charset="0"/>
              </a:rPr>
              <a:t>)</a:t>
            </a:r>
            <a:endParaRPr lang="ja-JP" altLang="en-US" sz="2000" b="1" dirty="0">
              <a:solidFill>
                <a:srgbClr val="002060"/>
              </a:solidFill>
              <a:latin typeface="Calibri" pitchFamily="34" charset="0"/>
              <a:ea typeface="ＭＳ Ｐゴシック" pitchFamily="50" charset="-128"/>
              <a:cs typeface="Times New Roman" pitchFamily="18" charset="0"/>
            </a:endParaRPr>
          </a:p>
        </p:txBody>
      </p:sp>
      <p:sp>
        <p:nvSpPr>
          <p:cNvPr id="37" name="平行四辺形 36"/>
          <p:cNvSpPr/>
          <p:nvPr/>
        </p:nvSpPr>
        <p:spPr>
          <a:xfrm>
            <a:off x="646113" y="4510088"/>
            <a:ext cx="3167062" cy="2087562"/>
          </a:xfrm>
          <a:prstGeom prst="parallelogram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3450" y="2047875"/>
            <a:ext cx="3082925" cy="426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9" name="直線矢印コネクタ 38"/>
          <p:cNvCxnSpPr/>
          <p:nvPr/>
        </p:nvCxnSpPr>
        <p:spPr>
          <a:xfrm rot="5400000">
            <a:off x="3601244" y="2259806"/>
            <a:ext cx="342900" cy="1222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/>
        </p:nvCxnSpPr>
        <p:spPr>
          <a:xfrm rot="5400000" flipH="1" flipV="1">
            <a:off x="383381" y="5530057"/>
            <a:ext cx="993775" cy="2492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>
          <a:xfrm>
            <a:off x="1004888" y="5157788"/>
            <a:ext cx="2889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>
            <a:off x="3094038" y="5157788"/>
            <a:ext cx="5762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テキスト ボックス 42"/>
          <p:cNvSpPr txBox="1">
            <a:spLocks noChangeArrowheads="1"/>
          </p:cNvSpPr>
          <p:nvPr/>
        </p:nvSpPr>
        <p:spPr bwMode="auto">
          <a:xfrm>
            <a:off x="862013" y="6237288"/>
            <a:ext cx="1727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b="1"/>
              <a:t>貯蔵リング平面</a:t>
            </a:r>
          </a:p>
        </p:txBody>
      </p:sp>
      <p:sp>
        <p:nvSpPr>
          <p:cNvPr id="44" name="平行四辺形 43"/>
          <p:cNvSpPr/>
          <p:nvPr/>
        </p:nvSpPr>
        <p:spPr>
          <a:xfrm>
            <a:off x="5148263" y="5119688"/>
            <a:ext cx="2952750" cy="1439862"/>
          </a:xfrm>
          <a:prstGeom prst="parallelogram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5724525" y="5335588"/>
            <a:ext cx="1871663" cy="863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6" name="円弧 45"/>
          <p:cNvSpPr/>
          <p:nvPr/>
        </p:nvSpPr>
        <p:spPr>
          <a:xfrm>
            <a:off x="6300788" y="5480050"/>
            <a:ext cx="1079500" cy="574675"/>
          </a:xfrm>
          <a:prstGeom prst="arc">
            <a:avLst>
              <a:gd name="adj1" fmla="val 16200000"/>
              <a:gd name="adj2" fmla="val 1970122"/>
            </a:avLst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7" name="テキスト ボックス 46"/>
          <p:cNvSpPr txBox="1">
            <a:spLocks noChangeArrowheads="1"/>
          </p:cNvSpPr>
          <p:nvPr/>
        </p:nvSpPr>
        <p:spPr bwMode="auto">
          <a:xfrm>
            <a:off x="5292725" y="6199188"/>
            <a:ext cx="1727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b="1"/>
              <a:t>貯蔵リング平面</a:t>
            </a:r>
          </a:p>
        </p:txBody>
      </p:sp>
      <p:sp>
        <p:nvSpPr>
          <p:cNvPr id="48" name="テキスト ボックス 47"/>
          <p:cNvSpPr txBox="1">
            <a:spLocks noChangeArrowheads="1"/>
          </p:cNvSpPr>
          <p:nvPr/>
        </p:nvSpPr>
        <p:spPr bwMode="auto">
          <a:xfrm>
            <a:off x="5795963" y="5503863"/>
            <a:ext cx="16557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ja-JP" altLang="en-US" sz="2400">
                <a:latin typeface="Times New Roman" pitchFamily="18" charset="0"/>
                <a:cs typeface="Times New Roman" pitchFamily="18" charset="0"/>
              </a:rPr>
              <a:t>次元軌道</a:t>
            </a:r>
          </a:p>
        </p:txBody>
      </p:sp>
      <p:sp>
        <p:nvSpPr>
          <p:cNvPr id="49" name="左中かっこ 48"/>
          <p:cNvSpPr/>
          <p:nvPr/>
        </p:nvSpPr>
        <p:spPr>
          <a:xfrm rot="10800000">
            <a:off x="3059113" y="5576888"/>
            <a:ext cx="288925" cy="431800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 b="1" dirty="0"/>
          </a:p>
        </p:txBody>
      </p:sp>
      <p:sp>
        <p:nvSpPr>
          <p:cNvPr id="50" name="右矢印 49"/>
          <p:cNvSpPr/>
          <p:nvPr/>
        </p:nvSpPr>
        <p:spPr>
          <a:xfrm>
            <a:off x="4572000" y="5648325"/>
            <a:ext cx="936625" cy="360363"/>
          </a:xfrm>
          <a:prstGeom prst="rightArrow">
            <a:avLst>
              <a:gd name="adj1" fmla="val 50000"/>
              <a:gd name="adj2" fmla="val 10442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graphicFrame>
        <p:nvGraphicFramePr>
          <p:cNvPr id="33" name="Object 4"/>
          <p:cNvGraphicFramePr>
            <a:graphicFrameLocks noChangeAspect="1"/>
          </p:cNvGraphicFramePr>
          <p:nvPr/>
        </p:nvGraphicFramePr>
        <p:xfrm>
          <a:off x="7802563" y="5659438"/>
          <a:ext cx="504825" cy="671512"/>
        </p:xfrm>
        <a:graphic>
          <a:graphicData uri="http://schemas.openxmlformats.org/presentationml/2006/ole">
            <p:oleObj spid="_x0000_s216066" name="数式" r:id="rId6" imgW="152280" imgH="203040" progId="Equation.3">
              <p:embed/>
            </p:oleObj>
          </a:graphicData>
        </a:graphic>
      </p:graphicFrame>
      <p:cxnSp>
        <p:nvCxnSpPr>
          <p:cNvPr id="34" name="直線矢印コネクタ 33"/>
          <p:cNvCxnSpPr/>
          <p:nvPr/>
        </p:nvCxnSpPr>
        <p:spPr>
          <a:xfrm rot="5400000" flipH="1" flipV="1">
            <a:off x="7422357" y="5765006"/>
            <a:ext cx="647700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5" descr="C:\Users\ingo\AppData\Local\Microsoft\Windows\Temporary Internet Files\Content.IE5\MYIQ32GT\MP900439244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5675" y="5216525"/>
            <a:ext cx="1220788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6" name="直線コネクタ 35"/>
          <p:cNvCxnSpPr/>
          <p:nvPr/>
        </p:nvCxnSpPr>
        <p:spPr>
          <a:xfrm rot="5400000">
            <a:off x="2756694" y="5684044"/>
            <a:ext cx="1441450" cy="3603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テキスト ボックス 53"/>
          <p:cNvSpPr txBox="1">
            <a:spLocks noChangeArrowheads="1"/>
          </p:cNvSpPr>
          <p:nvPr/>
        </p:nvSpPr>
        <p:spPr bwMode="auto">
          <a:xfrm>
            <a:off x="3579813" y="6027738"/>
            <a:ext cx="18002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400" b="1"/>
              <a:t>垂直方向キック</a:t>
            </a:r>
          </a:p>
        </p:txBody>
      </p:sp>
      <p:sp>
        <p:nvSpPr>
          <p:cNvPr id="56" name="四角形吹き出し 55"/>
          <p:cNvSpPr/>
          <p:nvPr/>
        </p:nvSpPr>
        <p:spPr>
          <a:xfrm>
            <a:off x="3800475" y="2244725"/>
            <a:ext cx="2376488" cy="1209675"/>
          </a:xfrm>
          <a:prstGeom prst="wedgeRectCallout">
            <a:avLst>
              <a:gd name="adj1" fmla="val -31381"/>
              <a:gd name="adj2" fmla="val 4952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28" name="テキスト ボックス 27"/>
          <p:cNvSpPr txBox="1">
            <a:spLocks noChangeArrowheads="1"/>
          </p:cNvSpPr>
          <p:nvPr/>
        </p:nvSpPr>
        <p:spPr bwMode="auto">
          <a:xfrm>
            <a:off x="984250" y="2222500"/>
            <a:ext cx="2725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000" b="1">
                <a:solidFill>
                  <a:srgbClr val="FF0000"/>
                </a:solidFill>
              </a:rPr>
              <a:t>らせん軌道入射</a:t>
            </a:r>
          </a:p>
        </p:txBody>
      </p:sp>
      <p:sp>
        <p:nvSpPr>
          <p:cNvPr id="5150" name="スライド番号プレースホルダ 6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1F1FF3-2B76-4450-A9B1-5B6A7724A051}" type="slidenum">
              <a:rPr lang="en-US" altLang="ja-JP" smtClean="0">
                <a:ea typeface="ＭＳ Ｐゴシック" charset="-128"/>
              </a:rPr>
              <a:pPr/>
              <a:t>10</a:t>
            </a:fld>
            <a:endParaRPr lang="en-US" altLang="ja-JP" smtClean="0">
              <a:ea typeface="ＭＳ Ｐゴシック" charset="-128"/>
            </a:endParaRPr>
          </a:p>
        </p:txBody>
      </p:sp>
      <p:grpSp>
        <p:nvGrpSpPr>
          <p:cNvPr id="2" name="グループ化 72"/>
          <p:cNvGrpSpPr>
            <a:grpSpLocks/>
          </p:cNvGrpSpPr>
          <p:nvPr/>
        </p:nvGrpSpPr>
        <p:grpSpPr bwMode="auto">
          <a:xfrm>
            <a:off x="933450" y="2060575"/>
            <a:ext cx="3082925" cy="4262438"/>
            <a:chOff x="933380" y="2047702"/>
            <a:chExt cx="3082849" cy="4262151"/>
          </a:xfrm>
        </p:grpSpPr>
        <p:pic>
          <p:nvPicPr>
            <p:cNvPr id="5169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33380" y="2047702"/>
              <a:ext cx="3082849" cy="4262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5" name="直線矢印コネクタ 74"/>
            <p:cNvCxnSpPr/>
            <p:nvPr/>
          </p:nvCxnSpPr>
          <p:spPr>
            <a:xfrm rot="5400000">
              <a:off x="3601116" y="2259616"/>
              <a:ext cx="342877" cy="12223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71" name="テキスト ボックス 75"/>
            <p:cNvSpPr txBox="1">
              <a:spLocks noChangeArrowheads="1"/>
            </p:cNvSpPr>
            <p:nvPr/>
          </p:nvSpPr>
          <p:spPr bwMode="auto">
            <a:xfrm>
              <a:off x="1071740" y="2310131"/>
              <a:ext cx="272483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ja-JP" altLang="en-US" sz="2000" b="1">
                  <a:solidFill>
                    <a:srgbClr val="FF0000"/>
                  </a:solidFill>
                </a:rPr>
                <a:t>らせん軌道入射</a:t>
              </a:r>
            </a:p>
          </p:txBody>
        </p:sp>
      </p:grpSp>
      <p:grpSp>
        <p:nvGrpSpPr>
          <p:cNvPr id="3" name="グループ化 51"/>
          <p:cNvGrpSpPr>
            <a:grpSpLocks/>
          </p:cNvGrpSpPr>
          <p:nvPr/>
        </p:nvGrpSpPr>
        <p:grpSpPr bwMode="auto">
          <a:xfrm>
            <a:off x="3910013" y="3103563"/>
            <a:ext cx="4900612" cy="1758950"/>
            <a:chOff x="3938588" y="2173972"/>
            <a:chExt cx="4900612" cy="1759177"/>
          </a:xfrm>
        </p:grpSpPr>
        <p:sp>
          <p:nvSpPr>
            <p:cNvPr id="68" name="角丸四角形吹き出し 67"/>
            <p:cNvSpPr/>
            <p:nvPr/>
          </p:nvSpPr>
          <p:spPr>
            <a:xfrm>
              <a:off x="3938588" y="2173972"/>
              <a:ext cx="4900612" cy="1759177"/>
            </a:xfrm>
            <a:prstGeom prst="wedgeRoundRectCallout">
              <a:avLst>
                <a:gd name="adj1" fmla="val -53302"/>
                <a:gd name="adj2" fmla="val -73822"/>
                <a:gd name="adj3" fmla="val 16667"/>
              </a:avLst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/>
            </a:p>
          </p:txBody>
        </p:sp>
        <p:sp>
          <p:nvSpPr>
            <p:cNvPr id="5160" name="テキスト ボックス 66"/>
            <p:cNvSpPr txBox="1">
              <a:spLocks noChangeArrowheads="1"/>
            </p:cNvSpPr>
            <p:nvPr/>
          </p:nvSpPr>
          <p:spPr bwMode="auto">
            <a:xfrm>
              <a:off x="5951538" y="2385785"/>
              <a:ext cx="2727325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ja-JP" altLang="en-US" sz="2400" b="1" dirty="0"/>
                <a:t>適切</a:t>
              </a:r>
              <a:r>
                <a:rPr lang="ja-JP" altLang="en-US" sz="2400" b="1" dirty="0" smtClean="0"/>
                <a:t>な径</a:t>
              </a:r>
              <a:r>
                <a:rPr lang="ja-JP" altLang="en-US" sz="2400" b="1" dirty="0"/>
                <a:t>方向磁場で垂直運動量を水平方向に変える</a:t>
              </a:r>
              <a:endParaRPr lang="en-US" altLang="ja-JP" sz="2400" b="1" dirty="0"/>
            </a:p>
          </p:txBody>
        </p:sp>
        <p:grpSp>
          <p:nvGrpSpPr>
            <p:cNvPr id="4" name="グループ化 68"/>
            <p:cNvGrpSpPr>
              <a:grpSpLocks/>
            </p:cNvGrpSpPr>
            <p:nvPr/>
          </p:nvGrpSpPr>
          <p:grpSpPr bwMode="auto">
            <a:xfrm>
              <a:off x="4022725" y="2295525"/>
              <a:ext cx="1876425" cy="1498600"/>
              <a:chOff x="4022760" y="2231790"/>
              <a:chExt cx="1877142" cy="1498590"/>
            </a:xfrm>
          </p:grpSpPr>
          <p:sp>
            <p:nvSpPr>
              <p:cNvPr id="57" name="上矢印 56"/>
              <p:cNvSpPr/>
              <p:nvPr/>
            </p:nvSpPr>
            <p:spPr>
              <a:xfrm rot="20254962">
                <a:off x="4635769" y="2329340"/>
                <a:ext cx="406555" cy="638253"/>
              </a:xfrm>
              <a:prstGeom prst="upArrow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cxnSp>
            <p:nvCxnSpPr>
              <p:cNvPr id="58" name="直線矢印コネクタ 57"/>
              <p:cNvCxnSpPr/>
              <p:nvPr/>
            </p:nvCxnSpPr>
            <p:spPr>
              <a:xfrm rot="10800000" flipV="1">
                <a:off x="4130751" y="2918374"/>
                <a:ext cx="884576" cy="269908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線コネクタ 58"/>
              <p:cNvCxnSpPr/>
              <p:nvPr/>
            </p:nvCxnSpPr>
            <p:spPr>
              <a:xfrm>
                <a:off x="4076756" y="2886620"/>
                <a:ext cx="1823146" cy="31754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5123" name="Object 6"/>
              <p:cNvGraphicFramePr>
                <a:graphicFrameLocks noChangeAspect="1"/>
              </p:cNvGraphicFramePr>
              <p:nvPr/>
            </p:nvGraphicFramePr>
            <p:xfrm>
              <a:off x="5144218" y="2876858"/>
              <a:ext cx="494898" cy="534991"/>
            </p:xfrm>
            <a:graphic>
              <a:graphicData uri="http://schemas.openxmlformats.org/presentationml/2006/ole">
                <p:oleObj spid="_x0000_s216067" name="数式" r:id="rId8" imgW="215640" imgH="241200" progId="Equation.3">
                  <p:embed/>
                </p:oleObj>
              </a:graphicData>
            </a:graphic>
          </p:graphicFrame>
          <p:sp>
            <p:nvSpPr>
              <p:cNvPr id="5165" name="テキスト ボックス 60"/>
              <p:cNvSpPr txBox="1">
                <a:spLocks noChangeArrowheads="1"/>
              </p:cNvSpPr>
              <p:nvPr/>
            </p:nvSpPr>
            <p:spPr bwMode="auto">
              <a:xfrm>
                <a:off x="4412680" y="3145605"/>
                <a:ext cx="611404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ja-JP" altLang="en-US" sz="3200" b="1">
                    <a:sym typeface="Symbol" pitchFamily="18" charset="2"/>
                  </a:rPr>
                  <a:t></a:t>
                </a:r>
                <a:r>
                  <a:rPr lang="en-US" altLang="ja-JP" sz="3200" b="1" baseline="30000">
                    <a:sym typeface="Symbol" pitchFamily="18" charset="2"/>
                  </a:rPr>
                  <a:t>+</a:t>
                </a:r>
                <a:endParaRPr lang="ja-JP" altLang="en-US" sz="3200" b="1" baseline="30000"/>
              </a:p>
            </p:txBody>
          </p:sp>
          <p:grpSp>
            <p:nvGrpSpPr>
              <p:cNvPr id="5" name="グループ化 64"/>
              <p:cNvGrpSpPr>
                <a:grpSpLocks/>
              </p:cNvGrpSpPr>
              <p:nvPr/>
            </p:nvGrpSpPr>
            <p:grpSpPr bwMode="auto">
              <a:xfrm>
                <a:off x="4801798" y="2727158"/>
                <a:ext cx="379801" cy="370516"/>
                <a:chOff x="6506879" y="774633"/>
                <a:chExt cx="490974" cy="525535"/>
              </a:xfrm>
            </p:grpSpPr>
            <p:sp>
              <p:nvSpPr>
                <p:cNvPr id="5167" name="Oval 25"/>
                <p:cNvSpPr>
                  <a:spLocks noChangeArrowheads="1"/>
                </p:cNvSpPr>
                <p:nvPr/>
              </p:nvSpPr>
              <p:spPr bwMode="auto">
                <a:xfrm>
                  <a:off x="6506879" y="774633"/>
                  <a:ext cx="490974" cy="525535"/>
                </a:xfrm>
                <a:prstGeom prst="ellips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66" name="円/楕円 65"/>
                <p:cNvSpPr/>
                <p:nvPr/>
              </p:nvSpPr>
              <p:spPr>
                <a:xfrm>
                  <a:off x="6645362" y="944513"/>
                  <a:ext cx="213509" cy="20042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</p:grpSp>
          <p:graphicFrame>
            <p:nvGraphicFramePr>
              <p:cNvPr id="5124" name="Object 7"/>
              <p:cNvGraphicFramePr>
                <a:graphicFrameLocks noChangeAspect="1"/>
              </p:cNvGraphicFramePr>
              <p:nvPr/>
            </p:nvGraphicFramePr>
            <p:xfrm>
              <a:off x="4022760" y="2231790"/>
              <a:ext cx="491217" cy="524921"/>
            </p:xfrm>
            <a:graphic>
              <a:graphicData uri="http://schemas.openxmlformats.org/presentationml/2006/ole">
                <p:oleObj spid="_x0000_s216068" name="数式" r:id="rId9" imgW="126720" imgH="203040" progId="Equation.3">
                  <p:embed/>
                </p:oleObj>
              </a:graphicData>
            </a:graphic>
          </p:graphicFrame>
        </p:grpSp>
      </p:grpSp>
      <p:cxnSp>
        <p:nvCxnSpPr>
          <p:cNvPr id="55" name="直線矢印コネクタ 54"/>
          <p:cNvCxnSpPr/>
          <p:nvPr/>
        </p:nvCxnSpPr>
        <p:spPr>
          <a:xfrm>
            <a:off x="6719888" y="406400"/>
            <a:ext cx="1727200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54" name="テキスト ボックス 69"/>
          <p:cNvSpPr txBox="1">
            <a:spLocks noChangeArrowheads="1"/>
          </p:cNvSpPr>
          <p:nvPr/>
        </p:nvSpPr>
        <p:spPr bwMode="auto">
          <a:xfrm>
            <a:off x="7185025" y="87313"/>
            <a:ext cx="9001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/>
              <a:t>66cm</a:t>
            </a:r>
            <a:endParaRPr lang="ja-JP" altLang="en-US"/>
          </a:p>
        </p:txBody>
      </p:sp>
      <p:sp>
        <p:nvSpPr>
          <p:cNvPr id="5155" name="テキスト ボックス 51"/>
          <p:cNvSpPr txBox="1">
            <a:spLocks noChangeArrowheads="1"/>
          </p:cNvSpPr>
          <p:nvPr/>
        </p:nvSpPr>
        <p:spPr bwMode="auto">
          <a:xfrm>
            <a:off x="7416800" y="2351088"/>
            <a:ext cx="15668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/>
              <a:t>インフレクター</a:t>
            </a:r>
          </a:p>
        </p:txBody>
      </p:sp>
      <p:grpSp>
        <p:nvGrpSpPr>
          <p:cNvPr id="6" name="グループ化 61"/>
          <p:cNvGrpSpPr>
            <a:grpSpLocks/>
          </p:cNvGrpSpPr>
          <p:nvPr/>
        </p:nvGrpSpPr>
        <p:grpSpPr bwMode="auto">
          <a:xfrm>
            <a:off x="4295775" y="1698625"/>
            <a:ext cx="2468563" cy="1233488"/>
            <a:chOff x="4296229" y="1698172"/>
            <a:chExt cx="2467428" cy="1233714"/>
          </a:xfrm>
        </p:grpSpPr>
        <p:sp>
          <p:nvSpPr>
            <p:cNvPr id="61" name="雲形吹き出し 60"/>
            <p:cNvSpPr/>
            <p:nvPr/>
          </p:nvSpPr>
          <p:spPr>
            <a:xfrm>
              <a:off x="4296229" y="1698172"/>
              <a:ext cx="2467428" cy="1233714"/>
            </a:xfrm>
            <a:prstGeom prst="cloudCallout">
              <a:avLst>
                <a:gd name="adj1" fmla="val -21422"/>
                <a:gd name="adj2" fmla="val 77794"/>
              </a:avLst>
            </a:prstGeom>
            <a:solidFill>
              <a:srgbClr val="CBD72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158" name="正方形/長方形 59"/>
            <p:cNvSpPr>
              <a:spLocks noChangeArrowheads="1"/>
            </p:cNvSpPr>
            <p:nvPr/>
          </p:nvSpPr>
          <p:spPr bwMode="auto">
            <a:xfrm>
              <a:off x="4586515" y="1938048"/>
              <a:ext cx="2064064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ja-JP" altLang="en-US" sz="2000" b="1"/>
                <a:t>貯蔵空間の磁場に影響なし！</a:t>
              </a:r>
            </a:p>
          </p:txBody>
        </p:sp>
      </p:grpSp>
      <p:sp>
        <p:nvSpPr>
          <p:cNvPr id="52" name="テキスト ボックス 51"/>
          <p:cNvSpPr txBox="1"/>
          <p:nvPr/>
        </p:nvSpPr>
        <p:spPr>
          <a:xfrm>
            <a:off x="7053943" y="783770"/>
            <a:ext cx="1110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7.4nsec</a:t>
            </a:r>
            <a:endParaRPr kumimoji="1" lang="ja-JP" altLang="en-US" dirty="0"/>
          </a:p>
        </p:txBody>
      </p:sp>
      <p:sp>
        <p:nvSpPr>
          <p:cNvPr id="53" name="日付プレースホルダ 5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8C79F-07C8-4855-A302-5BDA4763840F}" type="datetime1">
              <a:rPr kumimoji="1" lang="ja-JP" altLang="en-US" smtClean="0"/>
              <a:pPr/>
              <a:t>2011/2/21</a:t>
            </a:fld>
            <a:endParaRPr kumimoji="1" lang="ja-JP" altLang="en-US"/>
          </a:p>
        </p:txBody>
      </p:sp>
      <p:sp>
        <p:nvSpPr>
          <p:cNvPr id="60" name="フッター プレースホルダ 5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Hiromi Iinuma</a:t>
            </a:r>
            <a:endParaRPr kumimoji="1"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3" grpId="0"/>
      <p:bldP spid="44" grpId="0" animBg="1"/>
      <p:bldP spid="45" grpId="0" animBg="1"/>
      <p:bldP spid="47" grpId="0"/>
      <p:bldP spid="48" grpId="0"/>
      <p:bldP spid="49" grpId="0" animBg="1"/>
      <p:bldP spid="50" grpId="0" animBg="1"/>
      <p:bldP spid="54" grpId="0"/>
      <p:bldP spid="56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7950" y="63500"/>
            <a:ext cx="3859213" cy="319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300" y="2673350"/>
            <a:ext cx="8145463" cy="334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73050"/>
            <a:ext cx="5813425" cy="69215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ja-JP" altLang="en-US" sz="2800" u="sng" dirty="0" smtClean="0">
                <a:solidFill>
                  <a:schemeClr val="accent2"/>
                </a:solidFill>
              </a:rPr>
              <a:t>らせん入射に適した磁場の概念設計</a:t>
            </a:r>
            <a:endParaRPr lang="ja-JP" altLang="en-US" sz="2800" u="sng" dirty="0">
              <a:solidFill>
                <a:schemeClr val="accent2"/>
              </a:solidFill>
            </a:endParaRPr>
          </a:p>
        </p:txBody>
      </p:sp>
      <p:sp>
        <p:nvSpPr>
          <p:cNvPr id="12293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8A0C4FC-C1EC-428F-A869-BD45969E1B44}" type="slidenum">
              <a:rPr lang="ja-JP" altLang="en-US" smtClean="0">
                <a:ea typeface="ＭＳ Ｐゴシック" charset="-128"/>
              </a:rPr>
              <a:pPr/>
              <a:t>11</a:t>
            </a:fld>
            <a:endParaRPr lang="ja-JP" altLang="en-US" smtClean="0">
              <a:ea typeface="ＭＳ Ｐゴシック" charset="-128"/>
            </a:endParaRPr>
          </a:p>
        </p:txBody>
      </p:sp>
      <p:cxnSp>
        <p:nvCxnSpPr>
          <p:cNvPr id="12" name="直線コネクタ 11"/>
          <p:cNvCxnSpPr/>
          <p:nvPr/>
        </p:nvCxnSpPr>
        <p:spPr>
          <a:xfrm>
            <a:off x="179388" y="5964238"/>
            <a:ext cx="8604250" cy="0"/>
          </a:xfrm>
          <a:prstGeom prst="line">
            <a:avLst/>
          </a:prstGeom>
          <a:ln w="1905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5" name="テキスト ボックス 13"/>
          <p:cNvSpPr txBox="1">
            <a:spLocks noChangeArrowheads="1"/>
          </p:cNvSpPr>
          <p:nvPr/>
        </p:nvSpPr>
        <p:spPr bwMode="auto">
          <a:xfrm>
            <a:off x="7019925" y="5654675"/>
            <a:ext cx="17287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b="1"/>
              <a:t>上下対称</a:t>
            </a:r>
          </a:p>
        </p:txBody>
      </p:sp>
      <p:grpSp>
        <p:nvGrpSpPr>
          <p:cNvPr id="3" name="グループ化 34"/>
          <p:cNvGrpSpPr>
            <a:grpSpLocks/>
          </p:cNvGrpSpPr>
          <p:nvPr/>
        </p:nvGrpSpPr>
        <p:grpSpPr bwMode="auto">
          <a:xfrm>
            <a:off x="395288" y="2646363"/>
            <a:ext cx="7610475" cy="3430587"/>
            <a:chOff x="395536" y="2004518"/>
            <a:chExt cx="7609692" cy="3431414"/>
          </a:xfrm>
        </p:grpSpPr>
        <p:grpSp>
          <p:nvGrpSpPr>
            <p:cNvPr id="4" name="グループ化 33"/>
            <p:cNvGrpSpPr>
              <a:grpSpLocks/>
            </p:cNvGrpSpPr>
            <p:nvPr/>
          </p:nvGrpSpPr>
          <p:grpSpPr bwMode="auto">
            <a:xfrm>
              <a:off x="395536" y="2004518"/>
              <a:ext cx="7609692" cy="2914584"/>
              <a:chOff x="395536" y="2004518"/>
              <a:chExt cx="7609692" cy="2914584"/>
            </a:xfrm>
          </p:grpSpPr>
          <p:sp>
            <p:nvSpPr>
              <p:cNvPr id="12310" name="テキスト ボックス 6"/>
              <p:cNvSpPr txBox="1">
                <a:spLocks noChangeArrowheads="1"/>
              </p:cNvSpPr>
              <p:nvPr/>
            </p:nvSpPr>
            <p:spPr bwMode="auto">
              <a:xfrm>
                <a:off x="395536" y="3779748"/>
                <a:ext cx="1728192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ja-JP" altLang="en-US" b="1"/>
                  <a:t>円筒形リターンヨーク（鉄）</a:t>
                </a:r>
              </a:p>
            </p:txBody>
          </p:sp>
          <p:sp>
            <p:nvSpPr>
              <p:cNvPr id="12311" name="テキスト ボックス 7"/>
              <p:cNvSpPr txBox="1">
                <a:spLocks noChangeArrowheads="1"/>
              </p:cNvSpPr>
              <p:nvPr/>
            </p:nvSpPr>
            <p:spPr bwMode="auto">
              <a:xfrm>
                <a:off x="1713976" y="2266998"/>
                <a:ext cx="172819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ja-JP" altLang="en-US" b="1"/>
                  <a:t>天板ヨーク（鉄）</a:t>
                </a:r>
              </a:p>
            </p:txBody>
          </p:sp>
          <p:sp>
            <p:nvSpPr>
              <p:cNvPr id="12312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2162925" y="2771273"/>
                <a:ext cx="1728192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ja-JP" altLang="en-US" b="1"/>
                  <a:t>ポールチップ（鉄）</a:t>
                </a:r>
              </a:p>
            </p:txBody>
          </p:sp>
          <p:sp>
            <p:nvSpPr>
              <p:cNvPr id="12313" name="テキスト ボックス 9"/>
              <p:cNvSpPr txBox="1">
                <a:spLocks noChangeArrowheads="1"/>
              </p:cNvSpPr>
              <p:nvPr/>
            </p:nvSpPr>
            <p:spPr bwMode="auto">
              <a:xfrm>
                <a:off x="6565068" y="2004518"/>
                <a:ext cx="1440160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ja-JP" altLang="en-US" b="1"/>
                  <a:t>ビーム入射用トンネル</a:t>
                </a:r>
              </a:p>
            </p:txBody>
          </p:sp>
          <p:sp>
            <p:nvSpPr>
              <p:cNvPr id="12314" name="テキスト ボックス 16"/>
              <p:cNvSpPr txBox="1">
                <a:spLocks noChangeArrowheads="1"/>
              </p:cNvSpPr>
              <p:nvPr/>
            </p:nvSpPr>
            <p:spPr bwMode="auto">
              <a:xfrm>
                <a:off x="6228184" y="3995772"/>
                <a:ext cx="1440160" cy="923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ja-JP" altLang="en-US" b="1"/>
                  <a:t>超電導メインコイル内径</a:t>
                </a:r>
                <a:r>
                  <a:rPr lang="en-US" altLang="ja-JP" b="1"/>
                  <a:t>1.6m</a:t>
                </a:r>
                <a:endParaRPr lang="ja-JP" altLang="en-US" b="1"/>
              </a:p>
            </p:txBody>
          </p:sp>
          <p:cxnSp>
            <p:nvCxnSpPr>
              <p:cNvPr id="19" name="直線矢印コネクタ 18"/>
              <p:cNvCxnSpPr/>
              <p:nvPr/>
            </p:nvCxnSpPr>
            <p:spPr>
              <a:xfrm>
                <a:off x="3540049" y="3050932"/>
                <a:ext cx="469852" cy="14132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線矢印コネクタ 19"/>
              <p:cNvCxnSpPr>
                <a:stCxn id="12313" idx="1"/>
              </p:cNvCxnSpPr>
              <p:nvPr/>
            </p:nvCxnSpPr>
            <p:spPr>
              <a:xfrm rot="10800000" flipV="1">
                <a:off x="5551206" y="2328446"/>
                <a:ext cx="1014308" cy="6192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右中かっこ 23"/>
            <p:cNvSpPr/>
            <p:nvPr/>
          </p:nvSpPr>
          <p:spPr>
            <a:xfrm>
              <a:off x="5795655" y="3492364"/>
              <a:ext cx="431756" cy="1943568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cxnSp>
        <p:nvCxnSpPr>
          <p:cNvPr id="28" name="直線矢印コネクタ 27"/>
          <p:cNvCxnSpPr/>
          <p:nvPr/>
        </p:nvCxnSpPr>
        <p:spPr>
          <a:xfrm rot="5400000">
            <a:off x="6876257" y="4398169"/>
            <a:ext cx="3168650" cy="1587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8" name="テキスト ボックス 28"/>
          <p:cNvSpPr txBox="1">
            <a:spLocks noChangeArrowheads="1"/>
          </p:cNvSpPr>
          <p:nvPr/>
        </p:nvSpPr>
        <p:spPr bwMode="auto">
          <a:xfrm rot="5400000">
            <a:off x="8177213" y="4019550"/>
            <a:ext cx="9350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/>
              <a:t>1.8m</a:t>
            </a:r>
            <a:endParaRPr lang="ja-JP" altLang="en-US" sz="2400"/>
          </a:p>
        </p:txBody>
      </p:sp>
      <p:cxnSp>
        <p:nvCxnSpPr>
          <p:cNvPr id="32" name="直線矢印コネクタ 31"/>
          <p:cNvCxnSpPr/>
          <p:nvPr/>
        </p:nvCxnSpPr>
        <p:spPr>
          <a:xfrm>
            <a:off x="250825" y="6230938"/>
            <a:ext cx="8066088" cy="1587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/>
          <p:cNvSpPr txBox="1">
            <a:spLocks noChangeArrowheads="1"/>
          </p:cNvSpPr>
          <p:nvPr/>
        </p:nvSpPr>
        <p:spPr bwMode="auto">
          <a:xfrm>
            <a:off x="2843213" y="6302375"/>
            <a:ext cx="17287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 b="1"/>
              <a:t>4.6m</a:t>
            </a:r>
            <a:endParaRPr lang="ja-JP" altLang="en-US" sz="2400" b="1"/>
          </a:p>
        </p:txBody>
      </p:sp>
      <p:sp>
        <p:nvSpPr>
          <p:cNvPr id="12301" name="正方形/長方形 39"/>
          <p:cNvSpPr>
            <a:spLocks noChangeArrowheads="1"/>
          </p:cNvSpPr>
          <p:nvPr/>
        </p:nvSpPr>
        <p:spPr bwMode="auto">
          <a:xfrm>
            <a:off x="3635375" y="4575175"/>
            <a:ext cx="1857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ja-JP" altLang="en-US" sz="2400" b="1"/>
          </a:p>
        </p:txBody>
      </p:sp>
      <p:sp>
        <p:nvSpPr>
          <p:cNvPr id="12304" name="テキスト ボックス 37"/>
          <p:cNvSpPr txBox="1">
            <a:spLocks noChangeArrowheads="1"/>
          </p:cNvSpPr>
          <p:nvPr/>
        </p:nvSpPr>
        <p:spPr bwMode="auto">
          <a:xfrm>
            <a:off x="5149850" y="2135188"/>
            <a:ext cx="6127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3200" b="1">
                <a:sym typeface="Symbol" pitchFamily="18" charset="2"/>
              </a:rPr>
              <a:t></a:t>
            </a:r>
            <a:r>
              <a:rPr lang="en-US" altLang="ja-JP" sz="3200" b="1" baseline="30000">
                <a:sym typeface="Symbol" pitchFamily="18" charset="2"/>
              </a:rPr>
              <a:t>+</a:t>
            </a:r>
            <a:endParaRPr lang="ja-JP" altLang="en-US" sz="3200" b="1" baseline="30000"/>
          </a:p>
        </p:txBody>
      </p:sp>
      <p:cxnSp>
        <p:nvCxnSpPr>
          <p:cNvPr id="41" name="直線矢印コネクタ 40"/>
          <p:cNvCxnSpPr/>
          <p:nvPr/>
        </p:nvCxnSpPr>
        <p:spPr>
          <a:xfrm rot="5400000">
            <a:off x="5478462" y="2484438"/>
            <a:ext cx="341313" cy="1222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06" name="テキスト ボックス 42"/>
          <p:cNvSpPr txBox="1">
            <a:spLocks noChangeArrowheads="1"/>
          </p:cNvSpPr>
          <p:nvPr/>
        </p:nvSpPr>
        <p:spPr bwMode="auto">
          <a:xfrm>
            <a:off x="331788" y="2965450"/>
            <a:ext cx="1508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OPERA</a:t>
            </a:r>
            <a:endParaRPr lang="ja-JP" altLang="en-US" sz="28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29" name="正方形/長方形 30"/>
          <p:cNvSpPr>
            <a:spLocks noChangeArrowheads="1"/>
          </p:cNvSpPr>
          <p:nvPr/>
        </p:nvSpPr>
        <p:spPr bwMode="auto">
          <a:xfrm>
            <a:off x="377825" y="1116013"/>
            <a:ext cx="505301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ja-JP" altLang="en-US" sz="2400" b="1" dirty="0"/>
              <a:t>らせん軌道入射に適した</a:t>
            </a:r>
            <a:r>
              <a:rPr lang="en-US" altLang="ja-JP" sz="2400" b="1" dirty="0"/>
              <a:t>Br</a:t>
            </a:r>
            <a:r>
              <a:rPr lang="ja-JP" altLang="en-US" sz="2400" b="1" dirty="0"/>
              <a:t>の空間分布が重要。</a:t>
            </a:r>
            <a:endParaRPr lang="en-US" altLang="ja-JP" sz="2400" b="1" dirty="0"/>
          </a:p>
          <a:p>
            <a:pPr marL="457200" indent="-457200">
              <a:buFont typeface="Arial" charset="0"/>
              <a:buChar char="•"/>
            </a:pPr>
            <a:r>
              <a:rPr lang="ja-JP" altLang="en-US" sz="2400" b="1" dirty="0" smtClean="0"/>
              <a:t>ミューオン</a:t>
            </a:r>
            <a:r>
              <a:rPr lang="en-US" altLang="ja-JP" sz="2400" b="1" dirty="0" smtClean="0"/>
              <a:t>1</a:t>
            </a:r>
            <a:r>
              <a:rPr lang="ja-JP" altLang="en-US" sz="2400" b="1" dirty="0" smtClean="0"/>
              <a:t>個について、入射軌道満足をする</a:t>
            </a:r>
            <a:r>
              <a:rPr lang="en-US" altLang="ja-JP" sz="2400" b="1" dirty="0"/>
              <a:t>Br</a:t>
            </a:r>
            <a:r>
              <a:rPr lang="ja-JP" altLang="en-US" sz="2400" b="1" dirty="0"/>
              <a:t>分布を求めた。</a:t>
            </a:r>
            <a:endParaRPr lang="en-US" altLang="ja-JP" sz="2400" b="1" dirty="0"/>
          </a:p>
        </p:txBody>
      </p:sp>
      <p:sp>
        <p:nvSpPr>
          <p:cNvPr id="27" name="日付プレースホルダ 2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8736C-B4BC-47EB-9205-DD090253FAA4}" type="datetime1">
              <a:rPr kumimoji="1" lang="ja-JP" altLang="en-US" smtClean="0"/>
              <a:pPr/>
              <a:t>2011/2/21</a:t>
            </a:fld>
            <a:endParaRPr kumimoji="1" lang="ja-JP" altLang="en-US"/>
          </a:p>
        </p:txBody>
      </p:sp>
      <p:sp>
        <p:nvSpPr>
          <p:cNvPr id="29" name="フッター プレースホルダ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Hiromi Iinuma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99592" y="562670"/>
            <a:ext cx="7772400" cy="850106"/>
          </a:xfrm>
        </p:spPr>
        <p:txBody>
          <a:bodyPr>
            <a:noAutofit/>
          </a:bodyPr>
          <a:lstStyle/>
          <a:p>
            <a:r>
              <a:rPr lang="ja-JP" altLang="en-US" sz="3600" dirty="0" smtClean="0"/>
              <a:t>磁石外部からトンネルを通過し磁石内部へ軌道がつながった！（</a:t>
            </a:r>
            <a:r>
              <a:rPr lang="ja-JP" altLang="en-US" sz="3600" dirty="0" smtClean="0">
                <a:latin typeface="Times New Roman" pitchFamily="18" charset="0"/>
                <a:cs typeface="Times New Roman" pitchFamily="18" charset="0"/>
              </a:rPr>
              <a:t>シングル</a:t>
            </a:r>
            <a:r>
              <a:rPr lang="ja-JP" altLang="en-US" sz="3600" dirty="0" smtClean="0"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en-US" altLang="ja-JP" sz="3600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ja-JP" altLang="en-US" sz="3600" dirty="0" smtClean="0">
                <a:latin typeface="Times New Roman" pitchFamily="18" charset="0"/>
                <a:cs typeface="Times New Roman" pitchFamily="18" charset="0"/>
                <a:sym typeface="Symbol"/>
              </a:rPr>
              <a:t>）</a:t>
            </a:r>
            <a:endParaRPr kumimoji="1" lang="ja-JP" altLang="en-US" sz="3600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2C4B-4632-49F7-A7C2-8007E8AFC8A5}" type="datetime1">
              <a:rPr kumimoji="1" lang="ja-JP" altLang="en-US" smtClean="0"/>
              <a:pPr/>
              <a:t>2011/2/21</a:t>
            </a:fld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5EDEA-93FF-43DC-B902-37DD34655768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40768"/>
            <a:ext cx="7253403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テキスト ボックス 6"/>
          <p:cNvSpPr txBox="1"/>
          <p:nvPr/>
        </p:nvSpPr>
        <p:spPr>
          <a:xfrm>
            <a:off x="1331640" y="5910371"/>
            <a:ext cx="54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en-US" altLang="ja-JP" sz="2400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ja-JP" alt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ビーム軌道直径 </a:t>
            </a:r>
            <a:r>
              <a:rPr kumimoji="1" lang="en-US" altLang="ja-JP" sz="2400" dirty="0" smtClean="0">
                <a:latin typeface="Times New Roman" pitchFamily="18" charset="0"/>
                <a:cs typeface="Times New Roman" pitchFamily="18" charset="0"/>
              </a:rPr>
              <a:t>0.66m</a:t>
            </a:r>
            <a:r>
              <a:rPr kumimoji="1" lang="ja-JP" altLang="en-US" sz="2400" dirty="0" smtClean="0">
                <a:latin typeface="Times New Roman" pitchFamily="18" charset="0"/>
                <a:cs typeface="Times New Roman" pitchFamily="18" charset="0"/>
              </a:rPr>
              <a:t>　</a:t>
            </a:r>
            <a:r>
              <a:rPr kumimoji="1" lang="en-US" altLang="ja-JP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1" lang="ja-JP" altLang="en-US" sz="2400" dirty="0" smtClean="0">
                <a:latin typeface="Times New Roman" pitchFamily="18" charset="0"/>
                <a:cs typeface="Times New Roman" pitchFamily="18" charset="0"/>
              </a:rPr>
              <a:t>周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2.1m </a:t>
            </a:r>
          </a:p>
          <a:p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ja-JP" altLang="en-US" sz="2400" dirty="0" smtClean="0">
                <a:latin typeface="Times New Roman" pitchFamily="18" charset="0"/>
                <a:cs typeface="Times New Roman" pitchFamily="18" charset="0"/>
              </a:rPr>
              <a:t>サイクロトロン周期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=7.4 </a:t>
            </a:r>
            <a:r>
              <a:rPr lang="en-US" altLang="ja-JP" sz="2400" dirty="0" err="1" smtClean="0">
                <a:latin typeface="Times New Roman" pitchFamily="18" charset="0"/>
                <a:cs typeface="Times New Roman" pitchFamily="18" charset="0"/>
              </a:rPr>
              <a:t>nsec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kumimoji="1" lang="ja-JP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4067944" y="5445224"/>
            <a:ext cx="1008112" cy="1588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 rot="5400000">
            <a:off x="5868144" y="2060848"/>
            <a:ext cx="432048" cy="14401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6084168" y="1412776"/>
            <a:ext cx="5261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en-US" altLang="ja-JP" sz="2800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endParaRPr lang="ja-JP" altLang="en-US" sz="2800" dirty="0"/>
          </a:p>
        </p:txBody>
      </p:sp>
      <p:sp>
        <p:nvSpPr>
          <p:cNvPr id="10" name="フッター プレースホル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Hiromi Iinuma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D25F4-4494-4EEA-A5D8-ECA1482DA657}" type="datetime1">
              <a:rPr kumimoji="1" lang="ja-JP" altLang="en-US" smtClean="0"/>
              <a:pPr/>
              <a:t>2011/2/21</a:t>
            </a:fld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5EDEA-93FF-43DC-B902-37DD34655768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40768"/>
            <a:ext cx="7253403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直線矢印コネクタ 10"/>
          <p:cNvCxnSpPr/>
          <p:nvPr/>
        </p:nvCxnSpPr>
        <p:spPr>
          <a:xfrm rot="5400000">
            <a:off x="5868144" y="2060848"/>
            <a:ext cx="432048" cy="14401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6084168" y="1412776"/>
            <a:ext cx="5261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en-US" altLang="ja-JP" sz="2800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endParaRPr lang="ja-JP" altLang="en-US" sz="2800" dirty="0"/>
          </a:p>
        </p:txBody>
      </p:sp>
      <p:sp>
        <p:nvSpPr>
          <p:cNvPr id="13" name="タイトル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136904" cy="724942"/>
          </a:xfrm>
        </p:spPr>
        <p:txBody>
          <a:bodyPr>
            <a:normAutofit fontScale="90000"/>
          </a:bodyPr>
          <a:lstStyle/>
          <a:p>
            <a:pPr algn="ctr"/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貯蔵リング設計準備進行中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四角形吹き出し 13"/>
          <p:cNvSpPr/>
          <p:nvPr/>
        </p:nvSpPr>
        <p:spPr>
          <a:xfrm>
            <a:off x="827584" y="5589240"/>
            <a:ext cx="3321520" cy="864096"/>
          </a:xfrm>
          <a:prstGeom prst="wedgeRectCallout">
            <a:avLst>
              <a:gd name="adj1" fmla="val 47453"/>
              <a:gd name="adj2" fmla="val -7338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Arial" pitchFamily="34" charset="0"/>
              <a:buChar char="•"/>
            </a:pPr>
            <a:r>
              <a:rPr kumimoji="1" lang="ja-JP" altLang="en-US" dirty="0" smtClean="0">
                <a:solidFill>
                  <a:schemeClr val="tx1"/>
                </a:solidFill>
              </a:rPr>
              <a:t>どうやって磁場測定をする？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marL="342900" indent="-342900" algn="ctr">
              <a:buFont typeface="Arial" pitchFamily="34" charset="0"/>
              <a:buChar char="•"/>
            </a:pPr>
            <a:r>
              <a:rPr lang="ja-JP" altLang="en-US" dirty="0" smtClean="0">
                <a:solidFill>
                  <a:schemeClr val="tx1"/>
                </a:solidFill>
              </a:rPr>
              <a:t>どうやって磁場を制御する？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5" name="四角形吹き出し 14"/>
          <p:cNvSpPr/>
          <p:nvPr/>
        </p:nvSpPr>
        <p:spPr>
          <a:xfrm>
            <a:off x="5796136" y="3573016"/>
            <a:ext cx="3347864" cy="792088"/>
          </a:xfrm>
          <a:prstGeom prst="wedgeRectCallout">
            <a:avLst>
              <a:gd name="adj1" fmla="val -67908"/>
              <a:gd name="adj2" fmla="val 541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Arial" pitchFamily="34" charset="0"/>
              <a:buChar char="•"/>
            </a:pPr>
            <a:r>
              <a:rPr kumimoji="1" lang="ja-JP" altLang="en-US" dirty="0" smtClean="0">
                <a:solidFill>
                  <a:schemeClr val="tx1"/>
                </a:solidFill>
              </a:rPr>
              <a:t>どうやってソレノイド軸方向のビーム運動を制御するか？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6" name="四角形吹き出し 15"/>
          <p:cNvSpPr/>
          <p:nvPr/>
        </p:nvSpPr>
        <p:spPr>
          <a:xfrm>
            <a:off x="467544" y="3645024"/>
            <a:ext cx="2592288" cy="1008112"/>
          </a:xfrm>
          <a:prstGeom prst="wedgeRectCallout">
            <a:avLst>
              <a:gd name="adj1" fmla="val 85375"/>
              <a:gd name="adj2" fmla="val 5749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ja-JP" altLang="en-US" dirty="0" smtClean="0">
                <a:solidFill>
                  <a:schemeClr val="tx1"/>
                </a:solidFill>
              </a:rPr>
              <a:t>誤差磁場</a:t>
            </a:r>
            <a:r>
              <a:rPr lang="en-US" altLang="ja-JP" dirty="0" smtClean="0">
                <a:solidFill>
                  <a:schemeClr val="tx1"/>
                </a:solidFill>
              </a:rPr>
              <a:t>100</a:t>
            </a:r>
            <a:r>
              <a:rPr lang="en-US" altLang="ja-JP" dirty="0" smtClean="0">
                <a:solidFill>
                  <a:schemeClr val="tx1"/>
                </a:solidFill>
                <a:sym typeface="Symbol"/>
              </a:rPr>
              <a:t>m</a:t>
            </a:r>
            <a:r>
              <a:rPr lang="en-US" altLang="ja-JP" dirty="0" smtClean="0">
                <a:solidFill>
                  <a:schemeClr val="tx1"/>
                </a:solidFill>
              </a:rPr>
              <a:t>/1ppm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ja-JP" altLang="en-US" dirty="0" smtClean="0">
                <a:solidFill>
                  <a:schemeClr val="tx1"/>
                </a:solidFill>
              </a:rPr>
              <a:t>温度制御、振動制御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7" name="四角形吹き出し 16"/>
          <p:cNvSpPr/>
          <p:nvPr/>
        </p:nvSpPr>
        <p:spPr>
          <a:xfrm>
            <a:off x="1475656" y="1484784"/>
            <a:ext cx="3312368" cy="1152128"/>
          </a:xfrm>
          <a:prstGeom prst="wedgeRectCallout">
            <a:avLst>
              <a:gd name="adj1" fmla="val 78817"/>
              <a:gd name="adj2" fmla="val 4024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342900">
              <a:buFont typeface="Arial" pitchFamily="34" charset="0"/>
              <a:buChar char="•"/>
            </a:pPr>
            <a:r>
              <a:rPr lang="ja-JP" altLang="en-US" dirty="0" smtClean="0">
                <a:solidFill>
                  <a:schemeClr val="tx1"/>
                </a:solidFill>
              </a:rPr>
              <a:t>“ビーム“入射条件見積もり</a:t>
            </a:r>
          </a:p>
          <a:p>
            <a:pPr indent="-342900">
              <a:buFont typeface="Arial" pitchFamily="34" charset="0"/>
              <a:buChar char="•"/>
            </a:pPr>
            <a:r>
              <a:rPr lang="ja-JP" altLang="en-US" dirty="0" smtClean="0">
                <a:solidFill>
                  <a:schemeClr val="tx1"/>
                </a:solidFill>
              </a:rPr>
              <a:t>低エネルギー電子ビームを用いた実証試験の準備中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35" name="グループ化 34"/>
          <p:cNvGrpSpPr/>
          <p:nvPr/>
        </p:nvGrpSpPr>
        <p:grpSpPr>
          <a:xfrm>
            <a:off x="5436096" y="4705350"/>
            <a:ext cx="2828925" cy="2152650"/>
            <a:chOff x="5436096" y="4705350"/>
            <a:chExt cx="2828925" cy="2152650"/>
          </a:xfrm>
        </p:grpSpPr>
        <p:pic>
          <p:nvPicPr>
            <p:cNvPr id="21709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36096" y="4705350"/>
              <a:ext cx="2828925" cy="2152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テキスト ボックス 33"/>
            <p:cNvSpPr txBox="1"/>
            <p:nvPr/>
          </p:nvSpPr>
          <p:spPr>
            <a:xfrm>
              <a:off x="6876256" y="6296319"/>
              <a:ext cx="1296144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b="1" dirty="0" smtClean="0"/>
                <a:t>放医研</a:t>
              </a:r>
              <a:endParaRPr kumimoji="1" lang="ja-JP" altLang="en-US" sz="2400" b="1" dirty="0"/>
            </a:p>
          </p:txBody>
        </p:sp>
      </p:grpSp>
      <p:grpSp>
        <p:nvGrpSpPr>
          <p:cNvPr id="37" name="グループ化 36"/>
          <p:cNvGrpSpPr/>
          <p:nvPr/>
        </p:nvGrpSpPr>
        <p:grpSpPr>
          <a:xfrm>
            <a:off x="4667250" y="4533900"/>
            <a:ext cx="4476750" cy="2324100"/>
            <a:chOff x="5148064" y="260648"/>
            <a:chExt cx="4476750" cy="2324100"/>
          </a:xfrm>
        </p:grpSpPr>
        <p:pic>
          <p:nvPicPr>
            <p:cNvPr id="21709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48064" y="260648"/>
              <a:ext cx="4476750" cy="2324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テキスト ボックス 35"/>
            <p:cNvSpPr txBox="1"/>
            <p:nvPr/>
          </p:nvSpPr>
          <p:spPr>
            <a:xfrm>
              <a:off x="5164056" y="304081"/>
              <a:ext cx="1784208" cy="12003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b="1" dirty="0" smtClean="0"/>
                <a:t>NMP</a:t>
              </a:r>
              <a:r>
                <a:rPr lang="ja-JP" altLang="en-US" b="1" dirty="0" smtClean="0"/>
                <a:t>プローブとホールプローブで空間磁場分布を測定</a:t>
              </a:r>
              <a:endParaRPr kumimoji="1" lang="ja-JP" altLang="en-US" b="1" dirty="0"/>
            </a:p>
          </p:txBody>
        </p:sp>
      </p:grpSp>
      <p:sp>
        <p:nvSpPr>
          <p:cNvPr id="38" name="フッター プレースホルダ 3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Hiromi Iinuma</a:t>
            </a:r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5508104" y="692696"/>
            <a:ext cx="3366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/>
            <a:r>
              <a:rPr lang="en-US" altLang="ja-JP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KEK</a:t>
            </a:r>
            <a:r>
              <a:rPr lang="ja-JP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低温センター、加速器施設、日立製作所（共同研究）</a:t>
            </a:r>
            <a:endParaRPr lang="en-US" altLang="ja-JP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72400" cy="864096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3200" dirty="0" smtClean="0"/>
              <a:t>貯蔵リング内部の総合シミュレーション</a:t>
            </a:r>
            <a:r>
              <a:rPr kumimoji="1" lang="en-US" altLang="ja-JP" sz="3200" dirty="0" smtClean="0"/>
              <a:t/>
            </a:r>
            <a:br>
              <a:rPr kumimoji="1" lang="en-US" altLang="ja-JP" sz="3200" dirty="0" smtClean="0"/>
            </a:br>
            <a:r>
              <a:rPr kumimoji="1" lang="ja-JP" altLang="en-US" sz="3200" dirty="0" smtClean="0"/>
              <a:t>ＯＰＥＲＡ＋ＧＥＡＮＴ４</a:t>
            </a:r>
            <a:endParaRPr kumimoji="1" lang="ja-JP" altLang="en-US" sz="3200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35426-7688-4DBF-BABF-8EE7D94D4C68}" type="datetime1">
              <a:rPr kumimoji="1" lang="ja-JP" altLang="en-US" smtClean="0"/>
              <a:pPr/>
              <a:t>2011/2/21</a:t>
            </a:fld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5EDEA-93FF-43DC-B902-37DD34655768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  <p:pic>
        <p:nvPicPr>
          <p:cNvPr id="143362" name="Picture 2" descr="C:\Users\ingo\Downloads\GEANT4_Sample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738" y="980728"/>
            <a:ext cx="6081364" cy="5370164"/>
          </a:xfrm>
          <a:prstGeom prst="rect">
            <a:avLst/>
          </a:prstGeom>
          <a:noFill/>
        </p:spPr>
      </p:pic>
      <p:sp>
        <p:nvSpPr>
          <p:cNvPr id="7" name="テキスト ボックス 6"/>
          <p:cNvSpPr txBox="1"/>
          <p:nvPr/>
        </p:nvSpPr>
        <p:spPr>
          <a:xfrm>
            <a:off x="5940152" y="350100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シリコン検出器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51520" y="1772816"/>
            <a:ext cx="3312368" cy="20313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OPERA</a:t>
            </a:r>
            <a:r>
              <a:rPr lang="ja-JP" altLang="en-US" dirty="0" smtClean="0"/>
              <a:t>計算からメイン磁場マップを得て、理想的なキッカー磁場（パルス動径磁場）と弱収束磁場を加えて、ミューオンの軌道と、スピン追跡や、陽電子検出など貯蔵リング内すべてのシミュレーションツールを構築中。</a:t>
            </a:r>
            <a:endParaRPr kumimoji="1" lang="ja-JP" altLang="en-US" dirty="0"/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Hiromi Iinuma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6750" y="4511675"/>
            <a:ext cx="3798888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テキスト ボックス 47"/>
          <p:cNvSpPr txBox="1">
            <a:spLocks noChangeArrowheads="1"/>
          </p:cNvSpPr>
          <p:nvPr/>
        </p:nvSpPr>
        <p:spPr bwMode="auto">
          <a:xfrm>
            <a:off x="449263" y="6127750"/>
            <a:ext cx="43116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400" dirty="0" smtClean="0">
                <a:latin typeface="Times New Roman" pitchFamily="18" charset="0"/>
                <a:cs typeface="Times New Roman" pitchFamily="18" charset="0"/>
              </a:rPr>
              <a:t>例：ヘルムホルツタイプコイル</a:t>
            </a:r>
            <a:endParaRPr lang="ja-JP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0" name="直線矢印コネクタ 49"/>
          <p:cNvCxnSpPr/>
          <p:nvPr/>
        </p:nvCxnSpPr>
        <p:spPr bwMode="auto">
          <a:xfrm rot="16200000" flipV="1">
            <a:off x="1692276" y="5876925"/>
            <a:ext cx="431800" cy="2889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813" y="981075"/>
            <a:ext cx="3411537" cy="457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グループ化 28"/>
          <p:cNvGrpSpPr>
            <a:grpSpLocks/>
          </p:cNvGrpSpPr>
          <p:nvPr/>
        </p:nvGrpSpPr>
        <p:grpSpPr bwMode="auto">
          <a:xfrm>
            <a:off x="977900" y="4989513"/>
            <a:ext cx="1812925" cy="160337"/>
            <a:chOff x="2736545" y="4425100"/>
            <a:chExt cx="1984655" cy="114916"/>
          </a:xfrm>
        </p:grpSpPr>
        <p:cxnSp>
          <p:nvCxnSpPr>
            <p:cNvPr id="17" name="直線コネクタ 16"/>
            <p:cNvCxnSpPr/>
            <p:nvPr/>
          </p:nvCxnSpPr>
          <p:spPr>
            <a:xfrm flipV="1">
              <a:off x="2736545" y="4425100"/>
              <a:ext cx="198465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>
              <a:off x="3002441" y="4540016"/>
              <a:ext cx="136770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グループ化 29"/>
          <p:cNvGrpSpPr>
            <a:grpSpLocks/>
          </p:cNvGrpSpPr>
          <p:nvPr/>
        </p:nvGrpSpPr>
        <p:grpSpPr bwMode="auto">
          <a:xfrm rot="10800000">
            <a:off x="977900" y="5602288"/>
            <a:ext cx="1789113" cy="173037"/>
            <a:chOff x="2756635" y="4459141"/>
            <a:chExt cx="1800428" cy="81250"/>
          </a:xfrm>
        </p:grpSpPr>
        <p:cxnSp>
          <p:nvCxnSpPr>
            <p:cNvPr id="31" name="直線コネクタ 30"/>
            <p:cNvCxnSpPr/>
            <p:nvPr/>
          </p:nvCxnSpPr>
          <p:spPr>
            <a:xfrm>
              <a:off x="2756635" y="4454669"/>
              <a:ext cx="180042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 flipV="1">
              <a:off x="2959523" y="4529955"/>
              <a:ext cx="1345129" cy="596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グループ化 38"/>
          <p:cNvGrpSpPr>
            <a:grpSpLocks/>
          </p:cNvGrpSpPr>
          <p:nvPr/>
        </p:nvGrpSpPr>
        <p:grpSpPr bwMode="auto">
          <a:xfrm>
            <a:off x="3162300" y="5137150"/>
            <a:ext cx="1223963" cy="504825"/>
            <a:chOff x="2987674" y="5094289"/>
            <a:chExt cx="1224782" cy="505426"/>
          </a:xfrm>
        </p:grpSpPr>
        <p:cxnSp>
          <p:nvCxnSpPr>
            <p:cNvPr id="22" name="直線矢印コネクタ 21"/>
            <p:cNvCxnSpPr/>
            <p:nvPr/>
          </p:nvCxnSpPr>
          <p:spPr bwMode="auto">
            <a:xfrm rot="5400000">
              <a:off x="2735755" y="5346208"/>
              <a:ext cx="505426" cy="1589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47" name="テキスト ボックス 22"/>
            <p:cNvSpPr txBox="1">
              <a:spLocks noChangeArrowheads="1"/>
            </p:cNvSpPr>
            <p:nvPr/>
          </p:nvSpPr>
          <p:spPr bwMode="auto">
            <a:xfrm>
              <a:off x="2988461" y="5113754"/>
              <a:ext cx="1223995" cy="461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2400">
                  <a:latin typeface="Times New Roman" pitchFamily="18" charset="0"/>
                  <a:cs typeface="Times New Roman" pitchFamily="18" charset="0"/>
                </a:rPr>
                <a:t>±10cm</a:t>
              </a:r>
              <a:endParaRPr lang="ja-JP" alt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321" name="テキスト ボックス 28"/>
          <p:cNvSpPr txBox="1">
            <a:spLocks noChangeArrowheads="1"/>
          </p:cNvSpPr>
          <p:nvPr/>
        </p:nvSpPr>
        <p:spPr bwMode="auto">
          <a:xfrm>
            <a:off x="449263" y="1539875"/>
            <a:ext cx="1508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OPERA</a:t>
            </a:r>
            <a:endParaRPr lang="ja-JP" altLang="en-US" sz="28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2" name="スライド番号プレースホルダ 1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F2EA145-0F71-4016-9BA4-2869C2EF0B5C}" type="slidenum">
              <a:rPr lang="ja-JP" altLang="en-US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pPr/>
              <a:t>15</a:t>
            </a:fld>
            <a:endParaRPr lang="ja-JP" altLang="en-US" smtClean="0"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</p:txBody>
      </p:sp>
      <p:sp>
        <p:nvSpPr>
          <p:cNvPr id="13323" name="テキスト ボックス 24"/>
          <p:cNvSpPr txBox="1">
            <a:spLocks noChangeArrowheads="1"/>
          </p:cNvSpPr>
          <p:nvPr/>
        </p:nvSpPr>
        <p:spPr bwMode="auto">
          <a:xfrm>
            <a:off x="4122738" y="4251325"/>
            <a:ext cx="484187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 b="1">
                <a:latin typeface="Times New Roman" pitchFamily="18" charset="0"/>
                <a:cs typeface="Times New Roman" pitchFamily="18" charset="0"/>
              </a:rPr>
              <a:t>Br(t)=B</a:t>
            </a:r>
            <a:r>
              <a:rPr lang="en-US" altLang="ja-JP" sz="2400" b="1" baseline="-25000">
                <a:latin typeface="Times New Roman" pitchFamily="18" charset="0"/>
                <a:cs typeface="Times New Roman" pitchFamily="18" charset="0"/>
              </a:rPr>
              <a:t>peak</a:t>
            </a:r>
            <a:r>
              <a:rPr lang="en-US" altLang="ja-JP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b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</a:t>
            </a:r>
            <a:r>
              <a:rPr lang="en-US" altLang="ja-JP" sz="2400" b="1">
                <a:latin typeface="Times New Roman" pitchFamily="18" charset="0"/>
                <a:cs typeface="Times New Roman" pitchFamily="18" charset="0"/>
              </a:rPr>
              <a:t>sin(</a:t>
            </a:r>
            <a:r>
              <a:rPr lang="en-US" altLang="ja-JP" sz="2400" b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t</a:t>
            </a:r>
            <a:r>
              <a:rPr lang="en-US" altLang="ja-JP" sz="2400" b="1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ja-JP" altLang="en-US" sz="2400" b="1">
                <a:latin typeface="Times New Roman" pitchFamily="18" charset="0"/>
                <a:cs typeface="Times New Roman" pitchFamily="18" charset="0"/>
              </a:rPr>
              <a:t>　</a:t>
            </a:r>
            <a:r>
              <a:rPr lang="ja-JP" altLang="en-US" sz="2000" b="1">
                <a:latin typeface="Times New Roman" pitchFamily="18" charset="0"/>
                <a:cs typeface="Times New Roman" pitchFamily="18" charset="0"/>
              </a:rPr>
              <a:t>半周期</a:t>
            </a:r>
            <a:r>
              <a:rPr lang="en-US" altLang="ja-JP" sz="2000" b="1">
                <a:latin typeface="Times New Roman" pitchFamily="18" charset="0"/>
                <a:cs typeface="Times New Roman" pitchFamily="18" charset="0"/>
              </a:rPr>
              <a:t>150</a:t>
            </a:r>
            <a:r>
              <a:rPr lang="ja-JP" altLang="en-US" sz="2000" b="1">
                <a:latin typeface="Times New Roman" pitchFamily="18" charset="0"/>
                <a:cs typeface="Times New Roman" pitchFamily="18" charset="0"/>
              </a:rPr>
              <a:t>ナノ秒</a:t>
            </a:r>
            <a:endParaRPr lang="en-US" altLang="ja-JP" sz="2000" b="1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ja-JP" altLang="en-US" sz="2000" b="1"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ja-JP" sz="2000" b="1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ja-JP" altLang="en-US" sz="2000" b="1">
                <a:latin typeface="Times New Roman" pitchFamily="18" charset="0"/>
                <a:cs typeface="Times New Roman" pitchFamily="18" charset="0"/>
              </a:rPr>
              <a:t>周分）　　</a:t>
            </a:r>
            <a:endParaRPr lang="ja-JP" alt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4" name="タイトル 27"/>
          <p:cNvSpPr>
            <a:spLocks noGrp="1"/>
          </p:cNvSpPr>
          <p:nvPr>
            <p:ph type="title"/>
          </p:nvPr>
        </p:nvSpPr>
        <p:spPr>
          <a:xfrm>
            <a:off x="1074738" y="117475"/>
            <a:ext cx="7793037" cy="835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ja-JP" altLang="en-US" sz="3200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静磁場とパルス磁場によるビーム軌道の制御</a:t>
            </a:r>
            <a:endParaRPr lang="ja-JP" altLang="en-US" sz="3200" b="1" u="sng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5" name="テキスト ボックス 23"/>
          <p:cNvSpPr txBox="1">
            <a:spLocks noChangeArrowheads="1"/>
          </p:cNvSpPr>
          <p:nvPr/>
        </p:nvSpPr>
        <p:spPr bwMode="auto">
          <a:xfrm>
            <a:off x="4210050" y="2171700"/>
            <a:ext cx="47180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800" b="1" dirty="0">
                <a:solidFill>
                  <a:srgbClr val="3333FF"/>
                </a:solidFill>
              </a:rPr>
              <a:t>垂直</a:t>
            </a:r>
            <a:r>
              <a:rPr lang="ja-JP" altLang="en-US" sz="2800" b="1" dirty="0" smtClean="0">
                <a:solidFill>
                  <a:srgbClr val="3333FF"/>
                </a:solidFill>
              </a:rPr>
              <a:t>キッカー</a:t>
            </a:r>
            <a:r>
              <a:rPr lang="ja-JP" altLang="en-US" sz="2400" b="1" dirty="0" smtClean="0">
                <a:solidFill>
                  <a:srgbClr val="3333FF"/>
                </a:solidFill>
              </a:rPr>
              <a:t>（パルス動径磁場）</a:t>
            </a:r>
            <a:endParaRPr lang="en-US" altLang="ja-JP" sz="2800" b="1" dirty="0">
              <a:solidFill>
                <a:srgbClr val="3333FF"/>
              </a:solidFill>
            </a:endParaRPr>
          </a:p>
        </p:txBody>
      </p:sp>
      <p:sp>
        <p:nvSpPr>
          <p:cNvPr id="13326" name="テキスト ボックス 33"/>
          <p:cNvSpPr txBox="1">
            <a:spLocks noChangeArrowheads="1"/>
          </p:cNvSpPr>
          <p:nvPr/>
        </p:nvSpPr>
        <p:spPr bwMode="auto">
          <a:xfrm>
            <a:off x="4137025" y="2557463"/>
            <a:ext cx="4976813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400" dirty="0"/>
              <a:t>入射角度</a:t>
            </a:r>
            <a:r>
              <a:rPr lang="en-US" altLang="ja-JP" sz="2400" dirty="0"/>
              <a:t>5mrad</a:t>
            </a:r>
            <a:r>
              <a:rPr lang="ja-JP" altLang="en-US" sz="2400" dirty="0"/>
              <a:t> </a:t>
            </a:r>
            <a:r>
              <a:rPr lang="en-US" altLang="ja-JP" sz="2400" dirty="0">
                <a:sym typeface="Wingdings" pitchFamily="2" charset="2"/>
              </a:rPr>
              <a:t> 5</a:t>
            </a:r>
            <a:r>
              <a:rPr lang="en-US" altLang="ja-JP" sz="2400" dirty="0">
                <a:sym typeface="Symbol" pitchFamily="18" charset="2"/>
              </a:rPr>
              <a:t>rad</a:t>
            </a:r>
            <a:r>
              <a:rPr lang="ja-JP" altLang="en-US" sz="2400" dirty="0">
                <a:sym typeface="Symbol" pitchFamily="18" charset="2"/>
              </a:rPr>
              <a:t>未満まで</a:t>
            </a:r>
            <a:endParaRPr lang="en-US" altLang="ja-JP" sz="2400" dirty="0">
              <a:sym typeface="Symbol" pitchFamily="18" charset="2"/>
            </a:endParaRPr>
          </a:p>
          <a:p>
            <a:r>
              <a:rPr lang="ja-JP" altLang="en-US" sz="2000" dirty="0">
                <a:sym typeface="Symbol" pitchFamily="18" charset="2"/>
              </a:rPr>
              <a:t>（キック精度</a:t>
            </a:r>
            <a:r>
              <a:rPr lang="en-US" altLang="ja-JP" sz="2000" dirty="0">
                <a:sym typeface="Symbol" pitchFamily="18" charset="2"/>
              </a:rPr>
              <a:t>0.1%</a:t>
            </a:r>
            <a:r>
              <a:rPr lang="ja-JP" altLang="en-US" sz="2000" dirty="0">
                <a:sym typeface="Symbol" pitchFamily="18" charset="2"/>
              </a:rPr>
              <a:t>程度を想定）</a:t>
            </a:r>
            <a:endParaRPr lang="en-US" altLang="ja-JP" sz="2000" dirty="0">
              <a:sym typeface="Symbol" pitchFamily="18" charset="2"/>
            </a:endParaRPr>
          </a:p>
          <a:p>
            <a:r>
              <a:rPr lang="ja-JP" altLang="en-US" sz="2000" dirty="0">
                <a:sym typeface="Symbol" pitchFamily="18" charset="2"/>
              </a:rPr>
              <a:t>ビームサイズ、軌道を考慮し、径方向・軸</a:t>
            </a:r>
            <a:r>
              <a:rPr lang="ja-JP" altLang="en-US" sz="2000" dirty="0" smtClean="0">
                <a:sym typeface="Symbol" pitchFamily="18" charset="2"/>
              </a:rPr>
              <a:t>方向の或る</a:t>
            </a:r>
            <a:r>
              <a:rPr lang="ja-JP" altLang="en-US" sz="2000" dirty="0">
                <a:sym typeface="Symbol" pitchFamily="18" charset="2"/>
              </a:rPr>
              <a:t>程度の</a:t>
            </a:r>
            <a:r>
              <a:rPr lang="ja-JP" altLang="en-US" sz="2000" dirty="0" smtClean="0">
                <a:sym typeface="Symbol" pitchFamily="18" charset="2"/>
              </a:rPr>
              <a:t>体積内で、均等</a:t>
            </a:r>
            <a:r>
              <a:rPr lang="ja-JP" altLang="en-US" sz="2000" dirty="0">
                <a:sym typeface="Symbol" pitchFamily="18" charset="2"/>
              </a:rPr>
              <a:t>な軸対称キック磁場が欲しい。</a:t>
            </a:r>
            <a:endParaRPr lang="en-US" altLang="ja-JP" sz="2000" dirty="0">
              <a:sym typeface="Symbol" pitchFamily="18" charset="2"/>
            </a:endParaRPr>
          </a:p>
        </p:txBody>
      </p:sp>
      <p:grpSp>
        <p:nvGrpSpPr>
          <p:cNvPr id="5" name="グループ化 39"/>
          <p:cNvGrpSpPr>
            <a:grpSpLocks/>
          </p:cNvGrpSpPr>
          <p:nvPr/>
        </p:nvGrpSpPr>
        <p:grpSpPr bwMode="auto">
          <a:xfrm>
            <a:off x="182563" y="4894263"/>
            <a:ext cx="2817812" cy="701675"/>
            <a:chOff x="183940" y="4894018"/>
            <a:chExt cx="2815348" cy="702170"/>
          </a:xfrm>
        </p:grpSpPr>
        <p:sp>
          <p:nvSpPr>
            <p:cNvPr id="13" name="左矢印 12"/>
            <p:cNvSpPr/>
            <p:nvPr/>
          </p:nvSpPr>
          <p:spPr>
            <a:xfrm>
              <a:off x="799351" y="5235571"/>
              <a:ext cx="431422" cy="360617"/>
            </a:xfrm>
            <a:prstGeom prst="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右矢印 13"/>
            <p:cNvSpPr/>
            <p:nvPr/>
          </p:nvSpPr>
          <p:spPr>
            <a:xfrm>
              <a:off x="2496491" y="5203798"/>
              <a:ext cx="502797" cy="360617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45" name="正方形/長方形 31"/>
            <p:cNvSpPr>
              <a:spLocks noChangeArrowheads="1"/>
            </p:cNvSpPr>
            <p:nvPr/>
          </p:nvSpPr>
          <p:spPr bwMode="auto">
            <a:xfrm>
              <a:off x="183940" y="4894018"/>
              <a:ext cx="833884" cy="4616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400" b="1">
                  <a:latin typeface="Times New Roman" pitchFamily="18" charset="0"/>
                  <a:cs typeface="Times New Roman" pitchFamily="18" charset="0"/>
                </a:rPr>
                <a:t>Br(t)</a:t>
              </a:r>
              <a:endParaRPr lang="ja-JP" altLang="en-US" sz="2400"/>
            </a:p>
          </p:txBody>
        </p:sp>
      </p:grpSp>
      <p:sp>
        <p:nvSpPr>
          <p:cNvPr id="46" name="テキスト ボックス 45"/>
          <p:cNvSpPr txBox="1">
            <a:spLocks noChangeArrowheads="1"/>
          </p:cNvSpPr>
          <p:nvPr/>
        </p:nvSpPr>
        <p:spPr bwMode="auto">
          <a:xfrm>
            <a:off x="217488" y="1044575"/>
            <a:ext cx="3222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 b="1">
                <a:solidFill>
                  <a:srgbClr val="FFFF00"/>
                </a:solidFill>
              </a:rPr>
              <a:t>OPERA+GEANT4</a:t>
            </a:r>
          </a:p>
        </p:txBody>
      </p:sp>
      <p:sp>
        <p:nvSpPr>
          <p:cNvPr id="13331" name="テキスト ボックス 23"/>
          <p:cNvSpPr txBox="1">
            <a:spLocks noChangeArrowheads="1"/>
          </p:cNvSpPr>
          <p:nvPr/>
        </p:nvSpPr>
        <p:spPr bwMode="auto">
          <a:xfrm>
            <a:off x="4200525" y="949325"/>
            <a:ext cx="46037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800" b="1" dirty="0">
                <a:solidFill>
                  <a:srgbClr val="3333FF"/>
                </a:solidFill>
              </a:rPr>
              <a:t>動径静</a:t>
            </a:r>
            <a:r>
              <a:rPr lang="ja-JP" altLang="en-US" sz="2800" b="1" dirty="0" smtClean="0">
                <a:solidFill>
                  <a:srgbClr val="3333FF"/>
                </a:solidFill>
              </a:rPr>
              <a:t>磁場</a:t>
            </a:r>
            <a:endParaRPr lang="ja-JP" altLang="en-US" sz="2800" b="1" dirty="0">
              <a:solidFill>
                <a:srgbClr val="3333FF"/>
              </a:solidFill>
            </a:endParaRPr>
          </a:p>
        </p:txBody>
      </p:sp>
      <p:sp>
        <p:nvSpPr>
          <p:cNvPr id="13332" name="テキスト ボックス 33"/>
          <p:cNvSpPr txBox="1">
            <a:spLocks noChangeArrowheads="1"/>
          </p:cNvSpPr>
          <p:nvPr/>
        </p:nvSpPr>
        <p:spPr bwMode="auto">
          <a:xfrm>
            <a:off x="4143375" y="1335088"/>
            <a:ext cx="50006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400"/>
              <a:t>トンネル出口入射角度 </a:t>
            </a:r>
            <a:r>
              <a:rPr lang="en-US" altLang="ja-JP" sz="2400"/>
              <a:t>0.43rad</a:t>
            </a:r>
            <a:r>
              <a:rPr lang="ja-JP" altLang="en-US" sz="2400"/>
              <a:t> </a:t>
            </a:r>
            <a:endParaRPr lang="en-US" altLang="ja-JP" sz="2400"/>
          </a:p>
          <a:p>
            <a:r>
              <a:rPr lang="en-US" altLang="ja-JP" sz="2400">
                <a:sym typeface="Wingdings" pitchFamily="2" charset="2"/>
              </a:rPr>
              <a:t> 5</a:t>
            </a:r>
            <a:r>
              <a:rPr lang="en-US" altLang="ja-JP" sz="2400">
                <a:sym typeface="Symbol" pitchFamily="18" charset="2"/>
              </a:rPr>
              <a:t>mrad</a:t>
            </a:r>
            <a:r>
              <a:rPr lang="ja-JP" altLang="en-US" sz="2400">
                <a:sym typeface="Symbol" pitchFamily="18" charset="2"/>
              </a:rPr>
              <a:t>程度までしか偏向できない</a:t>
            </a:r>
            <a:endParaRPr lang="ja-JP" altLang="en-US" sz="240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2998032" y="4512040"/>
            <a:ext cx="1004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5m</a:t>
            </a:r>
            <a:r>
              <a:rPr kumimoji="1" lang="en-US" altLang="ja-JP" dirty="0" smtClean="0"/>
              <a:t>rad</a:t>
            </a:r>
            <a:endParaRPr kumimoji="1" lang="ja-JP" altLang="en-US" dirty="0"/>
          </a:p>
        </p:txBody>
      </p:sp>
      <p:cxnSp>
        <p:nvCxnSpPr>
          <p:cNvPr id="42" name="直線矢印コネクタ 41"/>
          <p:cNvCxnSpPr>
            <a:stCxn id="40" idx="1"/>
          </p:cNvCxnSpPr>
          <p:nvPr/>
        </p:nvCxnSpPr>
        <p:spPr>
          <a:xfrm rot="10800000" flipV="1">
            <a:off x="2593298" y="4696706"/>
            <a:ext cx="404734" cy="851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テキスト ボックス 50"/>
          <p:cNvSpPr txBox="1"/>
          <p:nvPr/>
        </p:nvSpPr>
        <p:spPr>
          <a:xfrm>
            <a:off x="3090472" y="2415915"/>
            <a:ext cx="1004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0.43</a:t>
            </a:r>
            <a:r>
              <a:rPr kumimoji="1" lang="en-US" altLang="ja-JP" dirty="0" smtClean="0"/>
              <a:t>rad</a:t>
            </a:r>
            <a:endParaRPr kumimoji="1" lang="ja-JP" altLang="en-US" dirty="0"/>
          </a:p>
        </p:txBody>
      </p:sp>
      <p:cxnSp>
        <p:nvCxnSpPr>
          <p:cNvPr id="52" name="直線矢印コネクタ 51"/>
          <p:cNvCxnSpPr/>
          <p:nvPr/>
        </p:nvCxnSpPr>
        <p:spPr>
          <a:xfrm rot="10800000">
            <a:off x="3043005" y="2353459"/>
            <a:ext cx="374752" cy="1498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グループ化 36"/>
          <p:cNvGrpSpPr>
            <a:grpSpLocks/>
          </p:cNvGrpSpPr>
          <p:nvPr/>
        </p:nvGrpSpPr>
        <p:grpSpPr bwMode="auto">
          <a:xfrm>
            <a:off x="0" y="1014413"/>
            <a:ext cx="3944938" cy="5843587"/>
            <a:chOff x="611560" y="404664"/>
            <a:chExt cx="3944398" cy="5844110"/>
          </a:xfrm>
        </p:grpSpPr>
        <p:pic>
          <p:nvPicPr>
            <p:cNvPr id="13341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1560" y="404664"/>
              <a:ext cx="3944398" cy="5844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42" name="テキスト ボックス 39"/>
            <p:cNvSpPr txBox="1">
              <a:spLocks noChangeArrowheads="1"/>
            </p:cNvSpPr>
            <p:nvPr/>
          </p:nvSpPr>
          <p:spPr bwMode="auto">
            <a:xfrm>
              <a:off x="1201032" y="5271102"/>
              <a:ext cx="302433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ja-JP" altLang="en-US" b="1"/>
                <a:t>サイクロトロン周期 </a:t>
              </a:r>
              <a:r>
                <a:rPr lang="en-US" altLang="ja-JP" b="1"/>
                <a:t>7</a:t>
              </a:r>
              <a:r>
                <a:rPr lang="ja-JP" altLang="en-US" b="1"/>
                <a:t>ナノ秒</a:t>
              </a:r>
              <a:endParaRPr lang="en-US" altLang="ja-JP" b="1"/>
            </a:p>
            <a:p>
              <a:r>
                <a:rPr lang="ja-JP" altLang="en-US" b="1"/>
                <a:t>回転軌道直径</a:t>
              </a:r>
              <a:r>
                <a:rPr lang="en-US" altLang="ja-JP" b="1"/>
                <a:t>66cm</a:t>
              </a:r>
              <a:endParaRPr lang="ja-JP" altLang="en-US" b="1"/>
            </a:p>
          </p:txBody>
        </p:sp>
      </p:grpSp>
      <p:grpSp>
        <p:nvGrpSpPr>
          <p:cNvPr id="7" name="グループ化 40"/>
          <p:cNvGrpSpPr>
            <a:grpSpLocks/>
          </p:cNvGrpSpPr>
          <p:nvPr/>
        </p:nvGrpSpPr>
        <p:grpSpPr bwMode="auto">
          <a:xfrm>
            <a:off x="0" y="996950"/>
            <a:ext cx="4042770" cy="5861050"/>
            <a:chOff x="4633003" y="-1517256"/>
            <a:chExt cx="4042968" cy="5861451"/>
          </a:xfrm>
        </p:grpSpPr>
        <p:pic>
          <p:nvPicPr>
            <p:cNvPr id="13337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43523" y="-1517256"/>
              <a:ext cx="4032448" cy="5861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38" name="テキスト ボックス 42"/>
            <p:cNvSpPr txBox="1">
              <a:spLocks noChangeArrowheads="1"/>
            </p:cNvSpPr>
            <p:nvPr/>
          </p:nvSpPr>
          <p:spPr bwMode="auto">
            <a:xfrm>
              <a:off x="6908641" y="901018"/>
              <a:ext cx="1728192" cy="646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ja-JP" altLang="en-US" dirty="0"/>
                <a:t>キッカーで垂直運動を止める</a:t>
              </a:r>
            </a:p>
          </p:txBody>
        </p:sp>
        <p:sp>
          <p:nvSpPr>
            <p:cNvPr id="13339" name="テキスト ボックス 43"/>
            <p:cNvSpPr txBox="1">
              <a:spLocks noChangeArrowheads="1"/>
            </p:cNvSpPr>
            <p:nvPr/>
          </p:nvSpPr>
          <p:spPr bwMode="auto">
            <a:xfrm>
              <a:off x="4873541" y="740591"/>
              <a:ext cx="123161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ja-JP" altLang="en-US" sz="1600" dirty="0"/>
                <a:t>ニュートリノ</a:t>
              </a:r>
            </a:p>
          </p:txBody>
        </p:sp>
        <p:sp>
          <p:nvSpPr>
            <p:cNvPr id="45" name="角丸四角形吹き出し 44"/>
            <p:cNvSpPr/>
            <p:nvPr/>
          </p:nvSpPr>
          <p:spPr>
            <a:xfrm>
              <a:off x="4633003" y="1604638"/>
              <a:ext cx="1331977" cy="638219"/>
            </a:xfrm>
            <a:prstGeom prst="wedgeRoundRectCallout">
              <a:avLst>
                <a:gd name="adj1" fmla="val 54874"/>
                <a:gd name="adj2" fmla="val -95655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2400" b="1" dirty="0">
                  <a:solidFill>
                    <a:schemeClr val="tx1"/>
                  </a:solidFill>
                  <a:sym typeface="Symbol"/>
                </a:rPr>
                <a:t></a:t>
              </a:r>
              <a:r>
                <a:rPr lang="en-US" altLang="ja-JP" sz="2400" b="1" baseline="30000" dirty="0">
                  <a:solidFill>
                    <a:schemeClr val="tx1"/>
                  </a:solidFill>
                  <a:sym typeface="Symbol"/>
                </a:rPr>
                <a:t>+</a:t>
              </a:r>
              <a:r>
                <a:rPr lang="ja-JP" altLang="en-US" sz="2400" b="1" dirty="0">
                  <a:solidFill>
                    <a:schemeClr val="tx1"/>
                  </a:solidFill>
                </a:rPr>
                <a:t>崩壊</a:t>
              </a:r>
            </a:p>
          </p:txBody>
        </p:sp>
      </p:grpSp>
      <p:sp>
        <p:nvSpPr>
          <p:cNvPr id="44" name="日付プレースホルダ 4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3B8A-6882-4188-903C-4C8DD7FA5B72}" type="datetime1">
              <a:rPr kumimoji="1" lang="ja-JP" altLang="en-US" smtClean="0"/>
              <a:pPr/>
              <a:t>2011/2/21</a:t>
            </a:fld>
            <a:endParaRPr kumimoji="1" lang="ja-JP" altLang="en-US"/>
          </a:p>
        </p:txBody>
      </p:sp>
      <p:sp>
        <p:nvSpPr>
          <p:cNvPr id="47" name="フッター プレースホルダ 4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Hiromi Iinuma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グループ化 12"/>
          <p:cNvGrpSpPr/>
          <p:nvPr/>
        </p:nvGrpSpPr>
        <p:grpSpPr>
          <a:xfrm>
            <a:off x="6228184" y="3429000"/>
            <a:ext cx="2915816" cy="2791434"/>
            <a:chOff x="7092280" y="5013176"/>
            <a:chExt cx="2051720" cy="1567298"/>
          </a:xfrm>
        </p:grpSpPr>
        <p:pic>
          <p:nvPicPr>
            <p:cNvPr id="15" name="Picture 8" descr="C:\Users\ingo\AppData\Local\Microsoft\Windows\Temporary Internet Files\Content.IE5\XTHJ0BIA\MC900371052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80312" y="5085184"/>
              <a:ext cx="1338915" cy="1495290"/>
            </a:xfrm>
            <a:prstGeom prst="rect">
              <a:avLst/>
            </a:prstGeom>
            <a:noFill/>
          </p:spPr>
        </p:pic>
        <p:sp>
          <p:nvSpPr>
            <p:cNvPr id="16" name="テキスト ボックス 15"/>
            <p:cNvSpPr txBox="1"/>
            <p:nvPr/>
          </p:nvSpPr>
          <p:spPr>
            <a:xfrm>
              <a:off x="8604448" y="5013176"/>
              <a:ext cx="539552" cy="293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800" dirty="0" smtClean="0"/>
                <a:t>e</a:t>
              </a:r>
              <a:r>
                <a:rPr kumimoji="1" lang="en-US" altLang="ja-JP" sz="2800" baseline="30000" dirty="0" smtClean="0"/>
                <a:t>+</a:t>
              </a:r>
              <a:endParaRPr kumimoji="1" lang="ja-JP" altLang="en-US" sz="2800" baseline="30000" dirty="0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8604448" y="5445224"/>
              <a:ext cx="539552" cy="293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800" dirty="0" smtClean="0"/>
                <a:t>e</a:t>
              </a:r>
              <a:r>
                <a:rPr kumimoji="1" lang="en-US" altLang="ja-JP" sz="2800" baseline="30000" dirty="0" smtClean="0"/>
                <a:t>+</a:t>
              </a:r>
              <a:endParaRPr kumimoji="1" lang="ja-JP" altLang="en-US" sz="2800" baseline="30000" dirty="0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7092280" y="5157192"/>
              <a:ext cx="539552" cy="293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800" dirty="0" smtClean="0"/>
                <a:t>e</a:t>
              </a:r>
              <a:r>
                <a:rPr kumimoji="1" lang="en-US" altLang="ja-JP" sz="2800" baseline="30000" dirty="0" smtClean="0"/>
                <a:t>+</a:t>
              </a:r>
              <a:endParaRPr kumimoji="1" lang="ja-JP" altLang="en-US" sz="2800" baseline="30000" dirty="0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7801640" y="5660058"/>
              <a:ext cx="618642" cy="432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4400" b="1" dirty="0" smtClean="0">
                  <a:sym typeface="Symbol"/>
                </a:rPr>
                <a:t></a:t>
              </a:r>
              <a:r>
                <a:rPr kumimoji="1" lang="en-US" altLang="ja-JP" sz="4400" b="1" baseline="30000" dirty="0" smtClean="0"/>
                <a:t>+</a:t>
              </a:r>
              <a:endParaRPr kumimoji="1" lang="ja-JP" altLang="en-US" sz="4400" b="1" baseline="30000" dirty="0"/>
            </a:p>
          </p:txBody>
        </p:sp>
      </p:grp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844824"/>
            <a:ext cx="6408712" cy="466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516F3-2029-44DA-AD77-6F3C445913DC}" type="datetime1">
              <a:rPr kumimoji="1" lang="ja-JP" altLang="en-US" smtClean="0"/>
              <a:pPr/>
              <a:t>2011/2/21</a:t>
            </a:fld>
            <a:endParaRPr kumimoji="1" lang="ja-JP" altLang="en-US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5EDEA-93FF-43DC-B902-37DD34655768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  <p:pic>
        <p:nvPicPr>
          <p:cNvPr id="11" name="図 10" descr="ピクチャ 7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1340768"/>
            <a:ext cx="2448272" cy="1836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タイトル 13"/>
          <p:cNvSpPr>
            <a:spLocks noGrp="1"/>
          </p:cNvSpPr>
          <p:nvPr>
            <p:ph type="title"/>
          </p:nvPr>
        </p:nvSpPr>
        <p:spPr>
          <a:xfrm>
            <a:off x="611560" y="116632"/>
            <a:ext cx="7848872" cy="792088"/>
          </a:xfrm>
        </p:spPr>
        <p:txBody>
          <a:bodyPr>
            <a:noAutofit/>
          </a:bodyPr>
          <a:lstStyle/>
          <a:p>
            <a:r>
              <a:rPr lang="ja-JP" altLang="en-US" sz="3200" b="1" dirty="0" smtClean="0">
                <a:latin typeface="Times New Roman" pitchFamily="18" charset="0"/>
                <a:cs typeface="Times New Roman" pitchFamily="18" charset="0"/>
              </a:rPr>
              <a:t>どうやってスピン歳差運動周期を測るか？</a:t>
            </a:r>
            <a:endParaRPr kumimoji="1" lang="ja-JP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23528" y="836712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崩壊陽電子の数をシリコン検出器で数</a:t>
            </a:r>
            <a:r>
              <a:rPr lang="ja-JP" altLang="en-US" dirty="0" smtClean="0"/>
              <a:t>え</a:t>
            </a:r>
            <a:r>
              <a:rPr kumimoji="1" lang="ja-JP" altLang="en-US" dirty="0" smtClean="0"/>
              <a:t>、その時間変動をみると、スピン歳差運動周期</a:t>
            </a:r>
            <a:r>
              <a:rPr kumimoji="1" lang="ja-JP" altLang="en-US" dirty="0" smtClean="0">
                <a:sym typeface="Symbol"/>
              </a:rPr>
              <a:t>でウネウネしている。</a:t>
            </a:r>
            <a:endParaRPr kumimoji="1" lang="en-US" altLang="ja-JP" dirty="0" smtClean="0">
              <a:sym typeface="Symbol"/>
            </a:endParaRPr>
          </a:p>
          <a:p>
            <a:r>
              <a:rPr lang="ja-JP" altLang="en-US" dirty="0" smtClean="0">
                <a:sym typeface="Symbol"/>
              </a:rPr>
              <a:t>灯台（ミューオン）の光（陽電子）の強さを観測するイメージ。</a:t>
            </a:r>
            <a:endParaRPr kumimoji="1" lang="ja-JP" altLang="en-US" dirty="0"/>
          </a:p>
        </p:txBody>
      </p:sp>
      <p:graphicFrame>
        <p:nvGraphicFramePr>
          <p:cNvPr id="21" name="Object 11"/>
          <p:cNvGraphicFramePr>
            <a:graphicFrameLocks noChangeAspect="1"/>
          </p:cNvGraphicFramePr>
          <p:nvPr/>
        </p:nvGraphicFramePr>
        <p:xfrm>
          <a:off x="1619672" y="3429000"/>
          <a:ext cx="6796261" cy="1224087"/>
        </p:xfrm>
        <a:graphic>
          <a:graphicData uri="http://schemas.openxmlformats.org/presentationml/2006/ole">
            <p:oleObj spid="_x0000_s139267" name="数式" r:id="rId7" imgW="2590560" imgH="444240" progId="Equation.3">
              <p:embed/>
            </p:oleObj>
          </a:graphicData>
        </a:graphic>
      </p:graphicFrame>
      <p:sp>
        <p:nvSpPr>
          <p:cNvPr id="33" name="テキスト ボックス 32"/>
          <p:cNvSpPr txBox="1"/>
          <p:nvPr/>
        </p:nvSpPr>
        <p:spPr>
          <a:xfrm>
            <a:off x="1619672" y="4653136"/>
            <a:ext cx="7128792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直交成分を分離するにはどうすれば良いか？</a:t>
            </a:r>
            <a:endParaRPr kumimoji="1" lang="ja-JP" altLang="en-US" sz="2800" dirty="0"/>
          </a:p>
        </p:txBody>
      </p:sp>
      <p:sp>
        <p:nvSpPr>
          <p:cNvPr id="20" name="フッター プレースホル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Hiromi Iinuma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8F102-1B73-47AA-BC88-80A57D46EC12}" type="datetime1">
              <a:rPr kumimoji="1" lang="ja-JP" altLang="en-US" smtClean="0"/>
              <a:pPr/>
              <a:t>2011/2/21</a:t>
            </a:fld>
            <a:endParaRPr kumimoji="1" lang="ja-JP" altLang="en-US" dirty="0"/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836712"/>
            <a:ext cx="3888432" cy="2831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1268760"/>
            <a:ext cx="2808312" cy="5031879"/>
          </a:xfrm>
          <a:prstGeom prst="rect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/>
          </a:ln>
        </p:spPr>
      </p:pic>
      <p:pic>
        <p:nvPicPr>
          <p:cNvPr id="11571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14022" y="5140408"/>
            <a:ext cx="2133317" cy="959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9" name="Picture 7" descr="C:\Users\ingo\AppData\Local\Microsoft\Windows\Temporary Internet Files\Content.IE5\ZN8E7R2M\MC900293654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2" y="1340768"/>
            <a:ext cx="1158997" cy="1133420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4" name="グループ化 15"/>
          <p:cNvGrpSpPr/>
          <p:nvPr/>
        </p:nvGrpSpPr>
        <p:grpSpPr>
          <a:xfrm>
            <a:off x="6516216" y="980728"/>
            <a:ext cx="2304256" cy="1728192"/>
            <a:chOff x="755576" y="4293096"/>
            <a:chExt cx="2952328" cy="2232248"/>
          </a:xfrm>
        </p:grpSpPr>
        <p:pic>
          <p:nvPicPr>
            <p:cNvPr id="11" name="図 10" descr="ピクチャ 7.pn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55576" y="4293096"/>
              <a:ext cx="2952328" cy="2214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上矢印 11"/>
            <p:cNvSpPr/>
            <p:nvPr/>
          </p:nvSpPr>
          <p:spPr>
            <a:xfrm>
              <a:off x="3275856" y="4797152"/>
              <a:ext cx="432048" cy="648072"/>
            </a:xfrm>
            <a:prstGeom prst="upArrow">
              <a:avLst/>
            </a:prstGeom>
            <a:solidFill>
              <a:srgbClr val="00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上矢印 12"/>
            <p:cNvSpPr/>
            <p:nvPr/>
          </p:nvSpPr>
          <p:spPr>
            <a:xfrm rot="10800000">
              <a:off x="3275856" y="5877272"/>
              <a:ext cx="432048" cy="648072"/>
            </a:xfrm>
            <a:prstGeom prst="upArrow">
              <a:avLst/>
            </a:prstGeom>
            <a:solidFill>
              <a:srgbClr val="FF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15715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6088" y="2996952"/>
            <a:ext cx="5076056" cy="3585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タイトル 13"/>
          <p:cNvSpPr>
            <a:spLocks noGrp="1"/>
          </p:cNvSpPr>
          <p:nvPr>
            <p:ph type="title"/>
          </p:nvPr>
        </p:nvSpPr>
        <p:spPr>
          <a:xfrm>
            <a:off x="395536" y="44624"/>
            <a:ext cx="8748464" cy="720080"/>
          </a:xfrm>
        </p:spPr>
        <p:txBody>
          <a:bodyPr>
            <a:normAutofit fontScale="90000"/>
          </a:bodyPr>
          <a:lstStyle/>
          <a:p>
            <a:r>
              <a:rPr lang="ja-JP" alt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どうやって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  <a:sym typeface="Symbol"/>
              </a:rPr>
              <a:t></a:t>
            </a:r>
            <a:r>
              <a:rPr lang="en-US" altLang="ja-JP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と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  <a:sym typeface="Symbol"/>
              </a:rPr>
              <a:t></a:t>
            </a:r>
            <a:r>
              <a:rPr lang="en-US" altLang="ja-JP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EDM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を分離するか？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円形吹き出し 14"/>
          <p:cNvSpPr/>
          <p:nvPr/>
        </p:nvSpPr>
        <p:spPr>
          <a:xfrm>
            <a:off x="3419872" y="2924944"/>
            <a:ext cx="1656184" cy="576064"/>
          </a:xfrm>
          <a:prstGeom prst="wedgeEllipseCallout">
            <a:avLst>
              <a:gd name="adj1" fmla="val -59061"/>
              <a:gd name="adj2" fmla="val 420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b="1" dirty="0" smtClean="0"/>
              <a:t>example</a:t>
            </a:r>
            <a:endParaRPr kumimoji="1" lang="ja-JP" altLang="en-US" sz="2000" b="1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5EDEA-93FF-43DC-B902-37DD34655768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  <p:graphicFrame>
        <p:nvGraphicFramePr>
          <p:cNvPr id="93185" name="Object 1"/>
          <p:cNvGraphicFramePr>
            <a:graphicFrameLocks noChangeAspect="1"/>
          </p:cNvGraphicFramePr>
          <p:nvPr/>
        </p:nvGraphicFramePr>
        <p:xfrm>
          <a:off x="7164288" y="2708920"/>
          <a:ext cx="1524000" cy="463550"/>
        </p:xfrm>
        <a:graphic>
          <a:graphicData uri="http://schemas.openxmlformats.org/presentationml/2006/ole">
            <p:oleObj spid="_x0000_s140290" name="数式" r:id="rId10" imgW="838080" imgH="241200" progId="Equation.3">
              <p:embed/>
            </p:oleObj>
          </a:graphicData>
        </a:graphic>
      </p:graphicFrame>
      <p:sp>
        <p:nvSpPr>
          <p:cNvPr id="16" name="テキスト ボックス 15"/>
          <p:cNvSpPr txBox="1"/>
          <p:nvPr/>
        </p:nvSpPr>
        <p:spPr>
          <a:xfrm>
            <a:off x="7092280" y="3212976"/>
            <a:ext cx="205172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動径方向電場に対する陽電子の放出角度の時間変動に現れる。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220072" y="4581128"/>
            <a:ext cx="3744416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</a:rPr>
              <a:t>EDM</a:t>
            </a:r>
            <a:r>
              <a:rPr kumimoji="1" lang="ja-JP" altLang="en-US" sz="2800" dirty="0" smtClean="0">
                <a:solidFill>
                  <a:srgbClr val="FF0000"/>
                </a:solidFill>
              </a:rPr>
              <a:t>測定のキモは、ミューオンビーム軌道制御！！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18" name="フッター プレースホルダ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Hiromi Iinuma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4400" y="116632"/>
            <a:ext cx="7772400" cy="1066130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3200" dirty="0" smtClean="0"/>
              <a:t>物理ゴール</a:t>
            </a:r>
            <a:r>
              <a:rPr lang="ja-JP" altLang="en-US" sz="3200" dirty="0" smtClean="0"/>
              <a:t>：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3200" dirty="0" smtClean="0"/>
              <a:t>ミューオン</a:t>
            </a:r>
            <a:r>
              <a:rPr lang="en-US" altLang="ja-JP" sz="3200" dirty="0" smtClean="0"/>
              <a:t>g-2, EDM</a:t>
            </a:r>
            <a:r>
              <a:rPr lang="ja-JP" altLang="en-US" sz="3200" dirty="0" smtClean="0"/>
              <a:t>を同時に超精密測定</a:t>
            </a:r>
            <a:endParaRPr kumimoji="1" lang="ja-JP" altLang="en-US" sz="3200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B25B6-2574-4E5E-B7E4-7323A63EFAB1}" type="datetime1">
              <a:rPr kumimoji="1" lang="ja-JP" altLang="en-US" smtClean="0"/>
              <a:pPr/>
              <a:t>2011/2/21</a:t>
            </a:fld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5EDEA-93FF-43DC-B902-37DD34655768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  <p:grpSp>
        <p:nvGrpSpPr>
          <p:cNvPr id="5" name="グループ化 22"/>
          <p:cNvGrpSpPr/>
          <p:nvPr/>
        </p:nvGrpSpPr>
        <p:grpSpPr>
          <a:xfrm>
            <a:off x="504880" y="1871504"/>
            <a:ext cx="3816424" cy="2925648"/>
            <a:chOff x="5863952" y="3933056"/>
            <a:chExt cx="3816424" cy="3052417"/>
          </a:xfrm>
        </p:grpSpPr>
        <p:sp>
          <p:nvSpPr>
            <p:cNvPr id="6" name="角丸四角形 5"/>
            <p:cNvSpPr/>
            <p:nvPr/>
          </p:nvSpPr>
          <p:spPr>
            <a:xfrm>
              <a:off x="5863952" y="3933056"/>
              <a:ext cx="3816424" cy="3052417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aphicFrame>
          <p:nvGraphicFramePr>
            <p:cNvPr id="7" name="Object 1"/>
            <p:cNvGraphicFramePr>
              <a:graphicFrameLocks noChangeAspect="1"/>
            </p:cNvGraphicFramePr>
            <p:nvPr/>
          </p:nvGraphicFramePr>
          <p:xfrm>
            <a:off x="6241405" y="4365625"/>
            <a:ext cx="2732087" cy="1301750"/>
          </p:xfrm>
          <a:graphic>
            <a:graphicData uri="http://schemas.openxmlformats.org/presentationml/2006/ole">
              <p:oleObj spid="_x0000_s141314" name="数式" r:id="rId3" imgW="876240" imgH="444240" progId="Equation.3">
                <p:embed/>
              </p:oleObj>
            </a:graphicData>
          </a:graphic>
        </p:graphicFrame>
        <p:sp>
          <p:nvSpPr>
            <p:cNvPr id="8" name="円/楕円 7"/>
            <p:cNvSpPr/>
            <p:nvPr/>
          </p:nvSpPr>
          <p:spPr>
            <a:xfrm>
              <a:off x="6257212" y="4581128"/>
              <a:ext cx="648072" cy="792088"/>
            </a:xfrm>
            <a:prstGeom prst="ellipse">
              <a:avLst/>
            </a:prstGeom>
            <a:noFill/>
            <a:ln w="381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円/楕円 8"/>
            <p:cNvSpPr/>
            <p:nvPr/>
          </p:nvSpPr>
          <p:spPr>
            <a:xfrm>
              <a:off x="8460432" y="4437112"/>
              <a:ext cx="504056" cy="792088"/>
            </a:xfrm>
            <a:prstGeom prst="ellipse">
              <a:avLst/>
            </a:prstGeom>
            <a:noFill/>
            <a:ln w="381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6156176" y="3933056"/>
              <a:ext cx="13681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 smtClean="0"/>
                <a:t>シリコン検出器で測る</a:t>
              </a:r>
              <a:endParaRPr kumimoji="1" lang="ja-JP" altLang="en-US" dirty="0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7775848" y="4077072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NMR</a:t>
              </a:r>
              <a:r>
                <a:rPr kumimoji="1" lang="ja-JP" altLang="en-US" dirty="0" smtClean="0"/>
                <a:t>で測る</a:t>
              </a:r>
              <a:endParaRPr kumimoji="1" lang="ja-JP" altLang="en-US" dirty="0"/>
            </a:p>
          </p:txBody>
        </p:sp>
        <p:sp>
          <p:nvSpPr>
            <p:cNvPr id="12" name="角丸四角形吹き出し 11"/>
            <p:cNvSpPr/>
            <p:nvPr/>
          </p:nvSpPr>
          <p:spPr>
            <a:xfrm>
              <a:off x="6588224" y="5805264"/>
              <a:ext cx="2232248" cy="432048"/>
            </a:xfrm>
            <a:prstGeom prst="wedgeRoundRectCallout">
              <a:avLst>
                <a:gd name="adj1" fmla="val 21640"/>
                <a:gd name="adj2" fmla="val -182738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6588224" y="5877272"/>
              <a:ext cx="2304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b="1" dirty="0" smtClean="0">
                  <a:solidFill>
                    <a:schemeClr val="bg1"/>
                  </a:solidFill>
                </a:rPr>
                <a:t>g-2</a:t>
              </a:r>
              <a:r>
                <a:rPr lang="ja-JP" altLang="en-US" b="1" dirty="0" smtClean="0">
                  <a:solidFill>
                    <a:schemeClr val="bg1"/>
                  </a:solidFill>
                </a:rPr>
                <a:t>物理結果が出る</a:t>
              </a:r>
              <a:endParaRPr kumimoji="1" lang="ja-JP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グループ化 23"/>
          <p:cNvGrpSpPr/>
          <p:nvPr/>
        </p:nvGrpSpPr>
        <p:grpSpPr>
          <a:xfrm>
            <a:off x="4584576" y="1871504"/>
            <a:ext cx="4316288" cy="2925648"/>
            <a:chOff x="5580112" y="3933056"/>
            <a:chExt cx="4316288" cy="2925648"/>
          </a:xfrm>
        </p:grpSpPr>
        <p:sp>
          <p:nvSpPr>
            <p:cNvPr id="15" name="角丸四角形 14"/>
            <p:cNvSpPr/>
            <p:nvPr/>
          </p:nvSpPr>
          <p:spPr>
            <a:xfrm>
              <a:off x="5580112" y="3933056"/>
              <a:ext cx="4316288" cy="2925648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aphicFrame>
          <p:nvGraphicFramePr>
            <p:cNvPr id="16" name="Object 1"/>
            <p:cNvGraphicFramePr>
              <a:graphicFrameLocks noChangeAspect="1"/>
            </p:cNvGraphicFramePr>
            <p:nvPr/>
          </p:nvGraphicFramePr>
          <p:xfrm>
            <a:off x="5651674" y="4580855"/>
            <a:ext cx="3717925" cy="968375"/>
          </p:xfrm>
          <a:graphic>
            <a:graphicData uri="http://schemas.openxmlformats.org/presentationml/2006/ole">
              <p:oleObj spid="_x0000_s141315" name="数式" r:id="rId4" imgW="1422360" imgH="393480" progId="Equation.3">
                <p:embed/>
              </p:oleObj>
            </a:graphicData>
          </a:graphic>
        </p:graphicFrame>
        <p:sp>
          <p:nvSpPr>
            <p:cNvPr id="17" name="円/楕円 16"/>
            <p:cNvSpPr/>
            <p:nvPr/>
          </p:nvSpPr>
          <p:spPr>
            <a:xfrm>
              <a:off x="5652120" y="4653136"/>
              <a:ext cx="936104" cy="792088"/>
            </a:xfrm>
            <a:prstGeom prst="ellipse">
              <a:avLst/>
            </a:prstGeom>
            <a:noFill/>
            <a:ln w="381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円/楕円 17"/>
            <p:cNvSpPr/>
            <p:nvPr/>
          </p:nvSpPr>
          <p:spPr>
            <a:xfrm>
              <a:off x="8892480" y="4725144"/>
              <a:ext cx="360040" cy="576064"/>
            </a:xfrm>
            <a:prstGeom prst="ellipse">
              <a:avLst/>
            </a:prstGeom>
            <a:noFill/>
            <a:ln w="381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5724128" y="4005064"/>
              <a:ext cx="17281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 smtClean="0"/>
                <a:t>シリコン検出器で測る</a:t>
              </a:r>
              <a:endParaRPr kumimoji="1" lang="ja-JP" altLang="en-US" dirty="0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7956376" y="4221088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NMR</a:t>
              </a:r>
              <a:r>
                <a:rPr kumimoji="1" lang="ja-JP" altLang="en-US" dirty="0" smtClean="0"/>
                <a:t>で測る</a:t>
              </a:r>
              <a:endParaRPr kumimoji="1" lang="ja-JP" altLang="en-US" dirty="0"/>
            </a:p>
          </p:txBody>
        </p:sp>
        <p:sp>
          <p:nvSpPr>
            <p:cNvPr id="21" name="角丸四角形吹き出し 20"/>
            <p:cNvSpPr/>
            <p:nvPr/>
          </p:nvSpPr>
          <p:spPr>
            <a:xfrm>
              <a:off x="6588224" y="5805264"/>
              <a:ext cx="2232248" cy="432048"/>
            </a:xfrm>
            <a:prstGeom prst="wedgeRoundRectCallout">
              <a:avLst>
                <a:gd name="adj1" fmla="val 5083"/>
                <a:gd name="adj2" fmla="val -182738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6588224" y="5877272"/>
              <a:ext cx="2304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b="1" dirty="0" smtClean="0">
                  <a:solidFill>
                    <a:schemeClr val="bg1"/>
                  </a:solidFill>
                </a:rPr>
                <a:t>EDM</a:t>
              </a:r>
              <a:r>
                <a:rPr lang="ja-JP" altLang="en-US" b="1" dirty="0" smtClean="0">
                  <a:solidFill>
                    <a:schemeClr val="bg1"/>
                  </a:solidFill>
                </a:rPr>
                <a:t>物理結果が出る</a:t>
              </a:r>
              <a:endParaRPr kumimoji="1" lang="ja-JP" altLang="en-US" b="1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41316" name="Object 4"/>
          <p:cNvGraphicFramePr>
            <a:graphicFrameLocks noChangeAspect="1"/>
          </p:cNvGraphicFramePr>
          <p:nvPr/>
        </p:nvGraphicFramePr>
        <p:xfrm>
          <a:off x="1152952" y="1268760"/>
          <a:ext cx="2393950" cy="555625"/>
        </p:xfrm>
        <a:graphic>
          <a:graphicData uri="http://schemas.openxmlformats.org/presentationml/2006/ole">
            <p:oleObj spid="_x0000_s141316" name="数式" r:id="rId5" imgW="901440" imgH="228600" progId="Equation.3">
              <p:embed/>
            </p:oleObj>
          </a:graphicData>
        </a:graphic>
      </p:graphicFrame>
      <p:sp>
        <p:nvSpPr>
          <p:cNvPr id="26" name="テキスト ボックス 25"/>
          <p:cNvSpPr txBox="1"/>
          <p:nvPr/>
        </p:nvSpPr>
        <p:spPr>
          <a:xfrm>
            <a:off x="899592" y="5085184"/>
            <a:ext cx="7669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kumimoji="1" lang="en-US" altLang="ja-JP" sz="2400" dirty="0" smtClean="0"/>
              <a:t>J-PARC </a:t>
            </a:r>
            <a:r>
              <a:rPr kumimoji="1" lang="ja-JP" altLang="en-US" sz="2400" dirty="0" smtClean="0"/>
              <a:t>の大強度ミューオンビームを用いた極冷</a:t>
            </a:r>
            <a:r>
              <a:rPr kumimoji="1" lang="ja-JP" altLang="en-US" sz="2400" dirty="0" smtClean="0">
                <a:sym typeface="Symbol"/>
              </a:rPr>
              <a:t></a:t>
            </a:r>
            <a:r>
              <a:rPr kumimoji="1" lang="en-US" altLang="ja-JP" sz="2400" baseline="30000" dirty="0" smtClean="0">
                <a:sym typeface="Symbol"/>
              </a:rPr>
              <a:t>+</a:t>
            </a:r>
            <a:r>
              <a:rPr kumimoji="1" lang="ja-JP" altLang="en-US" sz="2400" dirty="0" smtClean="0"/>
              <a:t>ビーム</a:t>
            </a:r>
            <a:endParaRPr lang="en-US" altLang="ja-JP" sz="24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ja-JP" altLang="en-US" sz="2400" dirty="0" smtClean="0"/>
              <a:t>高統計、高品質なビーム</a:t>
            </a:r>
            <a:endParaRPr lang="en-US" altLang="ja-JP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ja-JP" altLang="en-US" sz="2400" dirty="0" smtClean="0"/>
              <a:t>コンパクト貯蔵リングを用いた高精度貯蔵磁場</a:t>
            </a:r>
            <a:endParaRPr lang="en-US" altLang="ja-JP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ja-JP" altLang="en-US" sz="2400" dirty="0" smtClean="0"/>
              <a:t>崩壊するまで</a:t>
            </a:r>
            <a:r>
              <a:rPr kumimoji="1" lang="ja-JP" altLang="en-US" sz="2400" dirty="0" smtClean="0"/>
              <a:t>高精度</a:t>
            </a:r>
            <a:r>
              <a:rPr lang="ja-JP" altLang="en-US" sz="2400" dirty="0" smtClean="0"/>
              <a:t>なビーム制御</a:t>
            </a:r>
            <a:endParaRPr kumimoji="1" lang="en-US" altLang="ja-JP" sz="2400" dirty="0" smtClean="0"/>
          </a:p>
        </p:txBody>
      </p:sp>
      <p:graphicFrame>
        <p:nvGraphicFramePr>
          <p:cNvPr id="27" name="Object 1"/>
          <p:cNvGraphicFramePr>
            <a:graphicFrameLocks noChangeAspect="1"/>
          </p:cNvGraphicFramePr>
          <p:nvPr/>
        </p:nvGraphicFramePr>
        <p:xfrm>
          <a:off x="720904" y="4118600"/>
          <a:ext cx="3484562" cy="706438"/>
        </p:xfrm>
        <a:graphic>
          <a:graphicData uri="http://schemas.openxmlformats.org/presentationml/2006/ole">
            <p:oleObj spid="_x0000_s141317" name="数式" r:id="rId6" imgW="1117440" imgH="241200" progId="Equation.3">
              <p:embed/>
            </p:oleObj>
          </a:graphicData>
        </a:graphic>
      </p:graphicFrame>
      <p:graphicFrame>
        <p:nvGraphicFramePr>
          <p:cNvPr id="141318" name="Object 6"/>
          <p:cNvGraphicFramePr>
            <a:graphicFrameLocks noChangeAspect="1"/>
          </p:cNvGraphicFramePr>
          <p:nvPr/>
        </p:nvGraphicFramePr>
        <p:xfrm>
          <a:off x="4868416" y="4077072"/>
          <a:ext cx="3921125" cy="693608"/>
        </p:xfrm>
        <a:graphic>
          <a:graphicData uri="http://schemas.openxmlformats.org/presentationml/2006/ole">
            <p:oleObj spid="_x0000_s141318" name="数式" r:id="rId7" imgW="1257120" imgH="203040" progId="Equation.3">
              <p:embed/>
            </p:oleObj>
          </a:graphicData>
        </a:graphic>
      </p:graphicFrame>
      <p:sp>
        <p:nvSpPr>
          <p:cNvPr id="29" name="フッター プレースホルダ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Hiromi </a:t>
            </a:r>
            <a:r>
              <a:rPr kumimoji="1" lang="en-US" altLang="ja-JP" dirty="0" err="1" smtClean="0"/>
              <a:t>Iinuma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772400" cy="864096"/>
          </a:xfrm>
        </p:spPr>
        <p:txBody>
          <a:bodyPr/>
          <a:lstStyle/>
          <a:p>
            <a:pPr algn="ctr"/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まとめ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39552" y="980728"/>
            <a:ext cx="8136904" cy="2592288"/>
          </a:xfrm>
        </p:spPr>
        <p:txBody>
          <a:bodyPr>
            <a:noAutofit/>
          </a:bodyPr>
          <a:lstStyle/>
          <a:p>
            <a:r>
              <a:rPr lang="ja-JP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身近な基本粒子であるミューオンを用い、超精密磁場の中でスピン歳差運動を起こし、</a:t>
            </a:r>
            <a:r>
              <a:rPr lang="en-US" altLang="ja-JP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g-2</a:t>
            </a:r>
            <a:r>
              <a:rPr lang="ja-JP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と</a:t>
            </a:r>
            <a:r>
              <a:rPr lang="en-US" altLang="ja-JP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EDM</a:t>
            </a:r>
            <a:r>
              <a:rPr lang="ja-JP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値を精密測定する実験を行います。</a:t>
            </a:r>
            <a:endParaRPr lang="en-US" altLang="ja-JP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ja-JP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g-2</a:t>
            </a:r>
            <a:r>
              <a:rPr lang="ja-JP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測定値と</a:t>
            </a:r>
            <a:r>
              <a:rPr lang="en-US" altLang="ja-JP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ja-JP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標準模型からの計算結果を比較し、標準模型を精査すると同時に、</a:t>
            </a:r>
            <a:r>
              <a:rPr lang="en-US" altLang="ja-JP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EDM</a:t>
            </a:r>
            <a:r>
              <a:rPr lang="ja-JP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精密測定も行い、新物理探索を行います。</a:t>
            </a:r>
            <a:endParaRPr lang="en-US" altLang="ja-JP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kumimoji="1" lang="en-US" altLang="ja-JP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2015</a:t>
            </a:r>
            <a:r>
              <a:rPr kumimoji="1" lang="ja-JP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年実験開始を目指して頑張っています。</a:t>
            </a:r>
            <a:endParaRPr kumimoji="1" lang="en-US" altLang="ja-JP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ja-JP" alt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今度の</a:t>
            </a:r>
            <a:r>
              <a:rPr lang="en-US" altLang="ja-JP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J-PARC PAC</a:t>
            </a:r>
            <a:r>
              <a:rPr lang="ja-JP" alt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で</a:t>
            </a:r>
            <a:r>
              <a:rPr lang="en-US" altLang="ja-JP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Conceptual Design Report</a:t>
            </a:r>
            <a:r>
              <a:rPr lang="ja-JP" alt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提出</a:t>
            </a:r>
            <a:r>
              <a:rPr lang="en-US" altLang="ja-JP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Stage1</a:t>
            </a:r>
            <a:endParaRPr kumimoji="1" lang="en-US" altLang="ja-JP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ja-JP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R&amp;D</a:t>
            </a:r>
            <a:r>
              <a:rPr lang="ja-JP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項目は多い！</a:t>
            </a:r>
            <a:endParaRPr lang="en-US" altLang="ja-JP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ja-JP" alt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極冷</a:t>
            </a:r>
            <a:r>
              <a:rPr lang="ja-JP" alt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en-US" altLang="ja-JP" sz="2200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ja-JP" alt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源開発チーム（</a:t>
            </a:r>
            <a:r>
              <a:rPr lang="ja-JP" alt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理研・</a:t>
            </a:r>
            <a:r>
              <a:rPr lang="en-US" altLang="ja-JP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KEK</a:t>
            </a:r>
            <a:r>
              <a:rPr lang="ja-JP" alt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物構造研など）</a:t>
            </a:r>
            <a:endParaRPr lang="en-US" altLang="ja-JP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lvl="1"/>
            <a:r>
              <a:rPr lang="ja-JP" alt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高精度貯蔵磁場プロジェクトチーム</a:t>
            </a:r>
            <a:endParaRPr lang="en-US" altLang="ja-JP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US" altLang="ja-JP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KEK</a:t>
            </a:r>
            <a:r>
              <a:rPr lang="ja-JP" alt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低温センター、加速器施設、日立製作所（共同研究）</a:t>
            </a:r>
            <a:endParaRPr lang="en-US" altLang="ja-JP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ja-JP" alt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ミューオンビーム再加速チーム</a:t>
            </a:r>
            <a:endParaRPr lang="en-US" altLang="ja-JP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US" altLang="ja-JP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KEK</a:t>
            </a:r>
            <a:r>
              <a:rPr lang="ja-JP" alt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加速器施設など</a:t>
            </a:r>
            <a:endParaRPr lang="en-US" altLang="ja-JP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kumimoji="1" lang="en-US" altLang="ja-JP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ja-JP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0734B-037B-40E1-BB01-0159C3D315B1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F37C6-83AF-488B-B1D6-24399D0297E0}" type="datetime1">
              <a:rPr kumimoji="1" lang="ja-JP" altLang="en-US" smtClean="0"/>
              <a:pPr/>
              <a:t>2011/2/21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Hiromi Iinuma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772400" cy="720080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dirty="0" smtClean="0"/>
              <a:t>標準模型は正しいのか？</a:t>
            </a:r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A7C95-77C5-4002-A8F2-0C365B1BE76F}" type="datetime1">
              <a:rPr kumimoji="1" lang="ja-JP" altLang="en-US" smtClean="0"/>
              <a:pPr/>
              <a:t>2011/2/21</a:t>
            </a:fld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5EDEA-93FF-43DC-B902-37DD34655768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  <p:pic>
        <p:nvPicPr>
          <p:cNvPr id="168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3926185" cy="5317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テキスト ボックス 6"/>
          <p:cNvSpPr txBox="1"/>
          <p:nvPr/>
        </p:nvSpPr>
        <p:spPr>
          <a:xfrm>
            <a:off x="467544" y="764704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</a:t>
            </a:r>
            <a:r>
              <a:rPr kumimoji="1"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kumimoji="1"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）エネルギーフロンティア</a:t>
            </a:r>
            <a:r>
              <a:rPr kumimoji="1"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LHC@CERN</a:t>
            </a:r>
            <a:r>
              <a:rPr kumimoji="1"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など</a:t>
            </a:r>
            <a:endParaRPr kumimoji="1"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1547664" y="2492896"/>
            <a:ext cx="2664296" cy="216024"/>
          </a:xfrm>
          <a:prstGeom prst="straightConnector1">
            <a:avLst/>
          </a:prstGeom>
          <a:ln w="38100">
            <a:solidFill>
              <a:srgbClr val="FFFF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2483768" y="2204864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FF00"/>
                </a:solidFill>
              </a:rPr>
              <a:t>8km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251520" y="1196752"/>
            <a:ext cx="3168352" cy="2686393"/>
            <a:chOff x="4788024" y="1196752"/>
            <a:chExt cx="3168352" cy="2686393"/>
          </a:xfrm>
        </p:grpSpPr>
        <p:pic>
          <p:nvPicPr>
            <p:cNvPr id="16896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88024" y="1196752"/>
              <a:ext cx="3168352" cy="2686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テキスト ボックス 11"/>
            <p:cNvSpPr txBox="1"/>
            <p:nvPr/>
          </p:nvSpPr>
          <p:spPr>
            <a:xfrm>
              <a:off x="4860032" y="3284984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solidFill>
                    <a:srgbClr val="FFFF00"/>
                  </a:solidFill>
                </a:rPr>
                <a:t>H</a:t>
              </a:r>
              <a:r>
                <a:rPr kumimoji="1" lang="en-US" altLang="ja-JP" dirty="0" smtClean="0">
                  <a:solidFill>
                    <a:srgbClr val="FFFF00"/>
                  </a:solidFill>
                </a:rPr>
                <a:t>iggs</a:t>
              </a:r>
              <a:r>
                <a:rPr kumimoji="1" lang="ja-JP" altLang="en-US" dirty="0" smtClean="0">
                  <a:solidFill>
                    <a:srgbClr val="FFFF00"/>
                  </a:solidFill>
                </a:rPr>
                <a:t>らしい</a:t>
              </a:r>
              <a:endParaRPr kumimoji="1" lang="ja-JP" altLang="en-US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6" name="グループ化 15"/>
          <p:cNvGrpSpPr/>
          <p:nvPr/>
        </p:nvGrpSpPr>
        <p:grpSpPr>
          <a:xfrm>
            <a:off x="1619672" y="1916832"/>
            <a:ext cx="2880320" cy="4634646"/>
            <a:chOff x="4572000" y="2060848"/>
            <a:chExt cx="2880320" cy="4634646"/>
          </a:xfrm>
        </p:grpSpPr>
        <p:pic>
          <p:nvPicPr>
            <p:cNvPr id="168964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000" y="2060848"/>
              <a:ext cx="2880320" cy="3175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テキスト ボックス 14"/>
            <p:cNvSpPr txBox="1"/>
            <p:nvPr/>
          </p:nvSpPr>
          <p:spPr>
            <a:xfrm>
              <a:off x="4572000" y="4941168"/>
              <a:ext cx="2747455" cy="175432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 smtClean="0">
                  <a:solidFill>
                    <a:srgbClr val="FFFF00"/>
                  </a:solidFill>
                </a:rPr>
                <a:t>ブラックホールを作ったり、重力子が放出されたりする“</a:t>
              </a:r>
              <a:r>
                <a:rPr kumimoji="1" lang="ja-JP" altLang="en-US" b="1" i="1" dirty="0" smtClean="0">
                  <a:solidFill>
                    <a:srgbClr val="FFFF00"/>
                  </a:solidFill>
                </a:rPr>
                <a:t>かも</a:t>
              </a:r>
              <a:r>
                <a:rPr kumimoji="1" lang="ja-JP" altLang="en-US" b="1" dirty="0" smtClean="0">
                  <a:solidFill>
                    <a:srgbClr val="FFFF00"/>
                  </a:solidFill>
                </a:rPr>
                <a:t>”しれない。</a:t>
              </a:r>
              <a:endParaRPr kumimoji="1" lang="en-US" altLang="ja-JP" b="1" dirty="0" smtClean="0">
                <a:solidFill>
                  <a:srgbClr val="FFFF00"/>
                </a:solidFill>
              </a:endParaRPr>
            </a:p>
            <a:p>
              <a:r>
                <a:rPr lang="en-US" altLang="ja-JP" b="1" dirty="0" smtClean="0">
                  <a:solidFill>
                    <a:srgbClr val="FFFF00"/>
                  </a:solidFill>
                  <a:sym typeface="Wingdings" pitchFamily="2" charset="2"/>
                </a:rPr>
                <a:t></a:t>
              </a:r>
              <a:r>
                <a:rPr lang="en-US" altLang="ja-JP" b="1" dirty="0" err="1" smtClean="0">
                  <a:solidFill>
                    <a:srgbClr val="FFFF00"/>
                  </a:solidFill>
                  <a:sym typeface="Wingdings" pitchFamily="2" charset="2"/>
                </a:rPr>
                <a:t>TeV</a:t>
              </a:r>
              <a:r>
                <a:rPr lang="ja-JP" altLang="en-US" b="1" dirty="0" smtClean="0">
                  <a:solidFill>
                    <a:srgbClr val="FFFF00"/>
                  </a:solidFill>
                  <a:sym typeface="Wingdings" pitchFamily="2" charset="2"/>
                </a:rPr>
                <a:t>領域を目指し、ビックバンに近付き、未知粒子を探索。力で勝負！</a:t>
              </a:r>
              <a:endParaRPr kumimoji="1" lang="ja-JP" altLang="en-US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18" name="テキスト ボックス 17"/>
          <p:cNvSpPr txBox="1"/>
          <p:nvPr/>
        </p:nvSpPr>
        <p:spPr>
          <a:xfrm>
            <a:off x="4644008" y="764704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</a:t>
            </a:r>
            <a:r>
              <a:rPr kumimoji="1"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kumimoji="1"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  <a:r>
              <a:rPr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精密測定</a:t>
            </a:r>
            <a:r>
              <a:rPr kumimoji="1"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フロンティア</a:t>
            </a:r>
            <a:endParaRPr kumimoji="1"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9" name="グループ化 28"/>
          <p:cNvGrpSpPr/>
          <p:nvPr/>
        </p:nvGrpSpPr>
        <p:grpSpPr>
          <a:xfrm>
            <a:off x="4572000" y="1340768"/>
            <a:ext cx="4304606" cy="4562638"/>
            <a:chOff x="4572000" y="1340768"/>
            <a:chExt cx="4304606" cy="4562638"/>
          </a:xfrm>
        </p:grpSpPr>
        <p:grpSp>
          <p:nvGrpSpPr>
            <p:cNvPr id="27" name="グループ化 26"/>
            <p:cNvGrpSpPr/>
            <p:nvPr/>
          </p:nvGrpSpPr>
          <p:grpSpPr>
            <a:xfrm>
              <a:off x="4572000" y="1340768"/>
              <a:ext cx="4304606" cy="4562638"/>
              <a:chOff x="4572000" y="1340768"/>
              <a:chExt cx="4304606" cy="4562638"/>
            </a:xfrm>
          </p:grpSpPr>
          <p:pic>
            <p:nvPicPr>
              <p:cNvPr id="17" name="Picture 3" descr="g2magnet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t="13074" r="644"/>
              <a:stretch>
                <a:fillRect/>
              </a:stretch>
            </p:blipFill>
            <p:spPr bwMode="auto">
              <a:xfrm>
                <a:off x="4572000" y="1340768"/>
                <a:ext cx="4304606" cy="2594097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" name="テキスト ボックス 21"/>
              <p:cNvSpPr txBox="1"/>
              <p:nvPr/>
            </p:nvSpPr>
            <p:spPr>
              <a:xfrm>
                <a:off x="6571971" y="2930046"/>
                <a:ext cx="108012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3200" b="1" dirty="0" smtClean="0"/>
                  <a:t>14m</a:t>
                </a:r>
                <a:endParaRPr kumimoji="1" lang="ja-JP" altLang="en-US" sz="3200" b="1" dirty="0"/>
              </a:p>
            </p:txBody>
          </p:sp>
          <p:sp>
            <p:nvSpPr>
              <p:cNvPr id="26" name="テキスト ボックス 25"/>
              <p:cNvSpPr txBox="1"/>
              <p:nvPr/>
            </p:nvSpPr>
            <p:spPr>
              <a:xfrm>
                <a:off x="4716016" y="4149080"/>
                <a:ext cx="4032448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b="1" dirty="0" smtClean="0">
                    <a:solidFill>
                      <a:srgbClr val="FF0000"/>
                    </a:solidFill>
                  </a:rPr>
                  <a:t>基本粒子</a:t>
                </a:r>
                <a:r>
                  <a:rPr lang="ja-JP" altLang="en-US" b="1" dirty="0" smtClean="0"/>
                  <a:t>であり、かつ</a:t>
                </a:r>
                <a:r>
                  <a:rPr kumimoji="1" lang="ja-JP" altLang="en-US" b="1" dirty="0" smtClean="0">
                    <a:solidFill>
                      <a:srgbClr val="FF0000"/>
                    </a:solidFill>
                  </a:rPr>
                  <a:t>身近な存在</a:t>
                </a:r>
                <a:r>
                  <a:rPr kumimoji="1" lang="ja-JP" altLang="en-US" b="1" dirty="0" smtClean="0"/>
                  <a:t>のミューオン（レプトンの一つ）の</a:t>
                </a:r>
                <a:r>
                  <a:rPr kumimoji="1" lang="ja-JP" altLang="en-US" b="1" dirty="0" smtClean="0">
                    <a:solidFill>
                      <a:srgbClr val="FF0000"/>
                    </a:solidFill>
                  </a:rPr>
                  <a:t>磁場中</a:t>
                </a:r>
                <a:r>
                  <a:rPr kumimoji="1" lang="ja-JP" altLang="en-US" b="1" dirty="0" smtClean="0"/>
                  <a:t>のスピン歳差運動を測定し、標準模型の計算値と一致するのかを</a:t>
                </a:r>
                <a:r>
                  <a:rPr kumimoji="1" lang="ja-JP" altLang="en-US" b="1" dirty="0" smtClean="0">
                    <a:solidFill>
                      <a:srgbClr val="FF0000"/>
                    </a:solidFill>
                  </a:rPr>
                  <a:t>精密比較</a:t>
                </a:r>
                <a:r>
                  <a:rPr kumimoji="1" lang="ja-JP" altLang="en-US" b="1" dirty="0" smtClean="0"/>
                  <a:t>する。米国</a:t>
                </a:r>
                <a:r>
                  <a:rPr kumimoji="1" lang="en-US" altLang="ja-JP" b="1" dirty="0" smtClean="0"/>
                  <a:t>E821</a:t>
                </a:r>
                <a:r>
                  <a:rPr kumimoji="1" lang="ja-JP" altLang="en-US" b="1" dirty="0" smtClean="0"/>
                  <a:t>実験など。</a:t>
                </a:r>
                <a:endParaRPr kumimoji="1" lang="en-US" altLang="ja-JP" b="1" dirty="0" smtClean="0"/>
              </a:p>
              <a:p>
                <a:r>
                  <a:rPr kumimoji="1" lang="en-US" altLang="ja-JP" b="1" dirty="0" smtClean="0">
                    <a:solidFill>
                      <a:srgbClr val="FF0000"/>
                    </a:solidFill>
                    <a:sym typeface="Wingdings" pitchFamily="2" charset="2"/>
                  </a:rPr>
                  <a:t></a:t>
                </a:r>
                <a:r>
                  <a:rPr kumimoji="1" lang="ja-JP" altLang="en-US" b="1" dirty="0" smtClean="0">
                    <a:solidFill>
                      <a:srgbClr val="FF0000"/>
                    </a:solidFill>
                    <a:sym typeface="Wingdings" pitchFamily="2" charset="2"/>
                  </a:rPr>
                  <a:t>身近な素材で、緻密に勝負！</a:t>
                </a:r>
                <a:endParaRPr kumimoji="1" lang="ja-JP" altLang="en-US" b="1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19" name="直線矢印コネクタ 18"/>
            <p:cNvCxnSpPr/>
            <p:nvPr/>
          </p:nvCxnSpPr>
          <p:spPr>
            <a:xfrm flipV="1">
              <a:off x="4644008" y="2708920"/>
              <a:ext cx="3816424" cy="648072"/>
            </a:xfrm>
            <a:prstGeom prst="straightConnector1">
              <a:avLst/>
            </a:prstGeom>
            <a:ln w="38100">
              <a:solidFill>
                <a:srgbClr val="FFFF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グループ化 24"/>
          <p:cNvGrpSpPr/>
          <p:nvPr/>
        </p:nvGrpSpPr>
        <p:grpSpPr>
          <a:xfrm>
            <a:off x="4932040" y="2852936"/>
            <a:ext cx="3816424" cy="3642820"/>
            <a:chOff x="5148064" y="3013205"/>
            <a:chExt cx="3816424" cy="3642820"/>
          </a:xfrm>
        </p:grpSpPr>
        <p:pic>
          <p:nvPicPr>
            <p:cNvPr id="23" name="図 22" descr="ピクチャ 1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292080" y="4005064"/>
              <a:ext cx="3216275" cy="2650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テキスト ボックス 23"/>
            <p:cNvSpPr txBox="1"/>
            <p:nvPr/>
          </p:nvSpPr>
          <p:spPr>
            <a:xfrm>
              <a:off x="5148064" y="3013205"/>
              <a:ext cx="3816424" cy="107721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sz="3200" dirty="0" smtClean="0">
                  <a:solidFill>
                    <a:srgbClr val="FF0000"/>
                  </a:solidFill>
                  <a:latin typeface="+mj-lt"/>
                  <a:cs typeface="Times New Roman" pitchFamily="18" charset="0"/>
                  <a:sym typeface="Symbol"/>
                </a:rPr>
                <a:t>ミューオン貯蔵リング</a:t>
              </a:r>
              <a:r>
                <a:rPr lang="en-US" altLang="ja-JP" sz="3200" dirty="0" smtClean="0">
                  <a:solidFill>
                    <a:srgbClr val="FF0000"/>
                  </a:solidFill>
                  <a:latin typeface="+mj-lt"/>
                  <a:cs typeface="Times New Roman" pitchFamily="18" charset="0"/>
                  <a:sym typeface="Symbol"/>
                </a:rPr>
                <a:t>B=0.17ppm</a:t>
              </a:r>
              <a:endParaRPr kumimoji="1" lang="ja-JP" altLang="en-US" sz="3200" dirty="0">
                <a:solidFill>
                  <a:srgbClr val="FF0000"/>
                </a:solidFill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28" name="フッター プレースホルダ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Hiromi Iinuma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円/楕円 5"/>
          <p:cNvSpPr/>
          <p:nvPr/>
        </p:nvSpPr>
        <p:spPr>
          <a:xfrm>
            <a:off x="611560" y="1052736"/>
            <a:ext cx="4357718" cy="4286280"/>
          </a:xfrm>
          <a:prstGeom prst="ellipse">
            <a:avLst/>
          </a:pr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lt"/>
            </a:endParaRPr>
          </a:p>
        </p:txBody>
      </p:sp>
      <p:graphicFrame>
        <p:nvGraphicFramePr>
          <p:cNvPr id="19" name="オブジェクト 18"/>
          <p:cNvGraphicFramePr>
            <a:graphicFrameLocks noChangeAspect="1"/>
          </p:cNvGraphicFramePr>
          <p:nvPr/>
        </p:nvGraphicFramePr>
        <p:xfrm>
          <a:off x="2040320" y="2481496"/>
          <a:ext cx="450317" cy="639233"/>
        </p:xfrm>
        <a:graphic>
          <a:graphicData uri="http://schemas.openxmlformats.org/presentationml/2006/ole">
            <p:oleObj spid="_x0000_s172034" name="数式" r:id="rId3" imgW="152280" imgH="203040" progId="Equation.3">
              <p:embed/>
            </p:oleObj>
          </a:graphicData>
        </a:graphic>
      </p:graphicFrame>
      <p:graphicFrame>
        <p:nvGraphicFramePr>
          <p:cNvPr id="20" name="Object 3"/>
          <p:cNvGraphicFramePr>
            <a:graphicFrameLocks noChangeAspect="1"/>
          </p:cNvGraphicFramePr>
          <p:nvPr/>
        </p:nvGraphicFramePr>
        <p:xfrm>
          <a:off x="2183196" y="3124438"/>
          <a:ext cx="1623825" cy="1117718"/>
        </p:xfrm>
        <a:graphic>
          <a:graphicData uri="http://schemas.openxmlformats.org/presentationml/2006/ole">
            <p:oleObj spid="_x0000_s172035" name="数式" r:id="rId4" imgW="634680" imgH="469800" progId="Equation.3">
              <p:embed/>
            </p:oleObj>
          </a:graphicData>
        </a:graphic>
      </p:graphicFrame>
      <p:cxnSp>
        <p:nvCxnSpPr>
          <p:cNvPr id="23" name="直線矢印コネクタ 22"/>
          <p:cNvCxnSpPr/>
          <p:nvPr/>
        </p:nvCxnSpPr>
        <p:spPr>
          <a:xfrm rot="16200000" flipV="1">
            <a:off x="-73134" y="3117929"/>
            <a:ext cx="142876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グループ化 68"/>
          <p:cNvGrpSpPr/>
          <p:nvPr/>
        </p:nvGrpSpPr>
        <p:grpSpPr>
          <a:xfrm>
            <a:off x="530598" y="2519586"/>
            <a:ext cx="214314" cy="1428760"/>
            <a:chOff x="2310775" y="2127876"/>
            <a:chExt cx="214314" cy="1428760"/>
          </a:xfrm>
        </p:grpSpPr>
        <p:sp>
          <p:nvSpPr>
            <p:cNvPr id="24" name="円/楕円 23"/>
            <p:cNvSpPr/>
            <p:nvPr/>
          </p:nvSpPr>
          <p:spPr>
            <a:xfrm>
              <a:off x="2310775" y="2602224"/>
              <a:ext cx="214314" cy="214314"/>
            </a:xfrm>
            <a:prstGeom prst="ellipse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j-lt"/>
              </a:endParaRPr>
            </a:p>
          </p:txBody>
        </p:sp>
        <p:cxnSp>
          <p:nvCxnSpPr>
            <p:cNvPr id="32" name="直線コネクタ 31"/>
            <p:cNvCxnSpPr/>
            <p:nvPr/>
          </p:nvCxnSpPr>
          <p:spPr>
            <a:xfrm rot="16200000" flipH="1">
              <a:off x="2174339" y="2703976"/>
              <a:ext cx="459543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矢印コネクタ 66"/>
            <p:cNvCxnSpPr/>
            <p:nvPr/>
          </p:nvCxnSpPr>
          <p:spPr>
            <a:xfrm rot="16200000" flipV="1">
              <a:off x="1700034" y="2841462"/>
              <a:ext cx="1428760" cy="1588"/>
            </a:xfrm>
            <a:prstGeom prst="straightConnector1">
              <a:avLst/>
            </a:prstGeom>
            <a:ln w="57150">
              <a:solidFill>
                <a:srgbClr val="00CC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0" name="直線矢印コネクタ 79"/>
          <p:cNvCxnSpPr/>
          <p:nvPr/>
        </p:nvCxnSpPr>
        <p:spPr>
          <a:xfrm rot="16200000" flipV="1">
            <a:off x="-57894" y="3368438"/>
            <a:ext cx="142876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グループ化 80"/>
          <p:cNvGrpSpPr/>
          <p:nvPr/>
        </p:nvGrpSpPr>
        <p:grpSpPr>
          <a:xfrm>
            <a:off x="540122" y="2543410"/>
            <a:ext cx="199103" cy="1428760"/>
            <a:chOff x="2321230" y="2127876"/>
            <a:chExt cx="199103" cy="1428760"/>
          </a:xfrm>
        </p:grpSpPr>
        <p:sp>
          <p:nvSpPr>
            <p:cNvPr id="82" name="円/楕円 81"/>
            <p:cNvSpPr/>
            <p:nvPr/>
          </p:nvSpPr>
          <p:spPr>
            <a:xfrm>
              <a:off x="2321230" y="2602224"/>
              <a:ext cx="199103" cy="194364"/>
            </a:xfrm>
            <a:prstGeom prst="ellipse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j-lt"/>
              </a:endParaRPr>
            </a:p>
          </p:txBody>
        </p:sp>
        <p:cxnSp>
          <p:nvCxnSpPr>
            <p:cNvPr id="83" name="直線コネクタ 82"/>
            <p:cNvCxnSpPr/>
            <p:nvPr/>
          </p:nvCxnSpPr>
          <p:spPr>
            <a:xfrm rot="16200000" flipH="1">
              <a:off x="2174339" y="2703976"/>
              <a:ext cx="459543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線矢印コネクタ 84"/>
            <p:cNvCxnSpPr/>
            <p:nvPr/>
          </p:nvCxnSpPr>
          <p:spPr>
            <a:xfrm rot="16200000" flipV="1">
              <a:off x="1700034" y="2841462"/>
              <a:ext cx="1428760" cy="1588"/>
            </a:xfrm>
            <a:prstGeom prst="straightConnector1">
              <a:avLst/>
            </a:prstGeom>
            <a:ln w="57150">
              <a:solidFill>
                <a:srgbClr val="00CC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円/楕円 85"/>
          <p:cNvSpPr/>
          <p:nvPr/>
        </p:nvSpPr>
        <p:spPr>
          <a:xfrm>
            <a:off x="540122" y="2910124"/>
            <a:ext cx="214314" cy="214314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lt"/>
            </a:endParaRPr>
          </a:p>
        </p:txBody>
      </p:sp>
      <p:grpSp>
        <p:nvGrpSpPr>
          <p:cNvPr id="4" name="グループ化 89"/>
          <p:cNvGrpSpPr/>
          <p:nvPr/>
        </p:nvGrpSpPr>
        <p:grpSpPr>
          <a:xfrm>
            <a:off x="1683130" y="2767248"/>
            <a:ext cx="360362" cy="374650"/>
            <a:chOff x="728973" y="1668520"/>
            <a:chExt cx="360362" cy="374650"/>
          </a:xfrm>
        </p:grpSpPr>
        <p:sp>
          <p:nvSpPr>
            <p:cNvPr id="87" name="Oval 25"/>
            <p:cNvSpPr>
              <a:spLocks noChangeArrowheads="1"/>
            </p:cNvSpPr>
            <p:nvPr/>
          </p:nvSpPr>
          <p:spPr bwMode="auto">
            <a:xfrm>
              <a:off x="728973" y="1668520"/>
              <a:ext cx="360362" cy="37465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8" name="Oval 26"/>
            <p:cNvSpPr>
              <a:spLocks noChangeArrowheads="1"/>
            </p:cNvSpPr>
            <p:nvPr/>
          </p:nvSpPr>
          <p:spPr bwMode="auto">
            <a:xfrm>
              <a:off x="815335" y="1751070"/>
              <a:ext cx="200977" cy="20828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1325940" y="3267314"/>
          <a:ext cx="3236913" cy="962025"/>
        </p:xfrm>
        <a:graphic>
          <a:graphicData uri="http://schemas.openxmlformats.org/presentationml/2006/ole">
            <p:oleObj spid="_x0000_s172036" name="数式" r:id="rId5" imgW="1574640" imgH="469800" progId="Equation.3">
              <p:embed/>
            </p:oleObj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385763" y="5373688"/>
          <a:ext cx="6678612" cy="1184275"/>
        </p:xfrm>
        <a:graphic>
          <a:graphicData uri="http://schemas.openxmlformats.org/presentationml/2006/ole">
            <p:oleObj spid="_x0000_s172037" name="数式" r:id="rId6" imgW="2489040" imgH="469800" progId="Equation.3">
              <p:embed/>
            </p:oleObj>
          </a:graphicData>
        </a:graphic>
      </p:graphicFrame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179512" y="260648"/>
            <a:ext cx="5256584" cy="504056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ミューオン</a:t>
            </a:r>
            <a:r>
              <a:rPr lang="ja-JP" altLang="en-US" sz="2800" dirty="0" smtClean="0">
                <a:solidFill>
                  <a:schemeClr val="tx2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歳差運動の精密測定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uLnTx/>
              <a:uFillTx/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</p:txBody>
      </p:sp>
      <p:sp>
        <p:nvSpPr>
          <p:cNvPr id="172038" name="Rectangle 6"/>
          <p:cNvSpPr>
            <a:spLocks noChangeArrowheads="1"/>
          </p:cNvSpPr>
          <p:nvPr/>
        </p:nvSpPr>
        <p:spPr bwMode="auto">
          <a:xfrm>
            <a:off x="5148064" y="332656"/>
            <a:ext cx="352839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ja-JP" altLang="en-US" dirty="0" smtClean="0">
                <a:latin typeface="Arial Unicode MS" pitchFamily="50" charset="-128"/>
                <a:ea typeface="ＭＳ Ｐゴシック" pitchFamily="50" charset="-128"/>
                <a:cs typeface="ＭＳ Ｐゴシック" pitchFamily="50" charset="-128"/>
              </a:rPr>
              <a:t>ミューオン</a:t>
            </a:r>
            <a:r>
              <a:rPr kumimoji="1" 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50" charset="-128"/>
                <a:ea typeface="ＭＳ Ｐゴシック" pitchFamily="50" charset="-128"/>
                <a:cs typeface="ＭＳ Ｐゴシック" pitchFamily="50" charset="-128"/>
              </a:rPr>
              <a:t>は</a:t>
            </a:r>
            <a:r>
              <a:rPr kumimoji="1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50" charset="-128"/>
                <a:ea typeface="ＭＳ Ｐゴシック" pitchFamily="50" charset="-128"/>
                <a:cs typeface="ＭＳ Ｐゴシック" pitchFamily="50" charset="-128"/>
              </a:rPr>
              <a:t>基本</a:t>
            </a:r>
            <a:r>
              <a:rPr kumimoji="1" 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50" charset="-128"/>
                <a:ea typeface="ＭＳ Ｐゴシック" pitchFamily="50" charset="-128"/>
                <a:cs typeface="ＭＳ Ｐゴシック" pitchFamily="50" charset="-128"/>
              </a:rPr>
              <a:t>粒子である</a:t>
            </a:r>
            <a:r>
              <a:rPr kumimoji="1" lang="en-US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50" charset="-128"/>
                <a:ea typeface="ＭＳ Ｐゴシック" pitchFamily="50" charset="-128"/>
                <a:cs typeface="ＭＳ Ｐゴシック" pitchFamily="50" charset="-128"/>
              </a:rPr>
              <a:t>!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ja-JP" dirty="0" smtClean="0">
                <a:latin typeface="Arial Unicode MS" pitchFamily="50" charset="-128"/>
                <a:ea typeface="ＭＳ Ｐゴシック" pitchFamily="50" charset="-128"/>
                <a:cs typeface="ＭＳ Ｐゴシック" pitchFamily="50" charset="-128"/>
                <a:sym typeface="Wingdings" pitchFamily="2" charset="2"/>
              </a:rPr>
              <a:t>      </a:t>
            </a:r>
            <a:r>
              <a:rPr kumimoji="1" 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50" charset="-128"/>
                <a:ea typeface="ＭＳ Ｐゴシック" pitchFamily="50" charset="-128"/>
                <a:cs typeface="ＭＳ Ｐゴシック" pitchFamily="50" charset="-128"/>
              </a:rPr>
              <a:t>標準模型により高精度で</a:t>
            </a:r>
            <a:r>
              <a:rPr kumimoji="1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50" charset="-128"/>
                <a:ea typeface="ＭＳ Ｐゴシック" pitchFamily="50" charset="-128"/>
                <a:cs typeface="ＭＳ Ｐゴシック" pitchFamily="50" charset="-128"/>
              </a:rPr>
              <a:t>運動の様子を</a:t>
            </a:r>
            <a:r>
              <a:rPr kumimoji="1" 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50" charset="-128"/>
                <a:ea typeface="ＭＳ Ｐゴシック" pitchFamily="50" charset="-128"/>
                <a:cs typeface="ＭＳ Ｐゴシック" pitchFamily="50" charset="-128"/>
              </a:rPr>
              <a:t>記述できる</a:t>
            </a:r>
            <a:r>
              <a:rPr kumimoji="1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50" charset="-128"/>
                <a:ea typeface="ＭＳ Ｐゴシック" pitchFamily="50" charset="-128"/>
                <a:cs typeface="ＭＳ Ｐゴシック" pitchFamily="50" charset="-128"/>
              </a:rPr>
              <a:t>はず。</a:t>
            </a:r>
            <a:endParaRPr lang="en-US" altLang="ja-JP" dirty="0" smtClean="0">
              <a:latin typeface="Arial Unicode MS" pitchFamily="50" charset="-128"/>
              <a:ea typeface="ＭＳ Ｐゴシック" pitchFamily="50" charset="-128"/>
              <a:cs typeface="ＭＳ Ｐゴシック" pitchFamily="50" charset="-128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</a:pPr>
            <a:r>
              <a:rPr lang="ja-JP" altLang="ja-JP" dirty="0" smtClean="0">
                <a:latin typeface="Arial Unicode MS" pitchFamily="50" charset="-128"/>
                <a:ea typeface="ＭＳ Ｐゴシック" pitchFamily="50" charset="-128"/>
                <a:cs typeface="ＭＳ Ｐゴシック" pitchFamily="50" charset="-128"/>
              </a:rPr>
              <a:t>スピンを持っているので磁場中でくるくる回転する</a:t>
            </a:r>
            <a:r>
              <a:rPr lang="ja-JP" altLang="en-US" dirty="0" smtClean="0">
                <a:latin typeface="Arial Unicode MS" pitchFamily="50" charset="-128"/>
                <a:ea typeface="ＭＳ Ｐゴシック" pitchFamily="50" charset="-128"/>
                <a:cs typeface="ＭＳ Ｐゴシック" pitchFamily="50" charset="-128"/>
              </a:rPr>
              <a:t>。</a:t>
            </a:r>
            <a:endParaRPr lang="ja-JP" altLang="ja-JP" sz="4000" dirty="0" smtClean="0"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"/>
              <a:tabLst/>
            </a:pPr>
            <a:r>
              <a:rPr kumimoji="1" 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50" charset="-128"/>
                <a:ea typeface="ＭＳ Ｐゴシック" pitchFamily="50" charset="-128"/>
                <a:cs typeface="ＭＳ Ｐゴシック" pitchFamily="50" charset="-128"/>
              </a:rPr>
              <a:t>電荷を持っているので一様磁場中で周回運動する</a:t>
            </a:r>
            <a:r>
              <a:rPr kumimoji="1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50" charset="-128"/>
                <a:ea typeface="ＭＳ Ｐゴシック" pitchFamily="50" charset="-128"/>
                <a:cs typeface="ＭＳ Ｐゴシック" pitchFamily="50" charset="-128"/>
              </a:rPr>
              <a:t>。</a:t>
            </a:r>
            <a:endParaRPr kumimoji="1" lang="en-US" altLang="ja-JP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50" charset="-128"/>
              <a:ea typeface="ＭＳ Ｐゴシック" pitchFamily="50" charset="-128"/>
              <a:cs typeface="ＭＳ Ｐゴシック" pitchFamily="50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"/>
              <a:tabLst/>
            </a:pPr>
            <a:r>
              <a:rPr lang="ja-JP" altLang="en-US" dirty="0" smtClean="0">
                <a:latin typeface="Arial Unicode MS" pitchFamily="50" charset="-128"/>
                <a:ea typeface="ＭＳ Ｐゴシック" pitchFamily="50" charset="-128"/>
                <a:cs typeface="ＭＳ Ｐゴシック" pitchFamily="50" charset="-128"/>
              </a:rPr>
              <a:t>一様磁場の中で歳差運動する。</a:t>
            </a:r>
            <a:endParaRPr kumimoji="1" lang="en-US" altLang="ja-JP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50" charset="-128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5148064" y="3284984"/>
            <a:ext cx="37444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ja-JP" altLang="en-US" dirty="0" smtClean="0">
                <a:latin typeface="Arial Unicode MS" pitchFamily="50" charset="-128"/>
                <a:ea typeface="ＭＳ Ｐゴシック" pitchFamily="50" charset="-128"/>
                <a:cs typeface="ＭＳ Ｐゴシック" pitchFamily="50" charset="-128"/>
              </a:rPr>
              <a:t>寿命がくると弱い力により、陽</a:t>
            </a:r>
            <a:r>
              <a:rPr lang="ja-JP" altLang="ja-JP" dirty="0" smtClean="0">
                <a:latin typeface="Arial Unicode MS" pitchFamily="50" charset="-128"/>
                <a:ea typeface="ＭＳ Ｐゴシック" pitchFamily="50" charset="-128"/>
                <a:cs typeface="ＭＳ Ｐゴシック" pitchFamily="50" charset="-128"/>
              </a:rPr>
              <a:t>電子</a:t>
            </a:r>
            <a:r>
              <a:rPr lang="ja-JP" altLang="en-US" dirty="0" smtClean="0">
                <a:latin typeface="Arial Unicode MS" pitchFamily="50" charset="-128"/>
                <a:ea typeface="ＭＳ Ｐゴシック" pitchFamily="50" charset="-128"/>
                <a:cs typeface="ＭＳ Ｐゴシック" pitchFamily="50" charset="-128"/>
              </a:rPr>
              <a:t>とニュートリノ</a:t>
            </a:r>
            <a:r>
              <a:rPr lang="ja-JP" altLang="ja-JP" dirty="0" smtClean="0">
                <a:latin typeface="Arial Unicode MS" pitchFamily="50" charset="-128"/>
                <a:ea typeface="ＭＳ Ｐゴシック" pitchFamily="50" charset="-128"/>
                <a:cs typeface="ＭＳ Ｐゴシック" pitchFamily="50" charset="-128"/>
              </a:rPr>
              <a:t>に崩壊する</a:t>
            </a:r>
            <a:r>
              <a:rPr lang="ja-JP" altLang="en-US" dirty="0" smtClean="0">
                <a:latin typeface="Arial Unicode MS" pitchFamily="50" charset="-128"/>
                <a:ea typeface="ＭＳ Ｐゴシック" pitchFamily="50" charset="-128"/>
                <a:cs typeface="ＭＳ Ｐゴシック" pitchFamily="50" charset="-128"/>
              </a:rPr>
              <a:t>。</a:t>
            </a:r>
            <a:endParaRPr lang="en-US" altLang="ja-JP" dirty="0" smtClean="0">
              <a:latin typeface="Arial Unicode MS" pitchFamily="50" charset="-128"/>
              <a:ea typeface="ＭＳ Ｐゴシック" pitchFamily="50" charset="-128"/>
              <a:cs typeface="ＭＳ Ｐゴシック" pitchFamily="50" charset="-128"/>
            </a:endParaRPr>
          </a:p>
          <a:p>
            <a:pPr marL="342900" indent="-342900">
              <a:buFont typeface="+mj-lt"/>
              <a:buAutoNum type="arabicPeriod" startAt="5"/>
            </a:pPr>
            <a:r>
              <a:rPr lang="ja-JP" altLang="en-US" dirty="0" smtClean="0"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陽電子はミューオンのスピンの方向に出やすい。</a:t>
            </a:r>
            <a:endParaRPr lang="en-US" altLang="ja-JP" dirty="0" smtClean="0"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  <a:p>
            <a:pPr marL="342900" indent="-342900">
              <a:buFont typeface="+mj-lt"/>
              <a:buAutoNum type="arabicPeriod" startAt="5"/>
            </a:pPr>
            <a:r>
              <a:rPr lang="ja-JP" altLang="en-US" dirty="0" smtClean="0">
                <a:latin typeface="Arial" pitchFamily="34" charset="0"/>
                <a:ea typeface="ＭＳ Ｐゴシック" pitchFamily="50" charset="-128"/>
              </a:rPr>
              <a:t>陽電子検出の時間変動を見れば、ミューオンのスピン歳差運動周期がわかる。</a:t>
            </a:r>
            <a:endParaRPr lang="ja-JP" altLang="en-US" dirty="0"/>
          </a:p>
        </p:txBody>
      </p:sp>
      <p:graphicFrame>
        <p:nvGraphicFramePr>
          <p:cNvPr id="26" name="オブジェクト 25"/>
          <p:cNvGraphicFramePr>
            <a:graphicFrameLocks noChangeAspect="1"/>
          </p:cNvGraphicFramePr>
          <p:nvPr/>
        </p:nvGraphicFramePr>
        <p:xfrm>
          <a:off x="5868144" y="2636912"/>
          <a:ext cx="2161539" cy="665089"/>
        </p:xfrm>
        <a:graphic>
          <a:graphicData uri="http://schemas.openxmlformats.org/presentationml/2006/ole">
            <p:oleObj spid="_x0000_s172039" name="数式" r:id="rId7" imgW="825480" imgH="253800" progId="Equation.3">
              <p:embed/>
            </p:oleObj>
          </a:graphicData>
        </a:graphic>
      </p:graphicFrame>
      <p:grpSp>
        <p:nvGrpSpPr>
          <p:cNvPr id="28" name="グループ化 27"/>
          <p:cNvGrpSpPr/>
          <p:nvPr/>
        </p:nvGrpSpPr>
        <p:grpSpPr>
          <a:xfrm>
            <a:off x="600418" y="672285"/>
            <a:ext cx="4680523" cy="4838894"/>
            <a:chOff x="467550" y="2269205"/>
            <a:chExt cx="3135314" cy="3248025"/>
          </a:xfrm>
        </p:grpSpPr>
        <p:graphicFrame>
          <p:nvGraphicFramePr>
            <p:cNvPr id="29" name="Object 23"/>
            <p:cNvGraphicFramePr>
              <a:graphicFrameLocks noChangeAspect="1"/>
            </p:cNvGraphicFramePr>
            <p:nvPr/>
          </p:nvGraphicFramePr>
          <p:xfrm>
            <a:off x="971600" y="4077072"/>
            <a:ext cx="2082800" cy="628650"/>
          </p:xfrm>
          <a:graphic>
            <a:graphicData uri="http://schemas.openxmlformats.org/presentationml/2006/ole">
              <p:oleObj spid="_x0000_s172041" name="数式" r:id="rId8" imgW="799920" imgH="228600" progId="Equation.3">
                <p:embed/>
              </p:oleObj>
            </a:graphicData>
          </a:graphic>
        </p:graphicFrame>
        <p:grpSp>
          <p:nvGrpSpPr>
            <p:cNvPr id="30" name="Group 160"/>
            <p:cNvGrpSpPr>
              <a:grpSpLocks/>
            </p:cNvGrpSpPr>
            <p:nvPr/>
          </p:nvGrpSpPr>
          <p:grpSpPr bwMode="auto">
            <a:xfrm>
              <a:off x="467550" y="2269205"/>
              <a:ext cx="3135314" cy="3248025"/>
              <a:chOff x="3782" y="1055"/>
              <a:chExt cx="1732" cy="1854"/>
            </a:xfrm>
          </p:grpSpPr>
          <p:sp>
            <p:nvSpPr>
              <p:cNvPr id="41" name="Oval 64"/>
              <p:cNvSpPr>
                <a:spLocks noChangeArrowheads="1"/>
              </p:cNvSpPr>
              <p:nvPr/>
            </p:nvSpPr>
            <p:spPr bwMode="auto">
              <a:xfrm>
                <a:off x="3794" y="1216"/>
                <a:ext cx="1611" cy="16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" name="Line 65"/>
              <p:cNvSpPr>
                <a:spLocks noChangeShapeType="1"/>
              </p:cNvSpPr>
              <p:nvPr/>
            </p:nvSpPr>
            <p:spPr bwMode="auto">
              <a:xfrm flipV="1">
                <a:off x="3787" y="1627"/>
                <a:ext cx="0" cy="366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ja-JP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" name="Line 66"/>
              <p:cNvSpPr>
                <a:spLocks noChangeShapeType="1"/>
              </p:cNvSpPr>
              <p:nvPr/>
            </p:nvSpPr>
            <p:spPr bwMode="auto">
              <a:xfrm rot="2806563" flipV="1">
                <a:off x="4160" y="1125"/>
                <a:ext cx="1" cy="366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ja-JP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" name="Line 67"/>
              <p:cNvSpPr>
                <a:spLocks noChangeShapeType="1"/>
              </p:cNvSpPr>
              <p:nvPr/>
            </p:nvSpPr>
            <p:spPr bwMode="auto">
              <a:xfrm>
                <a:off x="5412" y="1976"/>
                <a:ext cx="0" cy="366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ja-JP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" name="Line 68"/>
              <p:cNvSpPr>
                <a:spLocks noChangeShapeType="1"/>
              </p:cNvSpPr>
              <p:nvPr/>
            </p:nvSpPr>
            <p:spPr bwMode="auto">
              <a:xfrm rot="5400000" flipV="1">
                <a:off x="4771" y="1039"/>
                <a:ext cx="1" cy="366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ja-JP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" name="Line 69"/>
              <p:cNvSpPr>
                <a:spLocks noChangeShapeType="1"/>
              </p:cNvSpPr>
              <p:nvPr/>
            </p:nvSpPr>
            <p:spPr bwMode="auto">
              <a:xfrm rot="16200000" flipV="1">
                <a:off x="4413" y="2646"/>
                <a:ext cx="1" cy="366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ja-JP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" name="Line 70"/>
              <p:cNvSpPr>
                <a:spLocks noChangeShapeType="1"/>
              </p:cNvSpPr>
              <p:nvPr/>
            </p:nvSpPr>
            <p:spPr bwMode="auto">
              <a:xfrm rot="13471227" flipV="1">
                <a:off x="5061" y="2517"/>
                <a:ext cx="1" cy="366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ja-JP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8" name="Line 71"/>
              <p:cNvSpPr>
                <a:spLocks noChangeShapeType="1"/>
              </p:cNvSpPr>
              <p:nvPr/>
            </p:nvSpPr>
            <p:spPr bwMode="auto">
              <a:xfrm rot="-24011646" flipH="1" flipV="1">
                <a:off x="3867" y="2239"/>
                <a:ext cx="1" cy="366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ja-JP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" name="Line 72"/>
              <p:cNvSpPr>
                <a:spLocks noChangeShapeType="1"/>
              </p:cNvSpPr>
              <p:nvPr/>
            </p:nvSpPr>
            <p:spPr bwMode="auto">
              <a:xfrm rot="-24011646">
                <a:off x="5274" y="1379"/>
                <a:ext cx="1" cy="366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ja-JP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" name="Line 73"/>
              <p:cNvSpPr>
                <a:spLocks noChangeShapeType="1"/>
              </p:cNvSpPr>
              <p:nvPr/>
            </p:nvSpPr>
            <p:spPr bwMode="auto">
              <a:xfrm flipV="1">
                <a:off x="3787" y="1645"/>
                <a:ext cx="347" cy="329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ja-JP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" name="Line 75"/>
              <p:cNvSpPr>
                <a:spLocks noChangeShapeType="1"/>
              </p:cNvSpPr>
              <p:nvPr/>
            </p:nvSpPr>
            <p:spPr bwMode="auto">
              <a:xfrm rot="1626342" flipV="1">
                <a:off x="4087" y="1204"/>
                <a:ext cx="347" cy="329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ja-JP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2" name="Line 77"/>
              <p:cNvSpPr>
                <a:spLocks noChangeShapeType="1"/>
              </p:cNvSpPr>
              <p:nvPr/>
            </p:nvSpPr>
            <p:spPr bwMode="auto">
              <a:xfrm rot="2722241" flipV="1">
                <a:off x="4644" y="1064"/>
                <a:ext cx="347" cy="329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ja-JP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" name="Line 78"/>
              <p:cNvSpPr>
                <a:spLocks noChangeShapeType="1"/>
              </p:cNvSpPr>
              <p:nvPr/>
            </p:nvSpPr>
            <p:spPr bwMode="auto">
              <a:xfrm rot="6203064" flipV="1">
                <a:off x="5110" y="1476"/>
                <a:ext cx="347" cy="329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ja-JP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4" name="Line 79"/>
              <p:cNvSpPr>
                <a:spLocks noChangeShapeType="1"/>
              </p:cNvSpPr>
              <p:nvPr/>
            </p:nvSpPr>
            <p:spPr bwMode="auto">
              <a:xfrm rot="8840164" flipV="1">
                <a:off x="5167" y="2051"/>
                <a:ext cx="347" cy="329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ja-JP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5" name="Line 80"/>
              <p:cNvSpPr>
                <a:spLocks noChangeShapeType="1"/>
              </p:cNvSpPr>
              <p:nvPr/>
            </p:nvSpPr>
            <p:spPr bwMode="auto">
              <a:xfrm rot="11982452" flipV="1">
                <a:off x="4773" y="2516"/>
                <a:ext cx="347" cy="329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ja-JP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6" name="Line 82"/>
              <p:cNvSpPr>
                <a:spLocks noChangeShapeType="1"/>
              </p:cNvSpPr>
              <p:nvPr/>
            </p:nvSpPr>
            <p:spPr bwMode="auto">
              <a:xfrm rot="14813513" flipV="1">
                <a:off x="4187" y="2571"/>
                <a:ext cx="347" cy="329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ja-JP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7" name="Line 83"/>
              <p:cNvSpPr>
                <a:spLocks noChangeShapeType="1"/>
              </p:cNvSpPr>
              <p:nvPr/>
            </p:nvSpPr>
            <p:spPr bwMode="auto">
              <a:xfrm rot="18235578" flipV="1">
                <a:off x="3773" y="2167"/>
                <a:ext cx="347" cy="329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ja-JP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1" name="Group 161"/>
            <p:cNvGrpSpPr>
              <a:grpSpLocks/>
            </p:cNvGrpSpPr>
            <p:nvPr/>
          </p:nvGrpSpPr>
          <p:grpSpPr bwMode="auto">
            <a:xfrm>
              <a:off x="1619668" y="3429002"/>
              <a:ext cx="1376361" cy="584202"/>
              <a:chOff x="3446" y="893"/>
              <a:chExt cx="867" cy="368"/>
            </a:xfrm>
          </p:grpSpPr>
          <p:grpSp>
            <p:nvGrpSpPr>
              <p:cNvPr id="35" name="Group 84"/>
              <p:cNvGrpSpPr>
                <a:grpSpLocks/>
              </p:cNvGrpSpPr>
              <p:nvPr/>
            </p:nvGrpSpPr>
            <p:grpSpPr bwMode="auto">
              <a:xfrm>
                <a:off x="3446" y="893"/>
                <a:ext cx="227" cy="236"/>
                <a:chOff x="217" y="3683"/>
                <a:chExt cx="227" cy="236"/>
              </a:xfrm>
            </p:grpSpPr>
            <p:sp>
              <p:nvSpPr>
                <p:cNvPr id="39" name="Oval 85"/>
                <p:cNvSpPr>
                  <a:spLocks noChangeArrowheads="1"/>
                </p:cNvSpPr>
                <p:nvPr/>
              </p:nvSpPr>
              <p:spPr bwMode="auto">
                <a:xfrm>
                  <a:off x="217" y="3683"/>
                  <a:ext cx="227" cy="236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0" name="Oval 86"/>
                <p:cNvSpPr>
                  <a:spLocks noChangeArrowheads="1"/>
                </p:cNvSpPr>
                <p:nvPr/>
              </p:nvSpPr>
              <p:spPr bwMode="auto">
                <a:xfrm>
                  <a:off x="269" y="3735"/>
                  <a:ext cx="133" cy="123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36" name="Group 87"/>
              <p:cNvGrpSpPr>
                <a:grpSpLocks/>
              </p:cNvGrpSpPr>
              <p:nvPr/>
            </p:nvGrpSpPr>
            <p:grpSpPr bwMode="auto">
              <a:xfrm>
                <a:off x="3718" y="896"/>
                <a:ext cx="595" cy="365"/>
                <a:chOff x="500" y="2987"/>
                <a:chExt cx="595" cy="365"/>
              </a:xfrm>
            </p:grpSpPr>
            <p:sp>
              <p:nvSpPr>
                <p:cNvPr id="37" name="Text Box 88"/>
                <p:cNvSpPr txBox="1">
                  <a:spLocks noChangeArrowheads="1"/>
                </p:cNvSpPr>
                <p:nvPr/>
              </p:nvSpPr>
              <p:spPr bwMode="auto">
                <a:xfrm>
                  <a:off x="500" y="2987"/>
                  <a:ext cx="595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ja-JP" sz="3200" b="1" dirty="0">
                      <a:latin typeface="Times New Roman" pitchFamily="18" charset="0"/>
                      <a:cs typeface="Times New Roman" pitchFamily="18" charset="0"/>
                    </a:rPr>
                    <a:t>B</a:t>
                  </a:r>
                </a:p>
              </p:txBody>
            </p:sp>
            <p:sp>
              <p:nvSpPr>
                <p:cNvPr id="38" name="Line 89"/>
                <p:cNvSpPr>
                  <a:spLocks noChangeShapeType="1"/>
                </p:cNvSpPr>
                <p:nvPr/>
              </p:nvSpPr>
              <p:spPr bwMode="auto">
                <a:xfrm>
                  <a:off x="540" y="3023"/>
                  <a:ext cx="12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ja-JP" alt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graphicFrame>
          <p:nvGraphicFramePr>
            <p:cNvPr id="33" name="オブジェクト 32"/>
            <p:cNvGraphicFramePr>
              <a:graphicFrameLocks noChangeAspect="1"/>
            </p:cNvGraphicFramePr>
            <p:nvPr/>
          </p:nvGraphicFramePr>
          <p:xfrm>
            <a:off x="1343254" y="2766247"/>
            <a:ext cx="364001" cy="396652"/>
          </p:xfrm>
          <a:graphic>
            <a:graphicData uri="http://schemas.openxmlformats.org/presentationml/2006/ole">
              <p:oleObj spid="_x0000_s172042" name="数式" r:id="rId9" imgW="126720" imgH="215640" progId="Equation.3">
                <p:embed/>
              </p:oleObj>
            </a:graphicData>
          </a:graphic>
        </p:graphicFrame>
        <p:graphicFrame>
          <p:nvGraphicFramePr>
            <p:cNvPr id="34" name="Object 17"/>
            <p:cNvGraphicFramePr>
              <a:graphicFrameLocks noChangeAspect="1"/>
            </p:cNvGraphicFramePr>
            <p:nvPr/>
          </p:nvGraphicFramePr>
          <p:xfrm>
            <a:off x="860898" y="2379574"/>
            <a:ext cx="398829" cy="485753"/>
          </p:xfrm>
          <a:graphic>
            <a:graphicData uri="http://schemas.openxmlformats.org/presentationml/2006/ole">
              <p:oleObj spid="_x0000_s172043" name="数式" r:id="rId10" imgW="126720" imgH="241200" progId="Equation.3">
                <p:embed/>
              </p:oleObj>
            </a:graphicData>
          </a:graphic>
        </p:graphicFrame>
      </p:grpSp>
      <p:grpSp>
        <p:nvGrpSpPr>
          <p:cNvPr id="62" name="グループ化 61"/>
          <p:cNvGrpSpPr/>
          <p:nvPr/>
        </p:nvGrpSpPr>
        <p:grpSpPr>
          <a:xfrm>
            <a:off x="7092280" y="5013176"/>
            <a:ext cx="2051720" cy="1567298"/>
            <a:chOff x="7092280" y="5013176"/>
            <a:chExt cx="2051720" cy="1567298"/>
          </a:xfrm>
        </p:grpSpPr>
        <p:pic>
          <p:nvPicPr>
            <p:cNvPr id="172040" name="Picture 8" descr="C:\Users\ingo\AppData\Local\Microsoft\Windows\Temporary Internet Files\Content.IE5\XTHJ0BIA\MC900371052[1].wmf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380312" y="5085184"/>
              <a:ext cx="1338915" cy="1495290"/>
            </a:xfrm>
            <a:prstGeom prst="rect">
              <a:avLst/>
            </a:prstGeom>
            <a:noFill/>
          </p:spPr>
        </p:pic>
        <p:sp>
          <p:nvSpPr>
            <p:cNvPr id="58" name="テキスト ボックス 57"/>
            <p:cNvSpPr txBox="1"/>
            <p:nvPr/>
          </p:nvSpPr>
          <p:spPr>
            <a:xfrm>
              <a:off x="8604448" y="5013176"/>
              <a:ext cx="5395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e</a:t>
              </a:r>
              <a:r>
                <a:rPr kumimoji="1" lang="en-US" altLang="ja-JP" baseline="30000" dirty="0" smtClean="0"/>
                <a:t>+</a:t>
              </a:r>
              <a:endParaRPr kumimoji="1" lang="ja-JP" altLang="en-US" baseline="30000" dirty="0"/>
            </a:p>
          </p:txBody>
        </p:sp>
        <p:sp>
          <p:nvSpPr>
            <p:cNvPr id="59" name="テキスト ボックス 58"/>
            <p:cNvSpPr txBox="1"/>
            <p:nvPr/>
          </p:nvSpPr>
          <p:spPr>
            <a:xfrm>
              <a:off x="8604448" y="5445224"/>
              <a:ext cx="5395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e</a:t>
              </a:r>
              <a:r>
                <a:rPr kumimoji="1" lang="en-US" altLang="ja-JP" baseline="30000" dirty="0" smtClean="0"/>
                <a:t>+</a:t>
              </a:r>
              <a:endParaRPr kumimoji="1" lang="ja-JP" altLang="en-US" baseline="30000" dirty="0"/>
            </a:p>
          </p:txBody>
        </p:sp>
        <p:sp>
          <p:nvSpPr>
            <p:cNvPr id="60" name="テキスト ボックス 59"/>
            <p:cNvSpPr txBox="1"/>
            <p:nvPr/>
          </p:nvSpPr>
          <p:spPr>
            <a:xfrm>
              <a:off x="7092280" y="5157192"/>
              <a:ext cx="5395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e</a:t>
              </a:r>
              <a:r>
                <a:rPr kumimoji="1" lang="en-US" altLang="ja-JP" baseline="30000" dirty="0" smtClean="0"/>
                <a:t>+</a:t>
              </a:r>
              <a:endParaRPr kumimoji="1" lang="ja-JP" altLang="en-US" baseline="30000" dirty="0"/>
            </a:p>
          </p:txBody>
        </p:sp>
        <p:sp>
          <p:nvSpPr>
            <p:cNvPr id="61" name="テキスト ボックス 60"/>
            <p:cNvSpPr txBox="1"/>
            <p:nvPr/>
          </p:nvSpPr>
          <p:spPr>
            <a:xfrm>
              <a:off x="7740352" y="5594342"/>
              <a:ext cx="7920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3600" b="1" dirty="0" smtClean="0">
                  <a:sym typeface="Symbol"/>
                </a:rPr>
                <a:t></a:t>
              </a:r>
              <a:r>
                <a:rPr kumimoji="1" lang="en-US" altLang="ja-JP" sz="3600" b="1" baseline="30000" dirty="0" smtClean="0"/>
                <a:t>+</a:t>
              </a:r>
              <a:endParaRPr kumimoji="1" lang="ja-JP" altLang="en-US" sz="3600" b="1" baseline="30000" dirty="0"/>
            </a:p>
          </p:txBody>
        </p:sp>
      </p:grpSp>
      <p:sp>
        <p:nvSpPr>
          <p:cNvPr id="63" name="日付プレースホルダ 6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51541-0A17-439D-9877-BE494356DC3A}" type="datetime1">
              <a:rPr kumimoji="1" lang="ja-JP" altLang="en-US" smtClean="0"/>
              <a:pPr/>
              <a:t>2011/2/21</a:t>
            </a:fld>
            <a:endParaRPr kumimoji="1" lang="ja-JP" altLang="en-US"/>
          </a:p>
        </p:txBody>
      </p:sp>
      <p:sp>
        <p:nvSpPr>
          <p:cNvPr id="64" name="スライド番号プレースホルダ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5EDEA-93FF-43DC-B902-37DD34655768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  <p:sp>
        <p:nvSpPr>
          <p:cNvPr id="65" name="フッター プレースホルダ 6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Hiromi Iinuma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295 -0.00162 C -0.00295 -0.175 0.1033 -0.3169 0.23386 -0.3169 C 0.36459 -0.3169 0.47032 -0.175 0.47032 -0.00162 C 0.47032 0.17199 0.36459 0.31273 0.23386 0.31273 C 0.1033 0.31273 -0.00295 0.17199 -0.00295 -0.00162 Z " pathEditMode="relative" rAng="16200000" ptsTypes="fffff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42" dur="5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434 -0.02222 C -0.00434 -0.19537 0.10208 -0.33796 0.23246 -0.33796 C 0.36336 -0.33796 0.46927 -0.19537 0.46927 -0.02222 C 0.46927 0.15139 0.36336 0.28981 0.23246 0.28981 C 0.10208 0.28981 -0.00434 0.15139 -0.00434 -0.02222 Z " pathEditMode="relative" rAng="16200000" ptsTypes="fffff">
                                      <p:cBhvr>
                                        <p:cTn id="44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" y="-2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87 -0.00694 C -0.00087 -0.18056 0.10555 -0.32245 0.23628 -0.32245 C 0.36718 -0.32245 0.47343 -0.18056 0.47343 -0.00694 C 0.47343 0.16644 0.36718 0.30718 0.23628 0.30718 C 0.10555 0.30718 -0.00087 0.16644 -0.00087 -0.00694 Z " pathEditMode="relative" rAng="16200000" ptsTypes="fffff">
                                      <p:cBhvr>
                                        <p:cTn id="4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" y="-1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6" grpId="0" animBg="1"/>
      <p:bldP spid="86" grpId="1" animBg="1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角丸四角形 28"/>
          <p:cNvSpPr/>
          <p:nvPr/>
        </p:nvSpPr>
        <p:spPr>
          <a:xfrm>
            <a:off x="146059" y="1052736"/>
            <a:ext cx="4536504" cy="388843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角丸四角形 22"/>
          <p:cNvSpPr/>
          <p:nvPr/>
        </p:nvSpPr>
        <p:spPr>
          <a:xfrm>
            <a:off x="4139952" y="908720"/>
            <a:ext cx="4860032" cy="2232248"/>
          </a:xfrm>
          <a:prstGeom prst="roundRect">
            <a:avLst/>
          </a:prstGeom>
          <a:solidFill>
            <a:srgbClr val="66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C0651-C33C-4CD7-B965-D23B1342D558}" type="slidenum">
              <a:rPr lang="en-US" altLang="ja-JP"/>
              <a:pPr/>
              <a:t>4</a:t>
            </a:fld>
            <a:endParaRPr lang="en-US" altLang="ja-JP"/>
          </a:p>
        </p:txBody>
      </p:sp>
      <p:sp>
        <p:nvSpPr>
          <p:cNvPr id="17" name="タイトル 1"/>
          <p:cNvSpPr txBox="1">
            <a:spLocks/>
          </p:cNvSpPr>
          <p:nvPr/>
        </p:nvSpPr>
        <p:spPr>
          <a:xfrm>
            <a:off x="467544" y="188640"/>
            <a:ext cx="8363272" cy="67455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ミューオンスピン歳差運動の精密測定の現状</a:t>
            </a:r>
            <a:endParaRPr kumimoji="1" lang="ja-JP" altLang="en-US" sz="3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79512" y="2276872"/>
            <a:ext cx="37753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400" dirty="0" smtClean="0">
                <a:latin typeface="Times New Roman" pitchFamily="18" charset="0"/>
              </a:rPr>
              <a:t>最新実験結果　</a:t>
            </a:r>
            <a:r>
              <a:rPr lang="en-US" altLang="ja-JP" sz="2400" dirty="0" smtClean="0">
                <a:latin typeface="Times New Roman" pitchFamily="18" charset="0"/>
              </a:rPr>
              <a:t>2006</a:t>
            </a:r>
            <a:r>
              <a:rPr lang="ja-JP" altLang="en-US" sz="2400" dirty="0" smtClean="0">
                <a:latin typeface="Times New Roman" pitchFamily="18" charset="0"/>
              </a:rPr>
              <a:t>年論文</a:t>
            </a:r>
            <a:endParaRPr lang="en-US" altLang="ja-JP" sz="2400" dirty="0">
              <a:latin typeface="Times New Roman" pitchFamily="18" charset="0"/>
            </a:endParaRPr>
          </a:p>
        </p:txBody>
      </p:sp>
      <p:sp>
        <p:nvSpPr>
          <p:cNvPr id="30" name="日付プレースホル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B5004-9C05-42D6-AF00-2F7F4369F68C}" type="datetime1">
              <a:rPr kumimoji="1" lang="ja-JP" altLang="en-US" smtClean="0"/>
              <a:pPr/>
              <a:t>2011/2/21</a:t>
            </a:fld>
            <a:endParaRPr kumimoji="1" lang="ja-JP" altLang="en-US" dirty="0"/>
          </a:p>
        </p:txBody>
      </p:sp>
      <p:graphicFrame>
        <p:nvGraphicFramePr>
          <p:cNvPr id="47111" name="コンテンツ プレースホルダ 13"/>
          <p:cNvGraphicFramePr>
            <a:graphicFrameLocks noChangeAspect="1"/>
          </p:cNvGraphicFramePr>
          <p:nvPr/>
        </p:nvGraphicFramePr>
        <p:xfrm>
          <a:off x="2833688" y="4341813"/>
          <a:ext cx="287337" cy="544512"/>
        </p:xfrm>
        <a:graphic>
          <a:graphicData uri="http://schemas.openxmlformats.org/presentationml/2006/ole">
            <p:oleObj spid="_x0000_s47111" name="数式" r:id="rId4" imgW="114120" imgH="215640" progId="Equation.3">
              <p:embed/>
            </p:oleObj>
          </a:graphicData>
        </a:graphic>
      </p:graphicFrame>
      <p:sp>
        <p:nvSpPr>
          <p:cNvPr id="35" name="テキスト ボックス 34"/>
          <p:cNvSpPr txBox="1"/>
          <p:nvPr/>
        </p:nvSpPr>
        <p:spPr>
          <a:xfrm>
            <a:off x="5004048" y="3212976"/>
            <a:ext cx="3563888" cy="163121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結果は</a:t>
            </a:r>
            <a:r>
              <a:rPr kumimoji="1" lang="en-US" altLang="ja-JP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ja-JP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標準偏差、違っている！</a:t>
            </a:r>
            <a:endParaRPr lang="en-US" altLang="ja-JP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dirty="0" smtClean="0"/>
              <a:t>通常は、</a:t>
            </a:r>
            <a:r>
              <a:rPr lang="en-US" altLang="ja-JP" dirty="0" smtClean="0"/>
              <a:t>5</a:t>
            </a:r>
            <a:r>
              <a:rPr lang="ja-JP" altLang="en-US" dirty="0" smtClean="0"/>
              <a:t>標準偏差の違いがあると、“違い”と認める。</a:t>
            </a:r>
            <a:endParaRPr kumimoji="1" lang="ja-JP" altLang="en-US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491880" y="6165304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solidFill>
                  <a:srgbClr val="FF0000"/>
                </a:solidFill>
              </a:rPr>
              <a:t>新実験目標</a:t>
            </a:r>
            <a:r>
              <a:rPr kumimoji="1" lang="en-US" altLang="ja-JP" sz="2800" b="1" dirty="0" smtClean="0">
                <a:solidFill>
                  <a:srgbClr val="FF0000"/>
                </a:solidFill>
              </a:rPr>
              <a:t>&lt;0.1ppm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18" name="Object 14"/>
          <p:cNvGraphicFramePr>
            <a:graphicFrameLocks noChangeAspect="1"/>
          </p:cNvGraphicFramePr>
          <p:nvPr/>
        </p:nvGraphicFramePr>
        <p:xfrm>
          <a:off x="1835696" y="1124744"/>
          <a:ext cx="2179638" cy="1085850"/>
        </p:xfrm>
        <a:graphic>
          <a:graphicData uri="http://schemas.openxmlformats.org/presentationml/2006/ole">
            <p:oleObj spid="_x0000_s47112" name="数式" r:id="rId5" imgW="838080" imgH="444240" progId="Equation.3">
              <p:embed/>
            </p:oleObj>
          </a:graphicData>
        </a:graphic>
      </p:graphicFrame>
      <p:graphicFrame>
        <p:nvGraphicFramePr>
          <p:cNvPr id="20" name="Object 13"/>
          <p:cNvGraphicFramePr>
            <a:graphicFrameLocks noChangeAspect="1"/>
          </p:cNvGraphicFramePr>
          <p:nvPr/>
        </p:nvGraphicFramePr>
        <p:xfrm>
          <a:off x="179512" y="2874788"/>
          <a:ext cx="4392488" cy="1114227"/>
        </p:xfrm>
        <a:graphic>
          <a:graphicData uri="http://schemas.openxmlformats.org/presentationml/2006/ole">
            <p:oleObj spid="_x0000_s47113" name="数式" r:id="rId6" imgW="1904760" imgH="482400" progId="Equation.3">
              <p:embed/>
            </p:oleObj>
          </a:graphicData>
        </a:graphic>
      </p:graphicFrame>
      <p:sp>
        <p:nvSpPr>
          <p:cNvPr id="22" name="角丸四角形吹き出し 21"/>
          <p:cNvSpPr/>
          <p:nvPr/>
        </p:nvSpPr>
        <p:spPr>
          <a:xfrm>
            <a:off x="1475656" y="4149080"/>
            <a:ext cx="2232248" cy="648072"/>
          </a:xfrm>
          <a:prstGeom prst="wedgeRoundRectCallout">
            <a:avLst>
              <a:gd name="adj1" fmla="val -3876"/>
              <a:gd name="adj2" fmla="val -111784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&lt; 0.17 </a:t>
            </a:r>
            <a:r>
              <a:rPr kumimoji="1" lang="en-US" altLang="ja-JP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ppm</a:t>
            </a:r>
            <a:endParaRPr kumimoji="1" lang="ja-JP" alt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7114" name="Object 10"/>
          <p:cNvGraphicFramePr>
            <a:graphicFrameLocks noChangeAspect="1"/>
          </p:cNvGraphicFramePr>
          <p:nvPr/>
        </p:nvGraphicFramePr>
        <p:xfrm>
          <a:off x="4283968" y="1412776"/>
          <a:ext cx="4572000" cy="1683445"/>
        </p:xfrm>
        <a:graphic>
          <a:graphicData uri="http://schemas.openxmlformats.org/presentationml/2006/ole">
            <p:oleObj spid="_x0000_s47114" name="数式" r:id="rId7" imgW="2057400" imgH="761760" progId="Equation.3">
              <p:embed/>
            </p:oleObj>
          </a:graphicData>
        </a:graphic>
      </p:graphicFrame>
      <p:sp>
        <p:nvSpPr>
          <p:cNvPr id="31" name="テキスト ボックス 30"/>
          <p:cNvSpPr txBox="1"/>
          <p:nvPr/>
        </p:nvSpPr>
        <p:spPr>
          <a:xfrm>
            <a:off x="827584" y="5085184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kumimoji="1" lang="ja-JP" altLang="en-US" b="1" dirty="0" smtClean="0"/>
              <a:t>標準模型以外の“力“が働いているのか？</a:t>
            </a:r>
            <a:endParaRPr kumimoji="1" lang="en-US" altLang="ja-JP" b="1" dirty="0" smtClean="0"/>
          </a:p>
          <a:p>
            <a:pPr>
              <a:buFont typeface="Wingdings" pitchFamily="2" charset="2"/>
              <a:buChar char="ü"/>
            </a:pPr>
            <a:r>
              <a:rPr lang="ja-JP" altLang="en-US" b="1" dirty="0" smtClean="0"/>
              <a:t>あるいは、基本粒子のはずのミューオンに電気双極子</a:t>
            </a:r>
            <a:r>
              <a:rPr lang="en-US" altLang="ja-JP" b="1" dirty="0" smtClean="0"/>
              <a:t>(EDM)</a:t>
            </a:r>
            <a:r>
              <a:rPr lang="ja-JP" altLang="en-US" b="1" dirty="0" smtClean="0"/>
              <a:t>があるのか？</a:t>
            </a:r>
            <a:endParaRPr lang="en-US" altLang="ja-JP" b="1" dirty="0" smtClean="0"/>
          </a:p>
          <a:p>
            <a:pPr>
              <a:buFont typeface="Wingdings" pitchFamily="2" charset="2"/>
              <a:buChar char="ü"/>
            </a:pPr>
            <a:r>
              <a:rPr kumimoji="1" lang="ja-JP" altLang="en-US" b="1" dirty="0" smtClean="0"/>
              <a:t>いずれにせよ、標準模型を“越えた“新物理の兆候かもしれない！？</a:t>
            </a:r>
            <a:endParaRPr kumimoji="1" lang="ja-JP" altLang="en-US" b="1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95536" y="1196752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/>
              <a:t>実験</a:t>
            </a:r>
            <a:endParaRPr kumimoji="1" lang="ja-JP" altLang="en-US" sz="2800" b="1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716016" y="908720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 smtClean="0"/>
              <a:t>標準模型</a:t>
            </a:r>
            <a:endParaRPr kumimoji="1" lang="ja-JP" altLang="en-US" sz="2800" b="1" dirty="0"/>
          </a:p>
        </p:txBody>
      </p:sp>
      <p:sp>
        <p:nvSpPr>
          <p:cNvPr id="24" name="フッター プレースホルダ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Hiromi Iinuma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17"/>
          <p:cNvGrpSpPr/>
          <p:nvPr/>
        </p:nvGrpSpPr>
        <p:grpSpPr>
          <a:xfrm>
            <a:off x="539552" y="1124744"/>
            <a:ext cx="2353278" cy="2180803"/>
            <a:chOff x="4211960" y="2470586"/>
            <a:chExt cx="4248472" cy="3960439"/>
          </a:xfrm>
        </p:grpSpPr>
        <p:sp>
          <p:nvSpPr>
            <p:cNvPr id="9" name="円/楕円 8"/>
            <p:cNvSpPr/>
            <p:nvPr/>
          </p:nvSpPr>
          <p:spPr>
            <a:xfrm>
              <a:off x="4211960" y="2470586"/>
              <a:ext cx="4248472" cy="3960439"/>
            </a:xfrm>
            <a:prstGeom prst="ellipse">
              <a:avLst/>
            </a:prstGeom>
            <a:gradFill flip="none" rotWithShape="1">
              <a:gsLst>
                <a:gs pos="0">
                  <a:srgbClr val="3333FF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1620000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 rot="10800000">
              <a:off x="5004048" y="2722377"/>
              <a:ext cx="2552683" cy="1285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b="1" dirty="0" smtClean="0">
                  <a:solidFill>
                    <a:schemeClr val="bg1"/>
                  </a:solidFill>
                </a:rPr>
                <a:t>+ + +</a:t>
              </a:r>
            </a:p>
            <a:p>
              <a:pPr algn="ctr"/>
              <a:r>
                <a:rPr kumimoji="1" lang="en-US" altLang="ja-JP" sz="2000" b="1" dirty="0" smtClean="0">
                  <a:solidFill>
                    <a:schemeClr val="bg1"/>
                  </a:solidFill>
                </a:rPr>
                <a:t>+ + + +</a:t>
              </a:r>
              <a:endParaRPr kumimoji="1" lang="ja-JP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5508105" y="5085184"/>
              <a:ext cx="1800200" cy="1285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000" b="1" dirty="0" smtClean="0">
                  <a:solidFill>
                    <a:schemeClr val="bg1"/>
                  </a:solidFill>
                  <a:sym typeface="Symbol"/>
                </a:rPr>
                <a:t>       </a:t>
              </a:r>
              <a:endParaRPr kumimoji="1" lang="ja-JP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4932039" y="3933055"/>
              <a:ext cx="3024336" cy="1285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dirty="0" smtClean="0">
                  <a:solidFill>
                    <a:schemeClr val="bg1"/>
                  </a:solidFill>
                </a:rPr>
                <a:t>Electric Dipole Moment</a:t>
              </a:r>
              <a:endParaRPr kumimoji="1" lang="ja-JP" alt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9" name="雲形吹き出し 28"/>
          <p:cNvSpPr/>
          <p:nvPr/>
        </p:nvSpPr>
        <p:spPr>
          <a:xfrm>
            <a:off x="0" y="3501008"/>
            <a:ext cx="3888432" cy="1584176"/>
          </a:xfrm>
          <a:prstGeom prst="cloudCallout">
            <a:avLst>
              <a:gd name="adj1" fmla="val 5550"/>
              <a:gd name="adj2" fmla="val -74763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992D-72BF-4B79-B169-CF991737A711}" type="datetime1">
              <a:rPr kumimoji="1" lang="ja-JP" altLang="en-US" smtClean="0"/>
              <a:pPr/>
              <a:t>2011/2/21</a:t>
            </a:fld>
            <a:endParaRPr kumimoji="1" lang="ja-JP" altLang="en-US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5EDEA-93FF-43DC-B902-37DD34655768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  <p:sp>
        <p:nvSpPr>
          <p:cNvPr id="15" name="タイトル 1"/>
          <p:cNvSpPr txBox="1">
            <a:spLocks/>
          </p:cNvSpPr>
          <p:nvPr/>
        </p:nvSpPr>
        <p:spPr>
          <a:xfrm>
            <a:off x="467544" y="188640"/>
            <a:ext cx="8363272" cy="67455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電気双極子</a:t>
            </a:r>
            <a:r>
              <a:rPr lang="en-US" altLang="ja-JP" sz="32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(EDM)</a:t>
            </a:r>
            <a:r>
              <a:rPr lang="ja-JP" altLang="en-US" sz="32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を測定するには？</a:t>
            </a:r>
            <a:endParaRPr kumimoji="1" lang="ja-JP" altLang="en-US" sz="3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" name="コンテンツ プレースホルダ 8"/>
          <p:cNvSpPr txBox="1">
            <a:spLocks/>
          </p:cNvSpPr>
          <p:nvPr/>
        </p:nvSpPr>
        <p:spPr>
          <a:xfrm>
            <a:off x="683568" y="5877272"/>
            <a:ext cx="5616624" cy="792088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ja-JP" altLang="en-US" sz="2000" noProof="0" dirty="0" smtClean="0"/>
              <a:t>最新実験の上限値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~ 1e-19 e.cm(2006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年論文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ja-JP" altLang="en-US" sz="2000" dirty="0" smtClean="0"/>
              <a:t>新実験目標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&lt;1e-20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　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e.cm</a:t>
            </a:r>
            <a:endParaRPr kumimoji="1" lang="ja-JP" alt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04056" y="3789040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基本粒子のはずのミューオンに内部構造がある！？</a:t>
            </a:r>
            <a:endParaRPr kumimoji="1" lang="en-US" altLang="ja-JP" dirty="0" smtClean="0"/>
          </a:p>
          <a:p>
            <a:r>
              <a:rPr lang="ja-JP" altLang="en-US" b="1" dirty="0" smtClean="0"/>
              <a:t>標準模型ではありえない</a:t>
            </a:r>
            <a:r>
              <a:rPr lang="ja-JP" altLang="en-US" dirty="0" smtClean="0"/>
              <a:t>こと。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23528" y="5013176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kumimoji="1" lang="ja-JP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ノーベル賞級の世紀の大発見！</a:t>
            </a:r>
            <a:endParaRPr kumimoji="1" lang="ja-JP" alt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6" name="Object 11"/>
          <p:cNvGraphicFramePr>
            <a:graphicFrameLocks noChangeAspect="1"/>
          </p:cNvGraphicFramePr>
          <p:nvPr/>
        </p:nvGraphicFramePr>
        <p:xfrm>
          <a:off x="3275856" y="4653136"/>
          <a:ext cx="5611813" cy="881012"/>
        </p:xfrm>
        <a:graphic>
          <a:graphicData uri="http://schemas.openxmlformats.org/presentationml/2006/ole">
            <p:oleObj spid="_x0000_s65537" name="数式" r:id="rId3" imgW="2590560" imgH="444240" progId="Equation.3">
              <p:embed/>
            </p:oleObj>
          </a:graphicData>
        </a:graphic>
      </p:graphicFrame>
      <p:sp>
        <p:nvSpPr>
          <p:cNvPr id="27" name="テキスト ボックス 26"/>
          <p:cNvSpPr txBox="1"/>
          <p:nvPr/>
        </p:nvSpPr>
        <p:spPr>
          <a:xfrm>
            <a:off x="2843808" y="908720"/>
            <a:ext cx="2736304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ミューオンが水分子みたいに分極？</a:t>
            </a:r>
            <a:endParaRPr kumimoji="1" lang="ja-JP" altLang="en-US" sz="2400" dirty="0"/>
          </a:p>
        </p:txBody>
      </p:sp>
      <p:sp>
        <p:nvSpPr>
          <p:cNvPr id="28" name="右矢印 27"/>
          <p:cNvSpPr/>
          <p:nvPr/>
        </p:nvSpPr>
        <p:spPr>
          <a:xfrm>
            <a:off x="5580112" y="1268760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156176" y="908720"/>
            <a:ext cx="2160240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電場をかければ分かるはず。</a:t>
            </a:r>
            <a:endParaRPr kumimoji="1" lang="ja-JP" altLang="en-US" sz="2400" dirty="0"/>
          </a:p>
        </p:txBody>
      </p:sp>
      <p:sp>
        <p:nvSpPr>
          <p:cNvPr id="31" name="下矢印 30"/>
          <p:cNvSpPr/>
          <p:nvPr/>
        </p:nvSpPr>
        <p:spPr>
          <a:xfrm>
            <a:off x="6948264" y="1734261"/>
            <a:ext cx="360040" cy="520309"/>
          </a:xfrm>
          <a:prstGeom prst="downArrow">
            <a:avLst>
              <a:gd name="adj1" fmla="val 50000"/>
              <a:gd name="adj2" fmla="val 592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7308304" y="3645024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 smtClean="0">
                <a:solidFill>
                  <a:srgbClr val="FF0000"/>
                </a:solidFill>
              </a:rPr>
              <a:t>電場！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cxnSp>
        <p:nvCxnSpPr>
          <p:cNvPr id="34" name="直線コネクタ 33"/>
          <p:cNvCxnSpPr/>
          <p:nvPr/>
        </p:nvCxnSpPr>
        <p:spPr>
          <a:xfrm>
            <a:off x="7452320" y="3493065"/>
            <a:ext cx="93610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/>
          <p:cNvSpPr txBox="1"/>
          <p:nvPr/>
        </p:nvSpPr>
        <p:spPr>
          <a:xfrm>
            <a:off x="4860032" y="2274031"/>
            <a:ext cx="403244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光速で走るミューオンは磁場を電場と感じる（</a:t>
            </a:r>
            <a:r>
              <a:rPr lang="ja-JP" altLang="en-US" sz="2400" dirty="0" smtClean="0"/>
              <a:t>特殊</a:t>
            </a:r>
            <a:r>
              <a:rPr kumimoji="1" lang="ja-JP" altLang="en-US" sz="2400" dirty="0" smtClean="0"/>
              <a:t>相対論）</a:t>
            </a:r>
            <a:endParaRPr kumimoji="1" lang="ja-JP" altLang="en-US" sz="2400" dirty="0"/>
          </a:p>
        </p:txBody>
      </p:sp>
      <p:graphicFrame>
        <p:nvGraphicFramePr>
          <p:cNvPr id="65538" name="Object 2"/>
          <p:cNvGraphicFramePr>
            <a:graphicFrameLocks noChangeAspect="1"/>
          </p:cNvGraphicFramePr>
          <p:nvPr/>
        </p:nvGraphicFramePr>
        <p:xfrm>
          <a:off x="5652120" y="2989009"/>
          <a:ext cx="2535436" cy="648072"/>
        </p:xfrm>
        <a:graphic>
          <a:graphicData uri="http://schemas.openxmlformats.org/presentationml/2006/ole">
            <p:oleObj spid="_x0000_s65538" name="数式" r:id="rId4" imgW="1422360" imgH="393480" progId="Equation.3">
              <p:embed/>
            </p:oleObj>
          </a:graphicData>
        </a:graphic>
      </p:graphicFrame>
      <p:sp>
        <p:nvSpPr>
          <p:cNvPr id="38" name="正方形/長方形 37"/>
          <p:cNvSpPr/>
          <p:nvPr/>
        </p:nvSpPr>
        <p:spPr>
          <a:xfrm>
            <a:off x="4860032" y="2268929"/>
            <a:ext cx="3888432" cy="14401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4139952" y="4149080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もしも</a:t>
            </a:r>
            <a:r>
              <a:rPr kumimoji="1" lang="en-US" altLang="ja-JP" dirty="0" smtClean="0"/>
              <a:t>EDM</a:t>
            </a:r>
            <a:r>
              <a:rPr kumimoji="1" lang="ja-JP" altLang="en-US" dirty="0" smtClean="0"/>
              <a:t>があるならば、歳差運動は、</a:t>
            </a:r>
            <a:r>
              <a:rPr kumimoji="1" lang="en-US" altLang="ja-JP" dirty="0" smtClean="0"/>
              <a:t>g-2</a:t>
            </a:r>
            <a:r>
              <a:rPr lang="ja-JP" altLang="en-US" dirty="0" smtClean="0"/>
              <a:t>からの寄与と、</a:t>
            </a:r>
            <a:r>
              <a:rPr lang="en-US" altLang="ja-JP" dirty="0" smtClean="0"/>
              <a:t>EDM</a:t>
            </a:r>
            <a:r>
              <a:rPr lang="ja-JP" altLang="en-US" dirty="0" smtClean="0"/>
              <a:t>からの寄与の</a:t>
            </a:r>
            <a:r>
              <a:rPr lang="en-US" altLang="ja-JP" dirty="0" smtClean="0"/>
              <a:t>2</a:t>
            </a:r>
            <a:r>
              <a:rPr lang="ja-JP" altLang="en-US" dirty="0" smtClean="0"/>
              <a:t>成分になる。</a:t>
            </a:r>
            <a:endParaRPr kumimoji="1" lang="en-US" altLang="ja-JP" dirty="0" smtClean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6300192" y="5517232"/>
            <a:ext cx="2592288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FF0000"/>
                </a:solidFill>
              </a:rPr>
              <a:t>両方同時に精密測定に挑戦！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33" name="フッター プレースホルダ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Hiromi Iinuma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8" grpId="0" animBg="1"/>
      <p:bldP spid="30" grpId="0" animBg="1"/>
      <p:bldP spid="31" grpId="0" animBg="1"/>
      <p:bldP spid="32" grpId="0"/>
      <p:bldP spid="35" grpId="0"/>
      <p:bldP spid="38" grpId="0" animBg="1"/>
      <p:bldP spid="39" grpId="0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グループ化 38"/>
          <p:cNvGrpSpPr/>
          <p:nvPr/>
        </p:nvGrpSpPr>
        <p:grpSpPr>
          <a:xfrm>
            <a:off x="179512" y="620688"/>
            <a:ext cx="6984776" cy="6019774"/>
            <a:chOff x="575048" y="548680"/>
            <a:chExt cx="6984776" cy="6019774"/>
          </a:xfrm>
        </p:grpSpPr>
        <p:pic>
          <p:nvPicPr>
            <p:cNvPr id="101377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5048" y="548680"/>
              <a:ext cx="6984776" cy="6019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4" name="テキスト ボックス 113"/>
            <p:cNvSpPr txBox="1"/>
            <p:nvPr/>
          </p:nvSpPr>
          <p:spPr>
            <a:xfrm>
              <a:off x="3383360" y="1196752"/>
              <a:ext cx="24511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4000" b="1" dirty="0" smtClean="0">
                  <a:solidFill>
                    <a:srgbClr val="FFFF00"/>
                  </a:solidFill>
                  <a:latin typeface="+mj-lt"/>
                  <a:cs typeface="Times New Roman" pitchFamily="18" charset="0"/>
                </a:rPr>
                <a:t>J-PARC</a:t>
              </a:r>
              <a:endParaRPr kumimoji="1" lang="ja-JP" altLang="en-US" sz="4000" b="1" dirty="0">
                <a:solidFill>
                  <a:srgbClr val="FFFF00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15" name="テキスト ボックス 114"/>
            <p:cNvSpPr txBox="1"/>
            <p:nvPr/>
          </p:nvSpPr>
          <p:spPr>
            <a:xfrm>
              <a:off x="1691680" y="5301208"/>
              <a:ext cx="19442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b="1" dirty="0" smtClean="0">
                  <a:solidFill>
                    <a:srgbClr val="FFFF00"/>
                  </a:solidFill>
                  <a:latin typeface="+mj-lt"/>
                  <a:cs typeface="Times New Roman" pitchFamily="18" charset="0"/>
                </a:rPr>
                <a:t>Yokohama</a:t>
              </a:r>
              <a:endParaRPr kumimoji="1" lang="ja-JP" altLang="en-US" sz="2400" b="1" dirty="0">
                <a:solidFill>
                  <a:srgbClr val="FFFF00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16" name="テキスト ボックス 115"/>
            <p:cNvSpPr txBox="1"/>
            <p:nvPr/>
          </p:nvSpPr>
          <p:spPr>
            <a:xfrm>
              <a:off x="4572000" y="3356992"/>
              <a:ext cx="876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2400" b="1" dirty="0" smtClean="0">
                  <a:solidFill>
                    <a:srgbClr val="FFFF00"/>
                  </a:solidFill>
                  <a:latin typeface="+mj-lt"/>
                  <a:cs typeface="Times New Roman" pitchFamily="18" charset="0"/>
                </a:rPr>
                <a:t>KEK</a:t>
              </a:r>
              <a:endParaRPr kumimoji="1" lang="ja-JP" altLang="en-US" sz="2400" b="1" dirty="0">
                <a:solidFill>
                  <a:srgbClr val="FFFF00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17" name="星 5 116"/>
            <p:cNvSpPr/>
            <p:nvPr/>
          </p:nvSpPr>
          <p:spPr>
            <a:xfrm>
              <a:off x="4499992" y="3429000"/>
              <a:ext cx="368300" cy="292100"/>
            </a:xfrm>
            <a:prstGeom prst="star5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j-lt"/>
              </a:endParaRPr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6335688" y="908720"/>
              <a:ext cx="12241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b="1" dirty="0" smtClean="0">
                  <a:solidFill>
                    <a:srgbClr val="FFFF00"/>
                  </a:solidFill>
                  <a:latin typeface="+mj-lt"/>
                  <a:cs typeface="Times New Roman" pitchFamily="18" charset="0"/>
                </a:rPr>
                <a:t>日立市</a:t>
              </a:r>
              <a:endParaRPr kumimoji="1" lang="ja-JP" altLang="en-US" sz="2400" b="1" dirty="0">
                <a:solidFill>
                  <a:srgbClr val="FFFF00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37" name="星 5 36"/>
            <p:cNvSpPr/>
            <p:nvPr/>
          </p:nvSpPr>
          <p:spPr>
            <a:xfrm>
              <a:off x="3131840" y="5373216"/>
              <a:ext cx="368300" cy="292100"/>
            </a:xfrm>
            <a:prstGeom prst="star5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j-lt"/>
              </a:endParaRPr>
            </a:p>
          </p:txBody>
        </p:sp>
      </p:grp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139700" y="44624"/>
            <a:ext cx="8572500" cy="647700"/>
          </a:xfrm>
          <a:noFill/>
        </p:spPr>
        <p:txBody>
          <a:bodyPr>
            <a:normAutofit fontScale="90000"/>
          </a:bodyPr>
          <a:lstStyle/>
          <a:p>
            <a:r>
              <a:rPr kumimoji="1" lang="en-US" altLang="ja-JP" sz="3600" b="1" dirty="0" smtClean="0">
                <a:latin typeface="Times New Roman" pitchFamily="18" charset="0"/>
                <a:cs typeface="Times New Roman" pitchFamily="18" charset="0"/>
              </a:rPr>
              <a:t>JPARC </a:t>
            </a:r>
            <a:r>
              <a:rPr kumimoji="1" lang="ja-JP" altLang="en-US" sz="3600" b="1" dirty="0" smtClean="0">
                <a:latin typeface="Times New Roman" pitchFamily="18" charset="0"/>
                <a:cs typeface="Times New Roman" pitchFamily="18" charset="0"/>
              </a:rPr>
              <a:t>の</a:t>
            </a:r>
            <a:r>
              <a:rPr lang="ja-JP" altLang="en-US" sz="3600" b="1" dirty="0" smtClean="0">
                <a:latin typeface="Times New Roman" pitchFamily="18" charset="0"/>
                <a:cs typeface="Times New Roman" pitchFamily="18" charset="0"/>
              </a:rPr>
              <a:t>ミューオンビームを使って実験します</a:t>
            </a:r>
            <a:endParaRPr kumimoji="1" lang="ja-JP" alt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>
          <a:xfrm>
            <a:off x="156468" y="6237312"/>
            <a:ext cx="527100" cy="476250"/>
          </a:xfrm>
        </p:spPr>
        <p:txBody>
          <a:bodyPr/>
          <a:lstStyle/>
          <a:p>
            <a:fld id="{E0195564-CC38-4125-AC42-9AD6C84A32CB}" type="slidenum">
              <a:rPr lang="en-US" altLang="ja-JP" smtClean="0"/>
              <a:pPr/>
              <a:t>6</a:t>
            </a:fld>
            <a:endParaRPr lang="en-US" altLang="ja-JP" dirty="0"/>
          </a:p>
        </p:txBody>
      </p:sp>
      <p:sp>
        <p:nvSpPr>
          <p:cNvPr id="119" name="日付プレースホルダ 118"/>
          <p:cNvSpPr>
            <a:spLocks noGrp="1"/>
          </p:cNvSpPr>
          <p:nvPr>
            <p:ph type="dt" sz="half" idx="10"/>
          </p:nvPr>
        </p:nvSpPr>
        <p:spPr>
          <a:xfrm>
            <a:off x="6060198" y="6119242"/>
            <a:ext cx="1484412" cy="476250"/>
          </a:xfrm>
        </p:spPr>
        <p:txBody>
          <a:bodyPr/>
          <a:lstStyle/>
          <a:p>
            <a:fld id="{1F8CA68A-B947-4FAB-82ED-A2B96DCE8E2C}" type="datetime1">
              <a:rPr lang="ja-JP" altLang="en-US" smtClean="0"/>
              <a:pPr/>
              <a:t>2011/2/21</a:t>
            </a:fld>
            <a:endParaRPr lang="en-US" altLang="ja-JP" dirty="0"/>
          </a:p>
        </p:txBody>
      </p:sp>
      <p:grpSp>
        <p:nvGrpSpPr>
          <p:cNvPr id="10" name="グループ化 22"/>
          <p:cNvGrpSpPr/>
          <p:nvPr/>
        </p:nvGrpSpPr>
        <p:grpSpPr>
          <a:xfrm>
            <a:off x="1880084" y="2492896"/>
            <a:ext cx="5936776" cy="3934890"/>
            <a:chOff x="0" y="0"/>
            <a:chExt cx="9144000" cy="6861198"/>
          </a:xfrm>
        </p:grpSpPr>
        <p:pic>
          <p:nvPicPr>
            <p:cNvPr id="11" name="Picture 2" descr="0803photo�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Freeform 4"/>
            <p:cNvSpPr>
              <a:spLocks/>
            </p:cNvSpPr>
            <p:nvPr/>
          </p:nvSpPr>
          <p:spPr bwMode="auto">
            <a:xfrm>
              <a:off x="1638300" y="2692400"/>
              <a:ext cx="5245100" cy="387350"/>
            </a:xfrm>
            <a:custGeom>
              <a:avLst/>
              <a:gdLst>
                <a:gd name="T0" fmla="*/ 2147483647 w 3894"/>
                <a:gd name="T1" fmla="*/ 2147483647 h 408"/>
                <a:gd name="T2" fmla="*/ 2147483647 w 3894"/>
                <a:gd name="T3" fmla="*/ 2147483647 h 408"/>
                <a:gd name="T4" fmla="*/ 2147483647 w 3894"/>
                <a:gd name="T5" fmla="*/ 2147483647 h 408"/>
                <a:gd name="T6" fmla="*/ 2147483647 w 3894"/>
                <a:gd name="T7" fmla="*/ 2147483647 h 408"/>
                <a:gd name="T8" fmla="*/ 2147483647 w 3894"/>
                <a:gd name="T9" fmla="*/ 2147483647 h 408"/>
                <a:gd name="T10" fmla="*/ 2147483647 w 3894"/>
                <a:gd name="T11" fmla="*/ 2147483647 h 408"/>
                <a:gd name="T12" fmla="*/ 0 w 3894"/>
                <a:gd name="T13" fmla="*/ 2147483647 h 4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94"/>
                <a:gd name="T22" fmla="*/ 0 h 408"/>
                <a:gd name="T23" fmla="*/ 3894 w 3894"/>
                <a:gd name="T24" fmla="*/ 408 h 40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94" h="408">
                  <a:moveTo>
                    <a:pt x="3894" y="408"/>
                  </a:moveTo>
                  <a:cubicBezTo>
                    <a:pt x="3865" y="368"/>
                    <a:pt x="3789" y="232"/>
                    <a:pt x="3723" y="170"/>
                  </a:cubicBezTo>
                  <a:cubicBezTo>
                    <a:pt x="3657" y="108"/>
                    <a:pt x="3609" y="62"/>
                    <a:pt x="3496" y="34"/>
                  </a:cubicBezTo>
                  <a:cubicBezTo>
                    <a:pt x="3383" y="6"/>
                    <a:pt x="3238" y="6"/>
                    <a:pt x="3042" y="3"/>
                  </a:cubicBezTo>
                  <a:cubicBezTo>
                    <a:pt x="2846" y="0"/>
                    <a:pt x="2574" y="4"/>
                    <a:pt x="2319" y="13"/>
                  </a:cubicBezTo>
                  <a:cubicBezTo>
                    <a:pt x="2064" y="22"/>
                    <a:pt x="1895" y="43"/>
                    <a:pt x="1509" y="60"/>
                  </a:cubicBezTo>
                  <a:cubicBezTo>
                    <a:pt x="1123" y="77"/>
                    <a:pt x="314" y="105"/>
                    <a:pt x="0" y="117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>
                <a:latin typeface="Franklin Gothic Book" pitchFamily="-109" charset="0"/>
                <a:ea typeface="HGｺﾞｼｯｸE" pitchFamily="49" charset="-128"/>
              </a:endParaRPr>
            </a:p>
          </p:txBody>
        </p:sp>
        <p:grpSp>
          <p:nvGrpSpPr>
            <p:cNvPr id="13" name="Group 6"/>
            <p:cNvGrpSpPr>
              <a:grpSpLocks/>
            </p:cNvGrpSpPr>
            <p:nvPr/>
          </p:nvGrpSpPr>
          <p:grpSpPr bwMode="auto">
            <a:xfrm>
              <a:off x="1436689" y="1865314"/>
              <a:ext cx="5799138" cy="3900488"/>
              <a:chOff x="905" y="1175"/>
              <a:chExt cx="3653" cy="2457"/>
            </a:xfrm>
          </p:grpSpPr>
          <p:sp>
            <p:nvSpPr>
              <p:cNvPr id="21" name="Freeform 7"/>
              <p:cNvSpPr>
                <a:spLocks/>
              </p:cNvSpPr>
              <p:nvPr/>
            </p:nvSpPr>
            <p:spPr bwMode="auto">
              <a:xfrm>
                <a:off x="2436" y="1272"/>
                <a:ext cx="1008" cy="344"/>
              </a:xfrm>
              <a:custGeom>
                <a:avLst/>
                <a:gdLst>
                  <a:gd name="T0" fmla="*/ 15 w 1257"/>
                  <a:gd name="T1" fmla="*/ 0 h 342"/>
                  <a:gd name="T2" fmla="*/ 0 w 1257"/>
                  <a:gd name="T3" fmla="*/ 382 h 342"/>
                  <a:gd name="T4" fmla="*/ 0 60000 65536"/>
                  <a:gd name="T5" fmla="*/ 0 60000 65536"/>
                  <a:gd name="T6" fmla="*/ 0 w 1257"/>
                  <a:gd name="T7" fmla="*/ 0 h 342"/>
                  <a:gd name="T8" fmla="*/ 1257 w 1257"/>
                  <a:gd name="T9" fmla="*/ 342 h 34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257" h="342">
                    <a:moveTo>
                      <a:pt x="1257" y="0"/>
                    </a:moveTo>
                    <a:lnTo>
                      <a:pt x="0" y="342"/>
                    </a:lnTo>
                  </a:path>
                </a:pathLst>
              </a:custGeom>
              <a:noFill/>
              <a:ln w="57150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latin typeface="Franklin Gothic Book" pitchFamily="-109" charset="0"/>
                  <a:ea typeface="HGｺﾞｼｯｸE" pitchFamily="49" charset="-128"/>
                </a:endParaRPr>
              </a:p>
            </p:txBody>
          </p:sp>
          <p:sp>
            <p:nvSpPr>
              <p:cNvPr id="22" name="Line 8"/>
              <p:cNvSpPr>
                <a:spLocks noChangeShapeType="1"/>
              </p:cNvSpPr>
              <p:nvPr/>
            </p:nvSpPr>
            <p:spPr bwMode="auto">
              <a:xfrm>
                <a:off x="1928" y="3040"/>
                <a:ext cx="1936" cy="592"/>
              </a:xfrm>
              <a:prstGeom prst="line">
                <a:avLst/>
              </a:prstGeom>
              <a:noFill/>
              <a:ln w="57150">
                <a:solidFill>
                  <a:srgbClr val="FFFF66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" name="Freeform 9"/>
              <p:cNvSpPr>
                <a:spLocks/>
              </p:cNvSpPr>
              <p:nvPr/>
            </p:nvSpPr>
            <p:spPr bwMode="auto">
              <a:xfrm rot="600000">
                <a:off x="3063" y="1175"/>
                <a:ext cx="400" cy="907"/>
              </a:xfrm>
              <a:custGeom>
                <a:avLst/>
                <a:gdLst>
                  <a:gd name="T0" fmla="*/ 1 w 578"/>
                  <a:gd name="T1" fmla="*/ 0 h 1033"/>
                  <a:gd name="T2" fmla="*/ 1 w 578"/>
                  <a:gd name="T3" fmla="*/ 22 h 1033"/>
                  <a:gd name="T4" fmla="*/ 1 w 578"/>
                  <a:gd name="T5" fmla="*/ 114 h 1033"/>
                  <a:gd name="T6" fmla="*/ 1 w 578"/>
                  <a:gd name="T7" fmla="*/ 155 h 1033"/>
                  <a:gd name="T8" fmla="*/ 1 w 578"/>
                  <a:gd name="T9" fmla="*/ 211 h 1033"/>
                  <a:gd name="T10" fmla="*/ 1 w 578"/>
                  <a:gd name="T11" fmla="*/ 230 h 10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8"/>
                  <a:gd name="T19" fmla="*/ 0 h 1033"/>
                  <a:gd name="T20" fmla="*/ 578 w 578"/>
                  <a:gd name="T21" fmla="*/ 1033 h 10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8" h="1033">
                    <a:moveTo>
                      <a:pt x="578" y="0"/>
                    </a:moveTo>
                    <a:cubicBezTo>
                      <a:pt x="551" y="16"/>
                      <a:pt x="503" y="13"/>
                      <a:pt x="416" y="99"/>
                    </a:cubicBezTo>
                    <a:cubicBezTo>
                      <a:pt x="329" y="185"/>
                      <a:pt x="118" y="414"/>
                      <a:pt x="59" y="514"/>
                    </a:cubicBezTo>
                    <a:cubicBezTo>
                      <a:pt x="0" y="614"/>
                      <a:pt x="51" y="626"/>
                      <a:pt x="64" y="699"/>
                    </a:cubicBezTo>
                    <a:cubicBezTo>
                      <a:pt x="77" y="772"/>
                      <a:pt x="120" y="896"/>
                      <a:pt x="136" y="952"/>
                    </a:cubicBezTo>
                    <a:cubicBezTo>
                      <a:pt x="152" y="1008"/>
                      <a:pt x="154" y="1016"/>
                      <a:pt x="159" y="1033"/>
                    </a:cubicBezTo>
                  </a:path>
                </a:pathLst>
              </a:custGeom>
              <a:noFill/>
              <a:ln w="57150">
                <a:solidFill>
                  <a:srgbClr val="FFFF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ja-JP" altLang="en-US">
                  <a:latin typeface="Franklin Gothic Book" pitchFamily="-109" charset="0"/>
                  <a:ea typeface="HGｺﾞｼｯｸE" pitchFamily="49" charset="-128"/>
                </a:endParaRPr>
              </a:p>
            </p:txBody>
          </p:sp>
          <p:sp>
            <p:nvSpPr>
              <p:cNvPr id="24" name="Freeform 13"/>
              <p:cNvSpPr>
                <a:spLocks/>
              </p:cNvSpPr>
              <p:nvPr/>
            </p:nvSpPr>
            <p:spPr bwMode="auto">
              <a:xfrm rot="180000">
                <a:off x="905" y="1473"/>
                <a:ext cx="3653" cy="1786"/>
              </a:xfrm>
              <a:custGeom>
                <a:avLst/>
                <a:gdLst>
                  <a:gd name="T0" fmla="*/ 6 w 4569"/>
                  <a:gd name="T1" fmla="*/ 218 h 1972"/>
                  <a:gd name="T2" fmla="*/ 7 w 4569"/>
                  <a:gd name="T3" fmla="*/ 225 h 1972"/>
                  <a:gd name="T4" fmla="*/ 22 w 4569"/>
                  <a:gd name="T5" fmla="*/ 262 h 1972"/>
                  <a:gd name="T6" fmla="*/ 34 w 4569"/>
                  <a:gd name="T7" fmla="*/ 272 h 1972"/>
                  <a:gd name="T8" fmla="*/ 42 w 4569"/>
                  <a:gd name="T9" fmla="*/ 259 h 1972"/>
                  <a:gd name="T10" fmla="*/ 49 w 4569"/>
                  <a:gd name="T11" fmla="*/ 225 h 1972"/>
                  <a:gd name="T12" fmla="*/ 53 w 4569"/>
                  <a:gd name="T13" fmla="*/ 170 h 1972"/>
                  <a:gd name="T14" fmla="*/ 50 w 4569"/>
                  <a:gd name="T15" fmla="*/ 76 h 1972"/>
                  <a:gd name="T16" fmla="*/ 46 w 4569"/>
                  <a:gd name="T17" fmla="*/ 31 h 1972"/>
                  <a:gd name="T18" fmla="*/ 40 w 4569"/>
                  <a:gd name="T19" fmla="*/ 6 h 1972"/>
                  <a:gd name="T20" fmla="*/ 34 w 4569"/>
                  <a:gd name="T21" fmla="*/ 5 h 1972"/>
                  <a:gd name="T22" fmla="*/ 26 w 4569"/>
                  <a:gd name="T23" fmla="*/ 12 h 1972"/>
                  <a:gd name="T24" fmla="*/ 11 w 4569"/>
                  <a:gd name="T25" fmla="*/ 61 h 1972"/>
                  <a:gd name="T26" fmla="*/ 6 w 4569"/>
                  <a:gd name="T27" fmla="*/ 82 h 1972"/>
                  <a:gd name="T28" fmla="*/ 6 w 4569"/>
                  <a:gd name="T29" fmla="*/ 82 h 1972"/>
                  <a:gd name="T30" fmla="*/ 2 w 4569"/>
                  <a:gd name="T31" fmla="*/ 109 h 1972"/>
                  <a:gd name="T32" fmla="*/ 2 w 4569"/>
                  <a:gd name="T33" fmla="*/ 133 h 1972"/>
                  <a:gd name="T34" fmla="*/ 2 w 4569"/>
                  <a:gd name="T35" fmla="*/ 172 h 1972"/>
                  <a:gd name="T36" fmla="*/ 3 w 4569"/>
                  <a:gd name="T37" fmla="*/ 198 h 1972"/>
                  <a:gd name="T38" fmla="*/ 6 w 4569"/>
                  <a:gd name="T39" fmla="*/ 218 h 197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569"/>
                  <a:gd name="T61" fmla="*/ 0 h 1972"/>
                  <a:gd name="T62" fmla="*/ 4569 w 4569"/>
                  <a:gd name="T63" fmla="*/ 1972 h 197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569" h="1972">
                    <a:moveTo>
                      <a:pt x="520" y="1580"/>
                    </a:moveTo>
                    <a:cubicBezTo>
                      <a:pt x="452" y="1568"/>
                      <a:pt x="375" y="1573"/>
                      <a:pt x="611" y="1627"/>
                    </a:cubicBezTo>
                    <a:cubicBezTo>
                      <a:pt x="847" y="1681"/>
                      <a:pt x="1539" y="1849"/>
                      <a:pt x="1934" y="1906"/>
                    </a:cubicBezTo>
                    <a:cubicBezTo>
                      <a:pt x="2329" y="1963"/>
                      <a:pt x="2685" y="1972"/>
                      <a:pt x="2981" y="1968"/>
                    </a:cubicBezTo>
                    <a:cubicBezTo>
                      <a:pt x="3277" y="1964"/>
                      <a:pt x="3492" y="1937"/>
                      <a:pt x="3709" y="1882"/>
                    </a:cubicBezTo>
                    <a:cubicBezTo>
                      <a:pt x="3926" y="1827"/>
                      <a:pt x="4139" y="1742"/>
                      <a:pt x="4281" y="1635"/>
                    </a:cubicBezTo>
                    <a:cubicBezTo>
                      <a:pt x="4423" y="1528"/>
                      <a:pt x="4553" y="1420"/>
                      <a:pt x="4561" y="1240"/>
                    </a:cubicBezTo>
                    <a:cubicBezTo>
                      <a:pt x="4569" y="1060"/>
                      <a:pt x="4422" y="724"/>
                      <a:pt x="4331" y="556"/>
                    </a:cubicBezTo>
                    <a:cubicBezTo>
                      <a:pt x="4240" y="388"/>
                      <a:pt x="4157" y="316"/>
                      <a:pt x="4013" y="230"/>
                    </a:cubicBezTo>
                    <a:cubicBezTo>
                      <a:pt x="3869" y="145"/>
                      <a:pt x="3651" y="82"/>
                      <a:pt x="3469" y="45"/>
                    </a:cubicBezTo>
                    <a:cubicBezTo>
                      <a:pt x="3287" y="8"/>
                      <a:pt x="3119" y="0"/>
                      <a:pt x="2919" y="7"/>
                    </a:cubicBezTo>
                    <a:cubicBezTo>
                      <a:pt x="2719" y="14"/>
                      <a:pt x="2597" y="15"/>
                      <a:pt x="2267" y="88"/>
                    </a:cubicBezTo>
                    <a:cubicBezTo>
                      <a:pt x="1937" y="161"/>
                      <a:pt x="1232" y="359"/>
                      <a:pt x="939" y="445"/>
                    </a:cubicBezTo>
                    <a:cubicBezTo>
                      <a:pt x="646" y="531"/>
                      <a:pt x="581" y="576"/>
                      <a:pt x="506" y="602"/>
                    </a:cubicBezTo>
                    <a:cubicBezTo>
                      <a:pt x="431" y="628"/>
                      <a:pt x="544" y="572"/>
                      <a:pt x="491" y="602"/>
                    </a:cubicBezTo>
                    <a:cubicBezTo>
                      <a:pt x="438" y="632"/>
                      <a:pt x="261" y="721"/>
                      <a:pt x="187" y="783"/>
                    </a:cubicBezTo>
                    <a:cubicBezTo>
                      <a:pt x="113" y="845"/>
                      <a:pt x="69" y="895"/>
                      <a:pt x="44" y="973"/>
                    </a:cubicBezTo>
                    <a:cubicBezTo>
                      <a:pt x="19" y="1051"/>
                      <a:pt x="0" y="1171"/>
                      <a:pt x="34" y="1249"/>
                    </a:cubicBezTo>
                    <a:cubicBezTo>
                      <a:pt x="68" y="1327"/>
                      <a:pt x="175" y="1385"/>
                      <a:pt x="248" y="1440"/>
                    </a:cubicBezTo>
                    <a:cubicBezTo>
                      <a:pt x="321" y="1495"/>
                      <a:pt x="403" y="1537"/>
                      <a:pt x="475" y="1580"/>
                    </a:cubicBezTo>
                  </a:path>
                </a:pathLst>
              </a:custGeom>
              <a:noFill/>
              <a:ln w="57150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latin typeface="Franklin Gothic Book" pitchFamily="-109" charset="0"/>
                  <a:ea typeface="HGｺﾞｼｯｸE" pitchFamily="49" charset="-128"/>
                </a:endParaRPr>
              </a:p>
            </p:txBody>
          </p:sp>
        </p:grp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228599" y="6324601"/>
              <a:ext cx="3869829" cy="536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00" tIns="45701" rIns="91400" bIns="4570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1400" dirty="0">
                  <a:solidFill>
                    <a:schemeClr val="bg1"/>
                  </a:solidFill>
                </a:rPr>
                <a:t>Bird’s eye photo in Feb. 2008</a:t>
              </a:r>
              <a:endParaRPr lang="en-US" altLang="ja-JP" dirty="0">
                <a:solidFill>
                  <a:schemeClr val="bg1"/>
                </a:solidFill>
              </a:endParaRPr>
            </a:p>
          </p:txBody>
        </p:sp>
        <p:grpSp>
          <p:nvGrpSpPr>
            <p:cNvPr id="15" name="Group 16"/>
            <p:cNvGrpSpPr>
              <a:grpSpLocks/>
            </p:cNvGrpSpPr>
            <p:nvPr/>
          </p:nvGrpSpPr>
          <p:grpSpPr bwMode="auto">
            <a:xfrm>
              <a:off x="3713165" y="292102"/>
              <a:ext cx="2027238" cy="1722448"/>
              <a:chOff x="2339" y="184"/>
              <a:chExt cx="1277" cy="1085"/>
            </a:xfrm>
          </p:grpSpPr>
          <p:sp>
            <p:nvSpPr>
              <p:cNvPr id="18" name="Line 17"/>
              <p:cNvSpPr>
                <a:spLocks noChangeShapeType="1"/>
              </p:cNvSpPr>
              <p:nvPr/>
            </p:nvSpPr>
            <p:spPr bwMode="auto">
              <a:xfrm flipV="1">
                <a:off x="2339" y="969"/>
                <a:ext cx="778" cy="53"/>
              </a:xfrm>
              <a:prstGeom prst="line">
                <a:avLst/>
              </a:prstGeom>
              <a:noFill/>
              <a:ln w="57150">
                <a:solidFill>
                  <a:srgbClr val="FFF9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" name="Line 18"/>
              <p:cNvSpPr>
                <a:spLocks noChangeShapeType="1"/>
              </p:cNvSpPr>
              <p:nvPr/>
            </p:nvSpPr>
            <p:spPr bwMode="auto">
              <a:xfrm flipH="1">
                <a:off x="2339" y="184"/>
                <a:ext cx="37" cy="838"/>
              </a:xfrm>
              <a:prstGeom prst="line">
                <a:avLst/>
              </a:prstGeom>
              <a:noFill/>
              <a:ln w="57150">
                <a:solidFill>
                  <a:srgbClr val="FFF9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" name="Oval 21"/>
              <p:cNvSpPr>
                <a:spLocks noChangeArrowheads="1"/>
              </p:cNvSpPr>
              <p:nvPr/>
            </p:nvSpPr>
            <p:spPr bwMode="auto">
              <a:xfrm>
                <a:off x="2944" y="952"/>
                <a:ext cx="672" cy="317"/>
              </a:xfrm>
              <a:prstGeom prst="ellipse">
                <a:avLst/>
              </a:prstGeom>
              <a:noFill/>
              <a:ln w="57150">
                <a:solidFill>
                  <a:srgbClr val="FFF9A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Franklin Gothic Book" pitchFamily="-109" charset="0"/>
                  <a:ea typeface="HGｺﾞｼｯｸE" pitchFamily="49" charset="-128"/>
                </a:endParaRPr>
              </a:p>
            </p:txBody>
          </p:sp>
        </p:grpSp>
        <p:sp>
          <p:nvSpPr>
            <p:cNvPr id="16" name="正方形/長方形 15"/>
            <p:cNvSpPr/>
            <p:nvPr/>
          </p:nvSpPr>
          <p:spPr>
            <a:xfrm>
              <a:off x="152400" y="152400"/>
              <a:ext cx="3200399" cy="830997"/>
            </a:xfrm>
            <a:prstGeom prst="rect">
              <a:avLst/>
            </a:prstGeom>
            <a:solidFill>
              <a:schemeClr val="accent2">
                <a:alpha val="53000"/>
              </a:schemeClr>
            </a:solidFill>
            <a:effectLst>
              <a:outerShdw blurRad="50800" dist="38100" dir="18900000" algn="tr" rotWithShape="0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24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J-PARC Facility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24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(KEK/JAEA)</a:t>
              </a:r>
              <a:endParaRPr lang="ja-JP" altLang="en-US" sz="2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endParaRPr>
            </a:p>
          </p:txBody>
        </p:sp>
      </p:grpSp>
      <p:sp>
        <p:nvSpPr>
          <p:cNvPr id="25" name="四角形吹き出し 24"/>
          <p:cNvSpPr/>
          <p:nvPr/>
        </p:nvSpPr>
        <p:spPr>
          <a:xfrm>
            <a:off x="1835696" y="2492896"/>
            <a:ext cx="6012160" cy="3960440"/>
          </a:xfrm>
          <a:prstGeom prst="wedgeRectCallout">
            <a:avLst>
              <a:gd name="adj1" fmla="val 12531"/>
              <a:gd name="adj2" fmla="val -61746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407226" y="3645024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>
                <a:solidFill>
                  <a:srgbClr val="00B0F0"/>
                </a:solidFill>
                <a:sym typeface="Symbol"/>
              </a:rPr>
              <a:t></a:t>
            </a:r>
            <a:endParaRPr kumimoji="1" lang="ja-JP" altLang="en-US" sz="4800" dirty="0">
              <a:solidFill>
                <a:srgbClr val="00B0F0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 rot="1008358">
            <a:off x="3592183" y="5520923"/>
            <a:ext cx="1588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P, 30GeV</a:t>
            </a:r>
            <a:endParaRPr kumimoji="1" lang="ja-JP" altLang="en-US" sz="2400" b="1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38" name="グループ化 37"/>
          <p:cNvGrpSpPr/>
          <p:nvPr/>
        </p:nvGrpSpPr>
        <p:grpSpPr>
          <a:xfrm>
            <a:off x="5071522" y="4077072"/>
            <a:ext cx="2736304" cy="646331"/>
            <a:chOff x="6228184" y="3789040"/>
            <a:chExt cx="2736304" cy="646331"/>
          </a:xfrm>
        </p:grpSpPr>
        <p:cxnSp>
          <p:nvCxnSpPr>
            <p:cNvPr id="30" name="直線矢印コネクタ 29"/>
            <p:cNvCxnSpPr/>
            <p:nvPr/>
          </p:nvCxnSpPr>
          <p:spPr>
            <a:xfrm>
              <a:off x="6228184" y="4077072"/>
              <a:ext cx="936104" cy="1588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テキスト ボックス 33"/>
            <p:cNvSpPr txBox="1"/>
            <p:nvPr/>
          </p:nvSpPr>
          <p:spPr>
            <a:xfrm>
              <a:off x="7236296" y="3789040"/>
              <a:ext cx="1728192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ja-JP" altLang="en-US" sz="3600" b="1" dirty="0" smtClean="0">
                  <a:solidFill>
                    <a:srgbClr val="FF0000"/>
                  </a:solidFill>
                  <a:sym typeface="Symbol"/>
                </a:rPr>
                <a:t></a:t>
              </a:r>
              <a:r>
                <a:rPr kumimoji="1" lang="en-US" altLang="ja-JP" sz="3600" b="1" dirty="0" smtClean="0">
                  <a:solidFill>
                    <a:srgbClr val="FF0000"/>
                  </a:solidFill>
                  <a:sym typeface="Symbol"/>
                </a:rPr>
                <a:t>-beam</a:t>
              </a:r>
              <a:endParaRPr kumimoji="1" lang="ja-JP" altLang="en-US" sz="3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6" name="テキスト ボックス 35"/>
          <p:cNvSpPr txBox="1"/>
          <p:nvPr/>
        </p:nvSpPr>
        <p:spPr>
          <a:xfrm>
            <a:off x="5647586" y="3284984"/>
            <a:ext cx="1588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P, 3GeV</a:t>
            </a:r>
            <a:endParaRPr kumimoji="1" lang="ja-JP" altLang="en-US" sz="2400" b="1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5" name="フッター プレースホルダ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Hiromi Iinuma</a:t>
            </a:r>
            <a:endParaRPr kumimoji="1"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/>
      <p:bldP spid="28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37C9C-6B11-4879-9CF1-CF51F03AEA5E}" type="datetime1">
              <a:rPr kumimoji="1" lang="ja-JP" altLang="en-US" smtClean="0"/>
              <a:pPr/>
              <a:t>2011/2/21</a:t>
            </a:fld>
            <a:endParaRPr kumimoji="1" lang="ja-JP" altLang="en-US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5EDEA-93FF-43DC-B902-37DD34655768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  <p:pic>
        <p:nvPicPr>
          <p:cNvPr id="4" name="図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61"/>
            <a:ext cx="9144000" cy="458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直線矢印コネクタ 4"/>
          <p:cNvCxnSpPr>
            <a:cxnSpLocks noChangeShapeType="1"/>
          </p:cNvCxnSpPr>
          <p:nvPr/>
        </p:nvCxnSpPr>
        <p:spPr bwMode="auto">
          <a:xfrm rot="10800000" flipV="1">
            <a:off x="46494" y="692696"/>
            <a:ext cx="838200" cy="304800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6" name="テキスト ボックス 5"/>
          <p:cNvSpPr txBox="1">
            <a:spLocks noChangeArrowheads="1"/>
          </p:cNvSpPr>
          <p:nvPr/>
        </p:nvSpPr>
        <p:spPr bwMode="auto">
          <a:xfrm>
            <a:off x="1143000" y="566911"/>
            <a:ext cx="27809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dirty="0" smtClean="0">
                <a:solidFill>
                  <a:srgbClr val="FFFFFF"/>
                </a:solidFill>
              </a:rPr>
              <a:t>グラファイト標的</a:t>
            </a:r>
            <a:r>
              <a:rPr lang="en-US" altLang="ja-JP" dirty="0" smtClean="0">
                <a:solidFill>
                  <a:srgbClr val="FFFFFF"/>
                </a:solidFill>
              </a:rPr>
              <a:t> (20 </a:t>
            </a:r>
            <a:r>
              <a:rPr lang="en-US" altLang="ja-JP" dirty="0">
                <a:solidFill>
                  <a:srgbClr val="FFFFFF"/>
                </a:solidFill>
              </a:rPr>
              <a:t>mm)</a:t>
            </a:r>
            <a:endParaRPr lang="ja-JP" altLang="en-US" dirty="0">
              <a:solidFill>
                <a:srgbClr val="FFFFFF"/>
              </a:solidFill>
            </a:endParaRPr>
          </a:p>
        </p:txBody>
      </p:sp>
      <p:sp>
        <p:nvSpPr>
          <p:cNvPr id="7" name="テキスト ボックス 6"/>
          <p:cNvSpPr txBox="1">
            <a:spLocks noChangeArrowheads="1"/>
          </p:cNvSpPr>
          <p:nvPr/>
        </p:nvSpPr>
        <p:spPr bwMode="auto">
          <a:xfrm>
            <a:off x="444500" y="44624"/>
            <a:ext cx="185499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3 </a:t>
            </a:r>
            <a:r>
              <a:rPr lang="en-US" altLang="ja-JP" dirty="0" err="1" smtClean="0">
                <a:solidFill>
                  <a:schemeClr val="bg1"/>
                </a:solidFill>
              </a:rPr>
              <a:t>GeV</a:t>
            </a:r>
            <a:r>
              <a:rPr lang="ja-JP" altLang="en-US" dirty="0" smtClean="0">
                <a:solidFill>
                  <a:schemeClr val="bg1"/>
                </a:solidFill>
              </a:rPr>
              <a:t>陽子ビーム</a:t>
            </a:r>
            <a:endParaRPr lang="en-US" altLang="ja-JP" dirty="0">
              <a:solidFill>
                <a:schemeClr val="bg1"/>
              </a:solidFill>
            </a:endParaRPr>
          </a:p>
          <a:p>
            <a:r>
              <a:rPr lang="en-US" altLang="ja-JP" dirty="0">
                <a:solidFill>
                  <a:schemeClr val="bg1"/>
                </a:solidFill>
              </a:rPr>
              <a:t> ( 333 </a:t>
            </a:r>
            <a:r>
              <a:rPr lang="en-US" altLang="ja-JP" dirty="0" err="1">
                <a:solidFill>
                  <a:schemeClr val="bg1"/>
                </a:solidFill>
              </a:rPr>
              <a:t>uA</a:t>
            </a:r>
            <a:r>
              <a:rPr lang="en-US" altLang="ja-JP" dirty="0">
                <a:solidFill>
                  <a:schemeClr val="bg1"/>
                </a:solidFill>
              </a:rPr>
              <a:t>)</a:t>
            </a:r>
            <a:endParaRPr lang="ja-JP" altLang="en-US" dirty="0">
              <a:solidFill>
                <a:schemeClr val="bg1"/>
              </a:solidFill>
            </a:endParaRPr>
          </a:p>
        </p:txBody>
      </p:sp>
      <p:sp>
        <p:nvSpPr>
          <p:cNvPr id="8" name="テキスト ボックス 7"/>
          <p:cNvSpPr txBox="1">
            <a:spLocks noChangeArrowheads="1"/>
          </p:cNvSpPr>
          <p:nvPr/>
        </p:nvSpPr>
        <p:spPr bwMode="auto">
          <a:xfrm>
            <a:off x="1835696" y="836712"/>
            <a:ext cx="232146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dirty="0" smtClean="0">
                <a:solidFill>
                  <a:srgbClr val="FFFFFF"/>
                </a:solidFill>
              </a:rPr>
              <a:t>表面ミューオンビーム</a:t>
            </a:r>
            <a:r>
              <a:rPr lang="en-US" altLang="ja-JP" dirty="0" smtClean="0">
                <a:solidFill>
                  <a:srgbClr val="FFFFFF"/>
                </a:solidFill>
              </a:rPr>
              <a:t> </a:t>
            </a:r>
            <a:endParaRPr lang="en-US" altLang="ja-JP" dirty="0">
              <a:solidFill>
                <a:srgbClr val="FFFFFF"/>
              </a:solidFill>
            </a:endParaRPr>
          </a:p>
          <a:p>
            <a:r>
              <a:rPr lang="en-US" altLang="ja-JP" dirty="0">
                <a:solidFill>
                  <a:srgbClr val="FFFFFF"/>
                </a:solidFill>
              </a:rPr>
              <a:t>(28 </a:t>
            </a:r>
            <a:r>
              <a:rPr lang="en-US" altLang="ja-JP" dirty="0" err="1">
                <a:solidFill>
                  <a:srgbClr val="FFFFFF"/>
                </a:solidFill>
              </a:rPr>
              <a:t>MeV</a:t>
            </a:r>
            <a:r>
              <a:rPr lang="en-US" altLang="ja-JP" dirty="0">
                <a:solidFill>
                  <a:srgbClr val="FFFFFF"/>
                </a:solidFill>
              </a:rPr>
              <a:t>/c, 4x10</a:t>
            </a:r>
            <a:r>
              <a:rPr lang="en-US" altLang="ja-JP" baseline="30000" dirty="0">
                <a:solidFill>
                  <a:srgbClr val="FFFFFF"/>
                </a:solidFill>
              </a:rPr>
              <a:t>8</a:t>
            </a:r>
            <a:r>
              <a:rPr lang="en-US" altLang="ja-JP" dirty="0">
                <a:solidFill>
                  <a:srgbClr val="FFFFFF"/>
                </a:solidFill>
              </a:rPr>
              <a:t>/s)</a:t>
            </a:r>
            <a:endParaRPr lang="ja-JP" altLang="en-US" dirty="0">
              <a:solidFill>
                <a:srgbClr val="FFFFFF"/>
              </a:solidFill>
            </a:endParaRPr>
          </a:p>
        </p:txBody>
      </p:sp>
      <p:sp>
        <p:nvSpPr>
          <p:cNvPr id="9" name="テキスト ボックス 8"/>
          <p:cNvSpPr txBox="1">
            <a:spLocks noChangeArrowheads="1"/>
          </p:cNvSpPr>
          <p:nvPr/>
        </p:nvSpPr>
        <p:spPr bwMode="auto">
          <a:xfrm>
            <a:off x="3275856" y="1340768"/>
            <a:ext cx="44644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dirty="0" smtClean="0">
                <a:solidFill>
                  <a:srgbClr val="FFFFFF"/>
                </a:solidFill>
              </a:rPr>
              <a:t>ミューオニウム生成</a:t>
            </a:r>
            <a:r>
              <a:rPr lang="en-US" altLang="ja-JP" dirty="0" smtClean="0">
                <a:solidFill>
                  <a:srgbClr val="FFFFFF"/>
                </a:solidFill>
              </a:rPr>
              <a:t> </a:t>
            </a:r>
            <a:r>
              <a:rPr lang="ja-JP" altLang="en-US" dirty="0" smtClean="0">
                <a:solidFill>
                  <a:srgbClr val="FFFFFF"/>
                </a:solidFill>
              </a:rPr>
              <a:t>（室温）</a:t>
            </a:r>
            <a:endParaRPr lang="en-US" altLang="ja-JP" dirty="0">
              <a:solidFill>
                <a:srgbClr val="FFFFFF"/>
              </a:solidFill>
            </a:endParaRPr>
          </a:p>
          <a:p>
            <a:r>
              <a:rPr lang="en-US" altLang="ja-JP" dirty="0">
                <a:solidFill>
                  <a:srgbClr val="FFFFFF"/>
                </a:solidFill>
              </a:rPr>
              <a:t>(300 K ~ 25 meV⇒2.3 </a:t>
            </a:r>
            <a:r>
              <a:rPr lang="en-US" altLang="ja-JP" dirty="0" err="1">
                <a:solidFill>
                  <a:srgbClr val="FFFFFF"/>
                </a:solidFill>
              </a:rPr>
              <a:t>keV</a:t>
            </a:r>
            <a:r>
              <a:rPr lang="en-US" altLang="ja-JP" dirty="0">
                <a:solidFill>
                  <a:srgbClr val="FFFFFF"/>
                </a:solidFill>
              </a:rPr>
              <a:t>/c</a:t>
            </a:r>
            <a:r>
              <a:rPr lang="en-US" altLang="ja-JP" dirty="0" smtClean="0">
                <a:solidFill>
                  <a:srgbClr val="FFFFFF"/>
                </a:solidFill>
              </a:rPr>
              <a:t>)</a:t>
            </a:r>
            <a:r>
              <a:rPr lang="ja-JP" altLang="en-US" dirty="0" smtClean="0">
                <a:solidFill>
                  <a:srgbClr val="FFFFFF"/>
                </a:solidFill>
              </a:rPr>
              <a:t>　ほぼ静止状態</a:t>
            </a:r>
            <a:endParaRPr lang="ja-JP" altLang="en-US" dirty="0">
              <a:solidFill>
                <a:srgbClr val="FFFFFF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76200" y="1588730"/>
            <a:ext cx="1894870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perspectiveFront">
                <a:rot lat="2220000" lon="306000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ja-JP" sz="2000" b="1" dirty="0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Surface </a:t>
            </a:r>
            <a:r>
              <a:rPr lang="en-US" altLang="ja-JP" sz="2000" b="1" dirty="0" err="1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  <a:ea typeface="ＭＳ Ｐゴシック" pitchFamily="-109" charset="-128"/>
                <a:cs typeface="Symbol" charset="2"/>
              </a:rPr>
              <a:t>muon</a:t>
            </a:r>
            <a:endParaRPr lang="ja-JP" altLang="en-US" sz="2000" b="1" dirty="0">
              <a:ln>
                <a:solidFill>
                  <a:schemeClr val="tx1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+mn-lt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695860" y="2596842"/>
            <a:ext cx="2799940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perspectiveFront">
                <a:rot lat="2220000" lon="150000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ja-JP" sz="2000" b="1" dirty="0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Ultra Cold </a:t>
            </a:r>
            <a:r>
              <a:rPr lang="en-US" altLang="ja-JP" sz="2000" b="1" dirty="0" err="1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ymbol" charset="2"/>
                <a:ea typeface="ＭＳ Ｐゴシック" pitchFamily="-109" charset="-128"/>
                <a:cs typeface="Symbol" charset="2"/>
              </a:rPr>
              <a:t>m</a:t>
            </a:r>
            <a:r>
              <a:rPr lang="en-US" altLang="ja-JP" sz="2000" b="1" dirty="0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+ Source</a:t>
            </a:r>
            <a:endParaRPr lang="ja-JP" altLang="en-US" sz="2000" b="1" dirty="0">
              <a:ln>
                <a:solidFill>
                  <a:schemeClr val="tx1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4261900" y="3429000"/>
            <a:ext cx="3205700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perspectiveFront">
                <a:rot lat="2220000" lon="150000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ja-JP" sz="2000" b="1" dirty="0" err="1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Muon</a:t>
            </a:r>
            <a:r>
              <a:rPr lang="en-US" altLang="ja-JP" sz="2000" b="1" dirty="0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 LINAC (300 MeV/</a:t>
            </a:r>
            <a:r>
              <a:rPr lang="en-US" altLang="ja-JP" sz="2000" b="1" dirty="0" err="1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c</a:t>
            </a:r>
            <a:r>
              <a:rPr lang="en-US" altLang="ja-JP" sz="2000" b="1" dirty="0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)</a:t>
            </a:r>
            <a:endParaRPr lang="ja-JP" altLang="en-US" sz="2000" b="1" dirty="0">
              <a:ln>
                <a:solidFill>
                  <a:schemeClr val="tx1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 rot="20496691">
            <a:off x="7467098" y="2938124"/>
            <a:ext cx="1680267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perspectiveFront">
                <a:rot lat="2220000" lon="150000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ja-JP" altLang="en-US" sz="2000" b="1" dirty="0" smtClean="0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ビーム貯蔵用</a:t>
            </a:r>
            <a:endParaRPr lang="en-US" altLang="ja-JP" sz="2000" b="1" dirty="0" smtClean="0">
              <a:ln>
                <a:solidFill>
                  <a:schemeClr val="tx1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  <a:p>
            <a:pPr algn="ctr">
              <a:defRPr/>
            </a:pPr>
            <a:r>
              <a:rPr lang="ja-JP" altLang="en-US" sz="2000" b="1" dirty="0" smtClean="0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磁石</a:t>
            </a:r>
            <a:endParaRPr lang="en-US" altLang="ja-JP" sz="2000" b="1" dirty="0" smtClean="0">
              <a:ln>
                <a:solidFill>
                  <a:schemeClr val="tx1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14" name="テキスト ボックス 13"/>
          <p:cNvSpPr txBox="1">
            <a:spLocks noChangeArrowheads="1"/>
          </p:cNvSpPr>
          <p:nvPr/>
        </p:nvSpPr>
        <p:spPr bwMode="auto">
          <a:xfrm>
            <a:off x="6947180" y="2276872"/>
            <a:ext cx="2196820" cy="646331"/>
          </a:xfrm>
          <a:prstGeom prst="rect">
            <a:avLst/>
          </a:prstGeom>
          <a:solidFill>
            <a:schemeClr val="tx1">
              <a:alpha val="7294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dirty="0" smtClean="0">
                <a:solidFill>
                  <a:srgbClr val="FFFFFF"/>
                </a:solidFill>
              </a:rPr>
              <a:t>超精密磁場</a:t>
            </a:r>
            <a:endParaRPr lang="en-US" altLang="ja-JP" dirty="0">
              <a:solidFill>
                <a:srgbClr val="FFFFFF"/>
              </a:solidFill>
            </a:endParaRPr>
          </a:p>
          <a:p>
            <a:r>
              <a:rPr lang="en-US" altLang="ja-JP" dirty="0">
                <a:solidFill>
                  <a:srgbClr val="FFFFFF"/>
                </a:solidFill>
              </a:rPr>
              <a:t>(3T, ~1ppm </a:t>
            </a:r>
            <a:r>
              <a:rPr lang="ja-JP" altLang="en-US" dirty="0" smtClean="0">
                <a:solidFill>
                  <a:srgbClr val="FFFFFF"/>
                </a:solidFill>
              </a:rPr>
              <a:t>ローカル</a:t>
            </a:r>
            <a:r>
              <a:rPr lang="en-US" altLang="ja-JP" dirty="0" smtClean="0">
                <a:solidFill>
                  <a:srgbClr val="FFFFFF"/>
                </a:solidFill>
              </a:rPr>
              <a:t>)</a:t>
            </a:r>
            <a:endParaRPr lang="ja-JP" altLang="en-US" dirty="0">
              <a:solidFill>
                <a:srgbClr val="FFFFFF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841919" y="116632"/>
            <a:ext cx="5194577" cy="830997"/>
          </a:xfrm>
          <a:prstGeom prst="rect">
            <a:avLst/>
          </a:prstGeom>
          <a:noFill/>
          <a:effectLst/>
        </p:spPr>
        <p:txBody>
          <a:bodyPr>
            <a:spAutoFit/>
            <a:scene3d>
              <a:camera prst="perspectiveFront" fov="4800000">
                <a:rot lat="1200000" lon="0" rev="0"/>
              </a:camera>
              <a:lightRig rig="threePt" dir="t"/>
            </a:scene3d>
          </a:bodyPr>
          <a:lstStyle/>
          <a:p>
            <a:pPr>
              <a:defRPr/>
            </a:pPr>
            <a:r>
              <a:rPr lang="en-US" altLang="ja-JP" sz="2400" dirty="0">
                <a:solidFill>
                  <a:srgbClr val="FFFFFF"/>
                </a:solidFill>
                <a:effectLst>
                  <a:glow rad="63500">
                    <a:schemeClr val="accent1">
                      <a:lumMod val="75000"/>
                      <a:alpha val="75000"/>
                    </a:schemeClr>
                  </a:glow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New </a:t>
            </a:r>
            <a:r>
              <a:rPr lang="en-US" altLang="ja-JP" sz="2400" dirty="0" err="1">
                <a:solidFill>
                  <a:srgbClr val="FFFFFF"/>
                </a:solidFill>
                <a:effectLst>
                  <a:glow rad="63500">
                    <a:schemeClr val="accent1">
                      <a:lumMod val="75000"/>
                      <a:alpha val="75000"/>
                    </a:schemeClr>
                  </a:glow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Muon</a:t>
            </a:r>
            <a:r>
              <a:rPr lang="en-US" altLang="ja-JP" sz="2400" dirty="0">
                <a:solidFill>
                  <a:srgbClr val="FFFFFF"/>
                </a:solidFill>
                <a:effectLst>
                  <a:glow rad="63500">
                    <a:schemeClr val="accent1">
                      <a:lumMod val="75000"/>
                      <a:alpha val="75000"/>
                    </a:schemeClr>
                  </a:glow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 g-2/EDM Experiment at</a:t>
            </a:r>
          </a:p>
          <a:p>
            <a:pPr>
              <a:defRPr/>
            </a:pPr>
            <a:r>
              <a:rPr lang="en-US" altLang="ja-JP" sz="2400" dirty="0">
                <a:solidFill>
                  <a:srgbClr val="FFFFFF"/>
                </a:solidFill>
                <a:effectLst>
                  <a:glow rad="63500">
                    <a:schemeClr val="accent1">
                      <a:lumMod val="75000"/>
                      <a:alpha val="75000"/>
                    </a:schemeClr>
                  </a:glow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 J-PARC with Ultra-Cold </a:t>
            </a:r>
            <a:r>
              <a:rPr lang="en-US" altLang="ja-JP" sz="2400" dirty="0" err="1">
                <a:solidFill>
                  <a:srgbClr val="FFFFFF"/>
                </a:solidFill>
                <a:effectLst>
                  <a:glow rad="63500">
                    <a:schemeClr val="accent1">
                      <a:lumMod val="75000"/>
                      <a:alpha val="75000"/>
                    </a:schemeClr>
                  </a:glow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Muon</a:t>
            </a:r>
            <a:r>
              <a:rPr lang="en-US" altLang="ja-JP" sz="2400" dirty="0">
                <a:solidFill>
                  <a:srgbClr val="FFFFFF"/>
                </a:solidFill>
                <a:effectLst>
                  <a:glow rad="63500">
                    <a:schemeClr val="accent1">
                      <a:lumMod val="75000"/>
                      <a:alpha val="75000"/>
                    </a:schemeClr>
                  </a:glow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 Beam </a:t>
            </a:r>
            <a:endParaRPr lang="ja-JP" altLang="en-US" sz="2400" dirty="0">
              <a:solidFill>
                <a:srgbClr val="FFFFFF"/>
              </a:solidFill>
              <a:effectLst>
                <a:glow rad="63500">
                  <a:schemeClr val="accent1">
                    <a:lumMod val="75000"/>
                    <a:alpha val="75000"/>
                  </a:schemeClr>
                </a:glow>
                <a:outerShdw blurRad="60007" dist="200025" dir="15000000" sy="30000" kx="-1800000" algn="bl">
                  <a:srgbClr val="000000">
                    <a:alpha val="32000"/>
                  </a:srgbClr>
                </a:outerShdw>
                <a:reflection blurRad="6350" stA="55000" endA="50" endPos="85000" dist="60007" dir="5400000" sy="-100000" algn="bl" rotWithShape="0"/>
              </a:effectLst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 rot="837197">
            <a:off x="4651439" y="2214546"/>
            <a:ext cx="2514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solidFill>
                  <a:schemeClr val="bg1"/>
                </a:solidFill>
              </a:rPr>
              <a:t>光速の</a:t>
            </a:r>
            <a:r>
              <a:rPr lang="en-US" altLang="ja-JP" dirty="0" smtClean="0">
                <a:solidFill>
                  <a:schemeClr val="bg1"/>
                </a:solidFill>
              </a:rPr>
              <a:t>94.3%</a:t>
            </a:r>
            <a:r>
              <a:rPr lang="ja-JP" altLang="en-US" dirty="0" err="1" smtClean="0">
                <a:solidFill>
                  <a:schemeClr val="bg1"/>
                </a:solidFill>
              </a:rPr>
              <a:t>まで</a:t>
            </a:r>
            <a:r>
              <a:rPr lang="ja-JP" altLang="en-US" dirty="0" smtClean="0">
                <a:solidFill>
                  <a:schemeClr val="bg1"/>
                </a:solidFill>
              </a:rPr>
              <a:t>加速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2552" y="4419033"/>
            <a:ext cx="4348386" cy="2340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正方形/長方形 21"/>
          <p:cNvSpPr/>
          <p:nvPr/>
        </p:nvSpPr>
        <p:spPr>
          <a:xfrm>
            <a:off x="1703977" y="5309464"/>
            <a:ext cx="152400" cy="6096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3" name="右矢印 22"/>
          <p:cNvSpPr/>
          <p:nvPr/>
        </p:nvSpPr>
        <p:spPr>
          <a:xfrm>
            <a:off x="256177" y="5461864"/>
            <a:ext cx="1371600" cy="304800"/>
          </a:xfrm>
          <a:prstGeom prst="rightArrow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24" name="直線矢印コネクタ 23"/>
          <p:cNvCxnSpPr/>
          <p:nvPr/>
        </p:nvCxnSpPr>
        <p:spPr>
          <a:xfrm flipV="1">
            <a:off x="1970677" y="5461864"/>
            <a:ext cx="495300" cy="216414"/>
          </a:xfrm>
          <a:prstGeom prst="straightConnector1">
            <a:avLst/>
          </a:prstGeom>
          <a:ln>
            <a:solidFill>
              <a:srgbClr val="3333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>
            <a:off x="1970677" y="5614264"/>
            <a:ext cx="685800" cy="208637"/>
          </a:xfrm>
          <a:prstGeom prst="straightConnector1">
            <a:avLst/>
          </a:prstGeom>
          <a:ln>
            <a:solidFill>
              <a:srgbClr val="3333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 flipV="1">
            <a:off x="1970677" y="5601348"/>
            <a:ext cx="533400" cy="89116"/>
          </a:xfrm>
          <a:prstGeom prst="straightConnector1">
            <a:avLst/>
          </a:prstGeom>
          <a:ln>
            <a:solidFill>
              <a:srgbClr val="3333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196361" y="4725144"/>
            <a:ext cx="2416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+mn-lt"/>
              </a:rPr>
              <a:t>Proton beam</a:t>
            </a:r>
          </a:p>
          <a:p>
            <a:r>
              <a:rPr lang="en-US" altLang="ja-JP" dirty="0" smtClean="0">
                <a:latin typeface="+mn-lt"/>
              </a:rPr>
              <a:t>(3 GeV, 1MW, 25 Hz)</a:t>
            </a:r>
            <a:endParaRPr kumimoji="1" lang="ja-JP" altLang="en-US" dirty="0">
              <a:latin typeface="+mn-lt"/>
            </a:endParaRPr>
          </a:p>
        </p:txBody>
      </p:sp>
      <p:sp>
        <p:nvSpPr>
          <p:cNvPr id="28" name="右矢印 27"/>
          <p:cNvSpPr/>
          <p:nvPr/>
        </p:nvSpPr>
        <p:spPr>
          <a:xfrm>
            <a:off x="6372200" y="5517232"/>
            <a:ext cx="1174854" cy="201900"/>
          </a:xfrm>
          <a:prstGeom prst="rightArrow">
            <a:avLst/>
          </a:prstGeom>
          <a:solidFill>
            <a:srgbClr val="00FFFF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7596336" y="5331012"/>
            <a:ext cx="14732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>
                <a:latin typeface="+mn-lt"/>
              </a:rPr>
              <a:t>Muon</a:t>
            </a:r>
            <a:r>
              <a:rPr kumimoji="1" lang="en-US" altLang="ja-JP" sz="2000" dirty="0" smtClean="0">
                <a:latin typeface="+mn-lt"/>
              </a:rPr>
              <a:t> </a:t>
            </a:r>
            <a:r>
              <a:rPr kumimoji="1" lang="en-US" altLang="ja-JP" sz="2000" dirty="0" err="1" smtClean="0">
                <a:latin typeface="+mn-lt"/>
              </a:rPr>
              <a:t>Linac</a:t>
            </a:r>
            <a:r>
              <a:rPr kumimoji="1" lang="en-US" altLang="ja-JP" sz="2000" dirty="0" smtClean="0">
                <a:latin typeface="+mn-lt"/>
              </a:rPr>
              <a:t> </a:t>
            </a:r>
          </a:p>
          <a:p>
            <a:r>
              <a:rPr kumimoji="1" lang="en-US" altLang="ja-JP" sz="2000" dirty="0" smtClean="0">
                <a:latin typeface="+mn-lt"/>
              </a:rPr>
              <a:t>(300 </a:t>
            </a:r>
            <a:r>
              <a:rPr kumimoji="1" lang="en-US" altLang="ja-JP" sz="2000" dirty="0" err="1" smtClean="0">
                <a:latin typeface="+mn-lt"/>
              </a:rPr>
              <a:t>MeV</a:t>
            </a:r>
            <a:r>
              <a:rPr kumimoji="1" lang="en-US" altLang="ja-JP" sz="2000" dirty="0" smtClean="0">
                <a:latin typeface="+mn-lt"/>
              </a:rPr>
              <a:t>/</a:t>
            </a:r>
            <a:r>
              <a:rPr kumimoji="1" lang="en-US" altLang="ja-JP" sz="2000" i="1" dirty="0" smtClean="0">
                <a:latin typeface="+mn-lt"/>
              </a:rPr>
              <a:t>c</a:t>
            </a:r>
            <a:r>
              <a:rPr kumimoji="1" lang="en-US" altLang="ja-JP" sz="2000" dirty="0" smtClean="0">
                <a:latin typeface="+mn-lt"/>
              </a:rPr>
              <a:t>)</a:t>
            </a:r>
            <a:endParaRPr kumimoji="1" lang="ja-JP" altLang="en-US" sz="2000" dirty="0">
              <a:latin typeface="+mn-lt"/>
            </a:endParaRPr>
          </a:p>
        </p:txBody>
      </p:sp>
      <p:sp>
        <p:nvSpPr>
          <p:cNvPr id="30" name="テキスト ボックス 15"/>
          <p:cNvSpPr txBox="1"/>
          <p:nvPr/>
        </p:nvSpPr>
        <p:spPr>
          <a:xfrm>
            <a:off x="1835696" y="6021288"/>
            <a:ext cx="14107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+mn-lt"/>
              </a:rPr>
              <a:t> </a:t>
            </a:r>
            <a:r>
              <a:rPr lang="en-US" altLang="ja-JP" sz="2000" dirty="0" smtClean="0">
                <a:latin typeface="+mn-lt"/>
              </a:rPr>
              <a:t>(28 </a:t>
            </a:r>
            <a:r>
              <a:rPr lang="en-US" altLang="ja-JP" sz="2000" dirty="0" err="1" smtClean="0">
                <a:latin typeface="+mn-lt"/>
              </a:rPr>
              <a:t>MeV</a:t>
            </a:r>
            <a:r>
              <a:rPr lang="en-US" altLang="ja-JP" sz="2000" dirty="0" smtClean="0">
                <a:latin typeface="+mn-lt"/>
              </a:rPr>
              <a:t>/</a:t>
            </a:r>
            <a:r>
              <a:rPr lang="en-US" altLang="ja-JP" sz="2000" i="1" dirty="0" smtClean="0">
                <a:latin typeface="+mn-lt"/>
              </a:rPr>
              <a:t>c</a:t>
            </a:r>
            <a:r>
              <a:rPr lang="en-US" altLang="ja-JP" sz="2000" dirty="0" smtClean="0">
                <a:latin typeface="+mn-lt"/>
              </a:rPr>
              <a:t>)</a:t>
            </a:r>
            <a:endParaRPr kumimoji="1" lang="ja-JP" altLang="en-US" sz="2000" dirty="0">
              <a:latin typeface="+mn-lt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296888" y="4173788"/>
            <a:ext cx="434905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 smtClean="0"/>
              <a:t>極冷</a:t>
            </a:r>
            <a:r>
              <a:rPr kumimoji="1" lang="en-US" altLang="ja-JP" sz="2800" dirty="0" smtClean="0"/>
              <a:t> </a:t>
            </a:r>
            <a:r>
              <a:rPr kumimoji="1" lang="en-US" altLang="ja-JP" sz="2800" dirty="0" smtClean="0">
                <a:sym typeface="Symbol"/>
              </a:rPr>
              <a:t></a:t>
            </a:r>
            <a:r>
              <a:rPr kumimoji="1" lang="en-US" altLang="ja-JP" sz="2800" baseline="30000" dirty="0" smtClean="0">
                <a:sym typeface="Symbol"/>
              </a:rPr>
              <a:t>+</a:t>
            </a:r>
            <a:r>
              <a:rPr kumimoji="1" lang="en-US" altLang="ja-JP" sz="2800" dirty="0" smtClean="0"/>
              <a:t> </a:t>
            </a:r>
            <a:r>
              <a:rPr lang="ja-JP" altLang="en-US" sz="2800" dirty="0" smtClean="0"/>
              <a:t>源　と</a:t>
            </a:r>
            <a:r>
              <a:rPr kumimoji="1" lang="en-US" altLang="ja-JP" sz="2800" dirty="0" smtClean="0"/>
              <a:t> LINAC</a:t>
            </a:r>
            <a:endParaRPr kumimoji="1" lang="ja-JP" altLang="en-US" sz="28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724128" y="458112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Laser</a:t>
            </a:r>
            <a:endParaRPr kumimoji="1" lang="ja-JP" altLang="en-US" b="1" dirty="0"/>
          </a:p>
        </p:txBody>
      </p:sp>
      <p:sp>
        <p:nvSpPr>
          <p:cNvPr id="33" name="テキスト ボックス 15"/>
          <p:cNvSpPr txBox="1"/>
          <p:nvPr/>
        </p:nvSpPr>
        <p:spPr>
          <a:xfrm>
            <a:off x="5364088" y="5877272"/>
            <a:ext cx="14107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+mn-lt"/>
              </a:rPr>
              <a:t> </a:t>
            </a:r>
            <a:r>
              <a:rPr lang="en-US" altLang="ja-JP" sz="2000" dirty="0" smtClean="0">
                <a:latin typeface="+mn-lt"/>
              </a:rPr>
              <a:t>(2.3 </a:t>
            </a:r>
            <a:r>
              <a:rPr lang="en-US" altLang="ja-JP" sz="2000" dirty="0" err="1" smtClean="0"/>
              <a:t>k</a:t>
            </a:r>
            <a:r>
              <a:rPr lang="en-US" altLang="ja-JP" sz="2000" dirty="0" err="1" smtClean="0">
                <a:latin typeface="+mn-lt"/>
              </a:rPr>
              <a:t>eV</a:t>
            </a:r>
            <a:r>
              <a:rPr lang="en-US" altLang="ja-JP" sz="2000" dirty="0" smtClean="0">
                <a:latin typeface="+mn-lt"/>
              </a:rPr>
              <a:t>/</a:t>
            </a:r>
            <a:r>
              <a:rPr lang="en-US" altLang="ja-JP" sz="2000" i="1" dirty="0" smtClean="0">
                <a:latin typeface="+mn-lt"/>
              </a:rPr>
              <a:t>c</a:t>
            </a:r>
            <a:r>
              <a:rPr lang="en-US" altLang="ja-JP" sz="2000" dirty="0" smtClean="0">
                <a:latin typeface="+mn-lt"/>
              </a:rPr>
              <a:t>)</a:t>
            </a:r>
            <a:endParaRPr kumimoji="1" lang="ja-JP" altLang="en-US" sz="2000" dirty="0">
              <a:latin typeface="+mn-lt"/>
            </a:endParaRPr>
          </a:p>
        </p:txBody>
      </p:sp>
      <p:sp>
        <p:nvSpPr>
          <p:cNvPr id="34" name="フッター プレースホルダ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Hiromi Iinuma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図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261"/>
            <a:ext cx="9144000" cy="458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直線矢印コネクタ 10"/>
          <p:cNvCxnSpPr>
            <a:cxnSpLocks noChangeShapeType="1"/>
          </p:cNvCxnSpPr>
          <p:nvPr/>
        </p:nvCxnSpPr>
        <p:spPr bwMode="auto">
          <a:xfrm rot="10800000" flipV="1">
            <a:off x="46494" y="692696"/>
            <a:ext cx="838200" cy="304800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7" name="テキスト ボックス 16"/>
          <p:cNvSpPr txBox="1">
            <a:spLocks noChangeArrowheads="1"/>
          </p:cNvSpPr>
          <p:nvPr/>
        </p:nvSpPr>
        <p:spPr bwMode="auto">
          <a:xfrm>
            <a:off x="1143000" y="566911"/>
            <a:ext cx="27809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dirty="0" smtClean="0">
                <a:solidFill>
                  <a:srgbClr val="FFFFFF"/>
                </a:solidFill>
              </a:rPr>
              <a:t>グラファイト標的</a:t>
            </a:r>
            <a:r>
              <a:rPr lang="en-US" altLang="ja-JP" dirty="0" smtClean="0">
                <a:solidFill>
                  <a:srgbClr val="FFFFFF"/>
                </a:solidFill>
              </a:rPr>
              <a:t> (20 </a:t>
            </a:r>
            <a:r>
              <a:rPr lang="en-US" altLang="ja-JP" dirty="0">
                <a:solidFill>
                  <a:srgbClr val="FFFFFF"/>
                </a:solidFill>
              </a:rPr>
              <a:t>mm)</a:t>
            </a:r>
            <a:endParaRPr lang="ja-JP" altLang="en-US" dirty="0">
              <a:solidFill>
                <a:srgbClr val="FFFFFF"/>
              </a:solidFill>
            </a:endParaRPr>
          </a:p>
        </p:txBody>
      </p:sp>
      <p:sp>
        <p:nvSpPr>
          <p:cNvPr id="18" name="テキスト ボックス 17"/>
          <p:cNvSpPr txBox="1">
            <a:spLocks noChangeArrowheads="1"/>
          </p:cNvSpPr>
          <p:nvPr/>
        </p:nvSpPr>
        <p:spPr bwMode="auto">
          <a:xfrm>
            <a:off x="444500" y="44624"/>
            <a:ext cx="185499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3 </a:t>
            </a:r>
            <a:r>
              <a:rPr lang="en-US" altLang="ja-JP" dirty="0" err="1" smtClean="0">
                <a:solidFill>
                  <a:schemeClr val="bg1"/>
                </a:solidFill>
              </a:rPr>
              <a:t>GeV</a:t>
            </a:r>
            <a:r>
              <a:rPr lang="ja-JP" altLang="en-US" dirty="0" smtClean="0">
                <a:solidFill>
                  <a:schemeClr val="bg1"/>
                </a:solidFill>
              </a:rPr>
              <a:t>陽子ビーム</a:t>
            </a:r>
            <a:endParaRPr lang="en-US" altLang="ja-JP" dirty="0">
              <a:solidFill>
                <a:schemeClr val="bg1"/>
              </a:solidFill>
            </a:endParaRPr>
          </a:p>
          <a:p>
            <a:r>
              <a:rPr lang="en-US" altLang="ja-JP" dirty="0">
                <a:solidFill>
                  <a:schemeClr val="bg1"/>
                </a:solidFill>
              </a:rPr>
              <a:t> ( 333 </a:t>
            </a:r>
            <a:r>
              <a:rPr lang="en-US" altLang="ja-JP" dirty="0" err="1">
                <a:solidFill>
                  <a:schemeClr val="bg1"/>
                </a:solidFill>
              </a:rPr>
              <a:t>uA</a:t>
            </a:r>
            <a:r>
              <a:rPr lang="en-US" altLang="ja-JP" dirty="0">
                <a:solidFill>
                  <a:schemeClr val="bg1"/>
                </a:solidFill>
              </a:rPr>
              <a:t>)</a:t>
            </a:r>
            <a:endParaRPr lang="ja-JP" altLang="en-US" dirty="0">
              <a:solidFill>
                <a:schemeClr val="bg1"/>
              </a:solidFill>
            </a:endParaRPr>
          </a:p>
        </p:txBody>
      </p:sp>
      <p:sp>
        <p:nvSpPr>
          <p:cNvPr id="19" name="テキスト ボックス 18"/>
          <p:cNvSpPr txBox="1">
            <a:spLocks noChangeArrowheads="1"/>
          </p:cNvSpPr>
          <p:nvPr/>
        </p:nvSpPr>
        <p:spPr bwMode="auto">
          <a:xfrm>
            <a:off x="1835696" y="836712"/>
            <a:ext cx="232146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dirty="0" smtClean="0">
                <a:solidFill>
                  <a:srgbClr val="FFFFFF"/>
                </a:solidFill>
              </a:rPr>
              <a:t>表面ミューオンビーム</a:t>
            </a:r>
            <a:r>
              <a:rPr lang="en-US" altLang="ja-JP" dirty="0" smtClean="0">
                <a:solidFill>
                  <a:srgbClr val="FFFFFF"/>
                </a:solidFill>
              </a:rPr>
              <a:t> </a:t>
            </a:r>
            <a:endParaRPr lang="en-US" altLang="ja-JP" dirty="0">
              <a:solidFill>
                <a:srgbClr val="FFFFFF"/>
              </a:solidFill>
            </a:endParaRPr>
          </a:p>
          <a:p>
            <a:r>
              <a:rPr lang="en-US" altLang="ja-JP" dirty="0">
                <a:solidFill>
                  <a:srgbClr val="FFFFFF"/>
                </a:solidFill>
              </a:rPr>
              <a:t>(28 </a:t>
            </a:r>
            <a:r>
              <a:rPr lang="en-US" altLang="ja-JP" dirty="0" err="1">
                <a:solidFill>
                  <a:srgbClr val="FFFFFF"/>
                </a:solidFill>
              </a:rPr>
              <a:t>MeV</a:t>
            </a:r>
            <a:r>
              <a:rPr lang="en-US" altLang="ja-JP" dirty="0">
                <a:solidFill>
                  <a:srgbClr val="FFFFFF"/>
                </a:solidFill>
              </a:rPr>
              <a:t>/c, 4x10</a:t>
            </a:r>
            <a:r>
              <a:rPr lang="en-US" altLang="ja-JP" baseline="30000" dirty="0">
                <a:solidFill>
                  <a:srgbClr val="FFFFFF"/>
                </a:solidFill>
              </a:rPr>
              <a:t>8</a:t>
            </a:r>
            <a:r>
              <a:rPr lang="en-US" altLang="ja-JP" dirty="0">
                <a:solidFill>
                  <a:srgbClr val="FFFFFF"/>
                </a:solidFill>
              </a:rPr>
              <a:t>/s)</a:t>
            </a:r>
            <a:endParaRPr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テキスト ボックス 19"/>
          <p:cNvSpPr txBox="1">
            <a:spLocks noChangeArrowheads="1"/>
          </p:cNvSpPr>
          <p:nvPr/>
        </p:nvSpPr>
        <p:spPr bwMode="auto">
          <a:xfrm>
            <a:off x="3275856" y="1340768"/>
            <a:ext cx="44644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dirty="0" smtClean="0">
                <a:solidFill>
                  <a:srgbClr val="FFFFFF"/>
                </a:solidFill>
              </a:rPr>
              <a:t>ミューオニウム生成</a:t>
            </a:r>
            <a:r>
              <a:rPr lang="en-US" altLang="ja-JP" dirty="0" smtClean="0">
                <a:solidFill>
                  <a:srgbClr val="FFFFFF"/>
                </a:solidFill>
              </a:rPr>
              <a:t> </a:t>
            </a:r>
            <a:r>
              <a:rPr lang="ja-JP" altLang="en-US" dirty="0" smtClean="0">
                <a:solidFill>
                  <a:srgbClr val="FFFFFF"/>
                </a:solidFill>
              </a:rPr>
              <a:t>（室温）</a:t>
            </a:r>
            <a:endParaRPr lang="en-US" altLang="ja-JP" dirty="0">
              <a:solidFill>
                <a:srgbClr val="FFFFFF"/>
              </a:solidFill>
            </a:endParaRPr>
          </a:p>
          <a:p>
            <a:r>
              <a:rPr lang="en-US" altLang="ja-JP" dirty="0">
                <a:solidFill>
                  <a:srgbClr val="FFFFFF"/>
                </a:solidFill>
              </a:rPr>
              <a:t>(300 K ~ 25 meV⇒2.3 </a:t>
            </a:r>
            <a:r>
              <a:rPr lang="en-US" altLang="ja-JP" dirty="0" err="1">
                <a:solidFill>
                  <a:srgbClr val="FFFFFF"/>
                </a:solidFill>
              </a:rPr>
              <a:t>keV</a:t>
            </a:r>
            <a:r>
              <a:rPr lang="en-US" altLang="ja-JP" dirty="0">
                <a:solidFill>
                  <a:srgbClr val="FFFFFF"/>
                </a:solidFill>
              </a:rPr>
              <a:t>/c</a:t>
            </a:r>
            <a:r>
              <a:rPr lang="en-US" altLang="ja-JP" dirty="0" smtClean="0">
                <a:solidFill>
                  <a:srgbClr val="FFFFFF"/>
                </a:solidFill>
              </a:rPr>
              <a:t>)</a:t>
            </a:r>
            <a:r>
              <a:rPr lang="ja-JP" altLang="en-US" dirty="0" smtClean="0">
                <a:solidFill>
                  <a:srgbClr val="FFFFFF"/>
                </a:solidFill>
              </a:rPr>
              <a:t>　ほぼ静止状態</a:t>
            </a:r>
            <a:endParaRPr lang="ja-JP" altLang="en-US" dirty="0">
              <a:solidFill>
                <a:srgbClr val="FFFFFF"/>
              </a:solidFill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76200" y="1588730"/>
            <a:ext cx="1894870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perspectiveFront">
                <a:rot lat="2220000" lon="306000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ja-JP" sz="2000" b="1" dirty="0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Surface </a:t>
            </a:r>
            <a:r>
              <a:rPr lang="en-US" altLang="ja-JP" sz="2000" b="1" dirty="0" err="1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  <a:ea typeface="ＭＳ Ｐゴシック" pitchFamily="-109" charset="-128"/>
                <a:cs typeface="Symbol" charset="2"/>
              </a:rPr>
              <a:t>muon</a:t>
            </a:r>
            <a:endParaRPr lang="ja-JP" altLang="en-US" sz="2000" b="1" dirty="0">
              <a:ln>
                <a:solidFill>
                  <a:schemeClr val="tx1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+mn-lt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1695860" y="2596842"/>
            <a:ext cx="2799940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perspectiveFront">
                <a:rot lat="2220000" lon="150000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ja-JP" sz="2000" b="1" dirty="0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Ultra Cold </a:t>
            </a:r>
            <a:r>
              <a:rPr lang="en-US" altLang="ja-JP" sz="2000" b="1" dirty="0" err="1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ymbol" charset="2"/>
                <a:ea typeface="ＭＳ Ｐゴシック" pitchFamily="-109" charset="-128"/>
                <a:cs typeface="Symbol" charset="2"/>
              </a:rPr>
              <a:t>m</a:t>
            </a:r>
            <a:r>
              <a:rPr lang="en-US" altLang="ja-JP" sz="2000" b="1" dirty="0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+ Source</a:t>
            </a:r>
            <a:endParaRPr lang="ja-JP" altLang="en-US" sz="2000" b="1" dirty="0">
              <a:ln>
                <a:solidFill>
                  <a:schemeClr val="tx1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4261900" y="3429000"/>
            <a:ext cx="3205700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perspectiveFront">
                <a:rot lat="2220000" lon="150000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ja-JP" sz="2000" b="1" dirty="0" err="1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Muon</a:t>
            </a:r>
            <a:r>
              <a:rPr lang="en-US" altLang="ja-JP" sz="2000" b="1" dirty="0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 LINAC (300 MeV/</a:t>
            </a:r>
            <a:r>
              <a:rPr lang="en-US" altLang="ja-JP" sz="2000" b="1" dirty="0" err="1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c</a:t>
            </a:r>
            <a:r>
              <a:rPr lang="en-US" altLang="ja-JP" sz="2000" b="1" dirty="0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)</a:t>
            </a:r>
            <a:endParaRPr lang="ja-JP" altLang="en-US" sz="2000" b="1" dirty="0">
              <a:ln>
                <a:solidFill>
                  <a:schemeClr val="tx1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 rot="20496691">
            <a:off x="7467098" y="2938124"/>
            <a:ext cx="1680267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perspectiveFront">
                <a:rot lat="2220000" lon="150000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ja-JP" altLang="en-US" sz="2000" b="1" dirty="0" smtClean="0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ビーム貯蔵用</a:t>
            </a:r>
            <a:endParaRPr lang="en-US" altLang="ja-JP" sz="2000" b="1" dirty="0" smtClean="0">
              <a:ln>
                <a:solidFill>
                  <a:schemeClr val="tx1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  <a:p>
            <a:pPr algn="ctr">
              <a:defRPr/>
            </a:pPr>
            <a:r>
              <a:rPr lang="ja-JP" altLang="en-US" sz="2000" b="1" dirty="0" smtClean="0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磁石</a:t>
            </a:r>
            <a:endParaRPr lang="en-US" altLang="ja-JP" sz="2000" b="1" dirty="0" smtClean="0">
              <a:ln>
                <a:solidFill>
                  <a:schemeClr val="tx1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4" name="テキスト ボックス 23"/>
          <p:cNvSpPr txBox="1">
            <a:spLocks noChangeArrowheads="1"/>
          </p:cNvSpPr>
          <p:nvPr/>
        </p:nvSpPr>
        <p:spPr bwMode="auto">
          <a:xfrm>
            <a:off x="6947180" y="2276872"/>
            <a:ext cx="2196820" cy="646331"/>
          </a:xfrm>
          <a:prstGeom prst="rect">
            <a:avLst/>
          </a:prstGeom>
          <a:solidFill>
            <a:schemeClr val="tx1">
              <a:alpha val="7294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dirty="0" smtClean="0">
                <a:solidFill>
                  <a:srgbClr val="FFFFFF"/>
                </a:solidFill>
              </a:rPr>
              <a:t>超精密磁場</a:t>
            </a:r>
            <a:endParaRPr lang="en-US" altLang="ja-JP" dirty="0">
              <a:solidFill>
                <a:srgbClr val="FFFFFF"/>
              </a:solidFill>
            </a:endParaRPr>
          </a:p>
          <a:p>
            <a:r>
              <a:rPr lang="en-US" altLang="ja-JP" dirty="0">
                <a:solidFill>
                  <a:srgbClr val="FFFFFF"/>
                </a:solidFill>
              </a:rPr>
              <a:t>(3T, ~1ppm </a:t>
            </a:r>
            <a:r>
              <a:rPr lang="ja-JP" altLang="en-US" dirty="0" smtClean="0">
                <a:solidFill>
                  <a:srgbClr val="FFFFFF"/>
                </a:solidFill>
              </a:rPr>
              <a:t>ローカル</a:t>
            </a:r>
            <a:r>
              <a:rPr lang="en-US" altLang="ja-JP" dirty="0" smtClean="0">
                <a:solidFill>
                  <a:srgbClr val="FFFFFF"/>
                </a:solidFill>
              </a:rPr>
              <a:t>)</a:t>
            </a:r>
            <a:endParaRPr lang="ja-JP" altLang="en-US" dirty="0">
              <a:solidFill>
                <a:srgbClr val="FFFFFF"/>
              </a:solidFill>
            </a:endParaRPr>
          </a:p>
        </p:txBody>
      </p:sp>
      <p:sp>
        <p:nvSpPr>
          <p:cNvPr id="35" name="日付プレースホルダ 3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50C0D-7A90-4268-8A02-6D70F1942422}" type="datetime1">
              <a:rPr lang="ja-JP" altLang="en-US" smtClean="0"/>
              <a:pPr/>
              <a:t>2011/2/21</a:t>
            </a:fld>
            <a:endParaRPr lang="en-US" altLang="ja-JP"/>
          </a:p>
        </p:txBody>
      </p:sp>
      <p:pic>
        <p:nvPicPr>
          <p:cNvPr id="121" name="図 120"/>
          <p:cNvPicPr>
            <a:picLocks noChangeAspect="1"/>
          </p:cNvPicPr>
          <p:nvPr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1064199" y="3737866"/>
            <a:ext cx="3579809" cy="30755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31" name="テキスト ボックス 130"/>
          <p:cNvSpPr txBox="1">
            <a:spLocks noChangeArrowheads="1"/>
          </p:cNvSpPr>
          <p:nvPr/>
        </p:nvSpPr>
        <p:spPr bwMode="auto">
          <a:xfrm>
            <a:off x="2053209" y="5757689"/>
            <a:ext cx="13452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dirty="0" smtClean="0">
                <a:solidFill>
                  <a:srgbClr val="FFFFFF"/>
                </a:solidFill>
              </a:rPr>
              <a:t>直径</a:t>
            </a:r>
            <a:r>
              <a:rPr lang="en-US" altLang="ja-JP" dirty="0" smtClean="0">
                <a:solidFill>
                  <a:srgbClr val="FFFFFF"/>
                </a:solidFill>
              </a:rPr>
              <a:t>0.66 m </a:t>
            </a:r>
            <a:endParaRPr lang="en-US" altLang="ja-JP" dirty="0">
              <a:solidFill>
                <a:srgbClr val="FFFFFF"/>
              </a:solidFill>
            </a:endParaRPr>
          </a:p>
        </p:txBody>
      </p:sp>
      <p:grpSp>
        <p:nvGrpSpPr>
          <p:cNvPr id="132" name="図形グループ 32"/>
          <p:cNvGrpSpPr>
            <a:grpSpLocks/>
          </p:cNvGrpSpPr>
          <p:nvPr/>
        </p:nvGrpSpPr>
        <p:grpSpPr bwMode="auto">
          <a:xfrm>
            <a:off x="2585022" y="5354464"/>
            <a:ext cx="688975" cy="479425"/>
            <a:chOff x="7085012" y="1665526"/>
            <a:chExt cx="688976" cy="479742"/>
          </a:xfrm>
        </p:grpSpPr>
        <p:cxnSp>
          <p:nvCxnSpPr>
            <p:cNvPr id="133" name="直線コネクタ 132"/>
            <p:cNvCxnSpPr>
              <a:cxnSpLocks noChangeShapeType="1"/>
            </p:cNvCxnSpPr>
            <p:nvPr/>
          </p:nvCxnSpPr>
          <p:spPr bwMode="auto">
            <a:xfrm rot="5400000">
              <a:off x="6851372" y="1899166"/>
              <a:ext cx="468868" cy="158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34" name="直線コネクタ 133"/>
            <p:cNvCxnSpPr>
              <a:cxnSpLocks noChangeShapeType="1"/>
            </p:cNvCxnSpPr>
            <p:nvPr/>
          </p:nvCxnSpPr>
          <p:spPr bwMode="auto">
            <a:xfrm rot="5400000">
              <a:off x="7538760" y="1910040"/>
              <a:ext cx="468868" cy="158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37" name="直線矢印コネクタ 136"/>
            <p:cNvCxnSpPr>
              <a:cxnSpLocks noChangeShapeType="1"/>
            </p:cNvCxnSpPr>
            <p:nvPr/>
          </p:nvCxnSpPr>
          <p:spPr bwMode="auto">
            <a:xfrm>
              <a:off x="7085012" y="1979612"/>
              <a:ext cx="687388" cy="1588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 type="arrow" w="med" len="med"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</p:grpSp>
      <p:sp>
        <p:nvSpPr>
          <p:cNvPr id="144" name="テキスト ボックス 143"/>
          <p:cNvSpPr txBox="1"/>
          <p:nvPr/>
        </p:nvSpPr>
        <p:spPr>
          <a:xfrm>
            <a:off x="35496" y="4221088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  <a:sym typeface="Symbol"/>
              </a:rPr>
              <a:t></a:t>
            </a:r>
            <a:r>
              <a:rPr lang="en-US" altLang="ja-JP" sz="2000" baseline="30000" dirty="0" smtClean="0">
                <a:solidFill>
                  <a:schemeClr val="bg1"/>
                </a:solidFill>
                <a:sym typeface="Symbol"/>
              </a:rPr>
              <a:t>+</a:t>
            </a:r>
            <a:r>
              <a:rPr kumimoji="1" lang="en-US" altLang="ja-JP" sz="2000" dirty="0" smtClean="0">
                <a:solidFill>
                  <a:schemeClr val="bg1"/>
                </a:solidFill>
              </a:rPr>
              <a:t> beam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cxnSp>
        <p:nvCxnSpPr>
          <p:cNvPr id="146" name="直線矢印コネクタ 145"/>
          <p:cNvCxnSpPr/>
          <p:nvPr/>
        </p:nvCxnSpPr>
        <p:spPr>
          <a:xfrm>
            <a:off x="179512" y="4149080"/>
            <a:ext cx="864096" cy="144016"/>
          </a:xfrm>
          <a:prstGeom prst="straightConnector1">
            <a:avLst/>
          </a:prstGeom>
          <a:ln w="38100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正方形/長方形 153"/>
          <p:cNvSpPr/>
          <p:nvPr/>
        </p:nvSpPr>
        <p:spPr>
          <a:xfrm>
            <a:off x="1835696" y="6021288"/>
            <a:ext cx="1781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/>
            <a:r>
              <a:rPr lang="en-US" altLang="ja-JP" dirty="0" smtClean="0">
                <a:solidFill>
                  <a:schemeClr val="bg1"/>
                </a:solidFill>
                <a:cs typeface="Times New Roman" pitchFamily="18" charset="0"/>
                <a:sym typeface="Symbol"/>
              </a:rPr>
              <a:t>=3 and B=3 [T]</a:t>
            </a:r>
          </a:p>
        </p:txBody>
      </p:sp>
      <p:pic>
        <p:nvPicPr>
          <p:cNvPr id="147" name="図 146" descr="ピクチャ 7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4535588"/>
            <a:ext cx="2952328" cy="2214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8" name="テキスト ボックス 147"/>
          <p:cNvSpPr txBox="1"/>
          <p:nvPr/>
        </p:nvSpPr>
        <p:spPr>
          <a:xfrm>
            <a:off x="1331640" y="3573016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chemeClr val="bg1"/>
                </a:solidFill>
              </a:rPr>
              <a:t>ビーム入射・貯蔵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149" name="テキスト ボックス 148"/>
          <p:cNvSpPr txBox="1"/>
          <p:nvPr/>
        </p:nvSpPr>
        <p:spPr>
          <a:xfrm>
            <a:off x="5004048" y="4365104"/>
            <a:ext cx="252028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solidFill>
                  <a:schemeClr val="bg1"/>
                </a:solidFill>
              </a:rPr>
              <a:t>陽電子検出器</a:t>
            </a:r>
            <a:endParaRPr kumimoji="1" lang="ja-JP" altLang="en-US" sz="2800" baseline="30000" dirty="0">
              <a:solidFill>
                <a:schemeClr val="bg1"/>
              </a:solidFill>
            </a:endParaRPr>
          </a:p>
        </p:txBody>
      </p:sp>
      <p:sp>
        <p:nvSpPr>
          <p:cNvPr id="153" name="テキスト ボックス 152"/>
          <p:cNvSpPr txBox="1"/>
          <p:nvPr/>
        </p:nvSpPr>
        <p:spPr>
          <a:xfrm>
            <a:off x="3841919" y="116632"/>
            <a:ext cx="5194577" cy="830997"/>
          </a:xfrm>
          <a:prstGeom prst="rect">
            <a:avLst/>
          </a:prstGeom>
          <a:noFill/>
          <a:effectLst/>
        </p:spPr>
        <p:txBody>
          <a:bodyPr>
            <a:spAutoFit/>
            <a:scene3d>
              <a:camera prst="perspectiveFront" fov="4800000">
                <a:rot lat="1200000" lon="0" rev="0"/>
              </a:camera>
              <a:lightRig rig="threePt" dir="t"/>
            </a:scene3d>
          </a:bodyPr>
          <a:lstStyle/>
          <a:p>
            <a:pPr>
              <a:defRPr/>
            </a:pPr>
            <a:r>
              <a:rPr lang="en-US" altLang="ja-JP" sz="2400" dirty="0">
                <a:solidFill>
                  <a:srgbClr val="FFFFFF"/>
                </a:solidFill>
                <a:effectLst>
                  <a:glow rad="63500">
                    <a:schemeClr val="accent1">
                      <a:lumMod val="75000"/>
                      <a:alpha val="75000"/>
                    </a:schemeClr>
                  </a:glow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New </a:t>
            </a:r>
            <a:r>
              <a:rPr lang="en-US" altLang="ja-JP" sz="2400" dirty="0" err="1">
                <a:solidFill>
                  <a:srgbClr val="FFFFFF"/>
                </a:solidFill>
                <a:effectLst>
                  <a:glow rad="63500">
                    <a:schemeClr val="accent1">
                      <a:lumMod val="75000"/>
                      <a:alpha val="75000"/>
                    </a:schemeClr>
                  </a:glow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Muon</a:t>
            </a:r>
            <a:r>
              <a:rPr lang="en-US" altLang="ja-JP" sz="2400" dirty="0">
                <a:solidFill>
                  <a:srgbClr val="FFFFFF"/>
                </a:solidFill>
                <a:effectLst>
                  <a:glow rad="63500">
                    <a:schemeClr val="accent1">
                      <a:lumMod val="75000"/>
                      <a:alpha val="75000"/>
                    </a:schemeClr>
                  </a:glow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 g-2/EDM Experiment at</a:t>
            </a:r>
          </a:p>
          <a:p>
            <a:pPr>
              <a:defRPr/>
            </a:pPr>
            <a:r>
              <a:rPr lang="en-US" altLang="ja-JP" sz="2400" dirty="0">
                <a:solidFill>
                  <a:srgbClr val="FFFFFF"/>
                </a:solidFill>
                <a:effectLst>
                  <a:glow rad="63500">
                    <a:schemeClr val="accent1">
                      <a:lumMod val="75000"/>
                      <a:alpha val="75000"/>
                    </a:schemeClr>
                  </a:glow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 J-PARC with Ultra-Cold </a:t>
            </a:r>
            <a:r>
              <a:rPr lang="en-US" altLang="ja-JP" sz="2400" dirty="0" err="1">
                <a:solidFill>
                  <a:srgbClr val="FFFFFF"/>
                </a:solidFill>
                <a:effectLst>
                  <a:glow rad="63500">
                    <a:schemeClr val="accent1">
                      <a:lumMod val="75000"/>
                      <a:alpha val="75000"/>
                    </a:schemeClr>
                  </a:glow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Muon</a:t>
            </a:r>
            <a:r>
              <a:rPr lang="en-US" altLang="ja-JP" sz="2400" dirty="0">
                <a:solidFill>
                  <a:srgbClr val="FFFFFF"/>
                </a:solidFill>
                <a:effectLst>
                  <a:glow rad="63500">
                    <a:schemeClr val="accent1">
                      <a:lumMod val="75000"/>
                      <a:alpha val="75000"/>
                    </a:schemeClr>
                  </a:glow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 Beam </a:t>
            </a:r>
            <a:endParaRPr lang="ja-JP" altLang="en-US" sz="2400" dirty="0">
              <a:solidFill>
                <a:srgbClr val="FFFFFF"/>
              </a:solidFill>
              <a:effectLst>
                <a:glow rad="63500">
                  <a:schemeClr val="accent1">
                    <a:lumMod val="75000"/>
                    <a:alpha val="75000"/>
                  </a:schemeClr>
                </a:glow>
                <a:outerShdw blurRad="60007" dist="200025" dir="15000000" sy="30000" kx="-1800000" algn="bl">
                  <a:srgbClr val="000000">
                    <a:alpha val="32000"/>
                  </a:srgbClr>
                </a:outerShdw>
                <a:reflection blurRad="6350" stA="55000" endA="50" endPos="85000" dist="60007" dir="5400000" sy="-100000" algn="bl" rotWithShape="0"/>
              </a:effectLst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155" name="正方形/長方形 154"/>
          <p:cNvSpPr/>
          <p:nvPr/>
        </p:nvSpPr>
        <p:spPr>
          <a:xfrm>
            <a:off x="1747242" y="6271696"/>
            <a:ext cx="22897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en-US" altLang="ja-JP" dirty="0" smtClean="0">
                <a:solidFill>
                  <a:schemeClr val="bg1"/>
                </a:solidFill>
                <a:cs typeface="Times New Roman" pitchFamily="18" charset="0"/>
                <a:sym typeface="Symbol"/>
              </a:rPr>
              <a:t>(note: 14 m for E821)</a:t>
            </a:r>
          </a:p>
        </p:txBody>
      </p:sp>
      <p:sp>
        <p:nvSpPr>
          <p:cNvPr id="156" name="スライド番号プレースホルダ 1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5EDEA-93FF-43DC-B902-37DD34655768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 rot="837197">
            <a:off x="4651439" y="2214546"/>
            <a:ext cx="2514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solidFill>
                  <a:schemeClr val="bg1"/>
                </a:solidFill>
              </a:rPr>
              <a:t>光速の</a:t>
            </a:r>
            <a:r>
              <a:rPr lang="en-US" altLang="ja-JP" dirty="0" smtClean="0">
                <a:solidFill>
                  <a:schemeClr val="bg1"/>
                </a:solidFill>
              </a:rPr>
              <a:t>94.3%</a:t>
            </a:r>
            <a:r>
              <a:rPr lang="ja-JP" altLang="en-US" dirty="0" err="1" smtClean="0">
                <a:solidFill>
                  <a:schemeClr val="bg1"/>
                </a:solidFill>
              </a:rPr>
              <a:t>まで</a:t>
            </a:r>
            <a:r>
              <a:rPr lang="ja-JP" altLang="en-US" dirty="0" smtClean="0">
                <a:solidFill>
                  <a:schemeClr val="bg1"/>
                </a:solidFill>
              </a:rPr>
              <a:t>加速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30" name="フッター プレースホルダ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Hiromi Iinuma</a:t>
            </a:r>
            <a:endParaRPr kumimoji="1" lang="ja-JP" altLang="en-US"/>
          </a:p>
        </p:txBody>
      </p:sp>
    </p:spTree>
  </p:cSld>
  <p:clrMapOvr>
    <a:masterClrMapping/>
  </p:clrMapOvr>
  <p:transition advTm="36332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スライド番号プレースホルダ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79559CC-A220-43D6-A6FE-EE5A3BC15334}" type="slidenum">
              <a:rPr lang="en-US" altLang="ja-JP" smtClean="0">
                <a:ea typeface="ＭＳ Ｐゴシック" charset="-128"/>
              </a:rPr>
              <a:pPr/>
              <a:t>9</a:t>
            </a:fld>
            <a:endParaRPr lang="en-US" altLang="ja-JP" smtClean="0">
              <a:ea typeface="ＭＳ Ｐゴシック" charset="-128"/>
            </a:endParaRPr>
          </a:p>
        </p:txBody>
      </p:sp>
      <p:graphicFrame>
        <p:nvGraphicFramePr>
          <p:cNvPr id="1031" name="Object 5"/>
          <p:cNvGraphicFramePr>
            <a:graphicFrameLocks noChangeAspect="1"/>
          </p:cNvGraphicFramePr>
          <p:nvPr/>
        </p:nvGraphicFramePr>
        <p:xfrm>
          <a:off x="2986088" y="1963738"/>
          <a:ext cx="2076450" cy="1035050"/>
        </p:xfrm>
        <a:graphic>
          <a:graphicData uri="http://schemas.openxmlformats.org/presentationml/2006/ole">
            <p:oleObj spid="_x0000_s215042" name="数式" r:id="rId3" imgW="838080" imgH="444240" progId="Equation.3">
              <p:embed/>
            </p:oleObj>
          </a:graphicData>
        </a:graphic>
      </p:graphicFrame>
      <p:sp>
        <p:nvSpPr>
          <p:cNvPr id="57" name="角丸四角形吹き出し 56"/>
          <p:cNvSpPr/>
          <p:nvPr/>
        </p:nvSpPr>
        <p:spPr bwMode="auto">
          <a:xfrm>
            <a:off x="427038" y="1090613"/>
            <a:ext cx="2436812" cy="793750"/>
          </a:xfrm>
          <a:prstGeom prst="wedgeRoundRectCallout">
            <a:avLst>
              <a:gd name="adj1" fmla="val 56416"/>
              <a:gd name="adj2" fmla="val 8645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graphicFrame>
        <p:nvGraphicFramePr>
          <p:cNvPr id="2" name="Object 8"/>
          <p:cNvGraphicFramePr>
            <a:graphicFrameLocks noChangeAspect="1"/>
          </p:cNvGraphicFramePr>
          <p:nvPr/>
        </p:nvGraphicFramePr>
        <p:xfrm>
          <a:off x="469900" y="1068388"/>
          <a:ext cx="2405063" cy="881062"/>
        </p:xfrm>
        <a:graphic>
          <a:graphicData uri="http://schemas.openxmlformats.org/presentationml/2006/ole">
            <p:oleObj spid="_x0000_s215043" name="数式" r:id="rId4" imgW="1028520" imgH="431640" progId="Equation.3">
              <p:embed/>
            </p:oleObj>
          </a:graphicData>
        </a:graphic>
      </p:graphicFrame>
      <p:sp>
        <p:nvSpPr>
          <p:cNvPr id="58" name="角丸四角形吹き出し 57"/>
          <p:cNvSpPr/>
          <p:nvPr/>
        </p:nvSpPr>
        <p:spPr bwMode="auto">
          <a:xfrm>
            <a:off x="5995988" y="1328738"/>
            <a:ext cx="2436812" cy="884237"/>
          </a:xfrm>
          <a:prstGeom prst="wedgeRoundRectCallout">
            <a:avLst>
              <a:gd name="adj1" fmla="val -90528"/>
              <a:gd name="adj2" fmla="val 6119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graphicFrame>
        <p:nvGraphicFramePr>
          <p:cNvPr id="3" name="Object 9"/>
          <p:cNvGraphicFramePr>
            <a:graphicFrameLocks noChangeAspect="1"/>
          </p:cNvGraphicFramePr>
          <p:nvPr/>
        </p:nvGraphicFramePr>
        <p:xfrm>
          <a:off x="6015038" y="1322388"/>
          <a:ext cx="2389187" cy="915987"/>
        </p:xfrm>
        <a:graphic>
          <a:graphicData uri="http://schemas.openxmlformats.org/presentationml/2006/ole">
            <p:oleObj spid="_x0000_s215044" name="数式" r:id="rId5" imgW="965160" imgH="393480" progId="Equation.3">
              <p:embed/>
            </p:oleObj>
          </a:graphicData>
        </a:graphic>
      </p:graphicFrame>
      <p:grpSp>
        <p:nvGrpSpPr>
          <p:cNvPr id="6" name="グループ化 58"/>
          <p:cNvGrpSpPr>
            <a:grpSpLocks/>
          </p:cNvGrpSpPr>
          <p:nvPr/>
        </p:nvGrpSpPr>
        <p:grpSpPr bwMode="auto">
          <a:xfrm>
            <a:off x="2971800" y="825500"/>
            <a:ext cx="2990850" cy="1422400"/>
            <a:chOff x="2972126" y="-132203"/>
            <a:chExt cx="2990850" cy="1421158"/>
          </a:xfrm>
        </p:grpSpPr>
        <p:grpSp>
          <p:nvGrpSpPr>
            <p:cNvPr id="8" name="グループ化 72"/>
            <p:cNvGrpSpPr>
              <a:grpSpLocks/>
            </p:cNvGrpSpPr>
            <p:nvPr/>
          </p:nvGrpSpPr>
          <p:grpSpPr bwMode="auto">
            <a:xfrm>
              <a:off x="2972126" y="163989"/>
              <a:ext cx="2990850" cy="1124966"/>
              <a:chOff x="2972873" y="164715"/>
              <a:chExt cx="2989943" cy="1124586"/>
            </a:xfrm>
          </p:grpSpPr>
          <p:sp>
            <p:nvSpPr>
              <p:cNvPr id="4132" name="テキスト ボックス 45"/>
              <p:cNvSpPr txBox="1">
                <a:spLocks noChangeArrowheads="1"/>
              </p:cNvSpPr>
              <p:nvPr/>
            </p:nvSpPr>
            <p:spPr bwMode="auto">
              <a:xfrm>
                <a:off x="2972873" y="164715"/>
                <a:ext cx="2989943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ja-JP" sz="2400" b="1"/>
                  <a:t>0.54ppm</a:t>
                </a:r>
                <a:r>
                  <a:rPr lang="ja-JP" altLang="en-US" sz="2400" b="1"/>
                  <a:t>で計測</a:t>
                </a:r>
                <a:endParaRPr lang="en-US" altLang="ja-JP" sz="2400" b="1"/>
              </a:p>
              <a:p>
                <a:r>
                  <a:rPr lang="ja-JP" altLang="en-US" sz="2400" b="1"/>
                  <a:t>標準理論と</a:t>
                </a:r>
                <a:r>
                  <a:rPr lang="en-US" altLang="ja-JP" sz="2400" b="1"/>
                  <a:t>3</a:t>
                </a:r>
                <a:r>
                  <a:rPr lang="en-US" altLang="ja-JP" sz="2400" b="1">
                    <a:sym typeface="Symbol" pitchFamily="18" charset="2"/>
                  </a:rPr>
                  <a:t></a:t>
                </a:r>
                <a:r>
                  <a:rPr lang="ja-JP" altLang="en-US" sz="2400" b="1"/>
                  <a:t>のズレ</a:t>
                </a:r>
              </a:p>
            </p:txBody>
          </p:sp>
          <p:cxnSp>
            <p:nvCxnSpPr>
              <p:cNvPr id="51" name="直線矢印コネクタ 50"/>
              <p:cNvCxnSpPr/>
              <p:nvPr/>
            </p:nvCxnSpPr>
            <p:spPr>
              <a:xfrm rot="5400000">
                <a:off x="4445796" y="1064114"/>
                <a:ext cx="374196" cy="7617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31" name="テキスト ボックス 36"/>
            <p:cNvSpPr txBox="1">
              <a:spLocks noChangeArrowheads="1"/>
            </p:cNvSpPr>
            <p:nvPr/>
          </p:nvSpPr>
          <p:spPr bwMode="auto">
            <a:xfrm>
              <a:off x="3128790" y="-132203"/>
              <a:ext cx="19389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2000"/>
                <a:t>BNL/E821</a:t>
              </a:r>
              <a:r>
                <a:rPr lang="ja-JP" altLang="en-US" sz="2000"/>
                <a:t>実験</a:t>
              </a:r>
            </a:p>
          </p:txBody>
        </p:sp>
      </p:grpSp>
      <p:sp>
        <p:nvSpPr>
          <p:cNvPr id="4108" name="タイトル 1"/>
          <p:cNvSpPr>
            <a:spLocks noGrp="1"/>
          </p:cNvSpPr>
          <p:nvPr>
            <p:ph type="title"/>
          </p:nvPr>
        </p:nvSpPr>
        <p:spPr>
          <a:xfrm>
            <a:off x="309967" y="0"/>
            <a:ext cx="7083022" cy="728663"/>
          </a:xfrm>
        </p:spPr>
        <p:txBody>
          <a:bodyPr>
            <a:normAutofit/>
          </a:bodyPr>
          <a:lstStyle/>
          <a:p>
            <a:pPr marL="342900" indent="-342900"/>
            <a:r>
              <a:rPr lang="ja-JP" altLang="en-US" sz="3200" u="sng" dirty="0" smtClean="0">
                <a:solidFill>
                  <a:schemeClr val="accent2"/>
                </a:solidFill>
              </a:rPr>
              <a:t>新ｇ－２実験の技術的挑戦の紹介</a:t>
            </a:r>
          </a:p>
        </p:txBody>
      </p:sp>
      <p:grpSp>
        <p:nvGrpSpPr>
          <p:cNvPr id="9" name="グループ化 96"/>
          <p:cNvGrpSpPr>
            <a:grpSpLocks/>
          </p:cNvGrpSpPr>
          <p:nvPr/>
        </p:nvGrpSpPr>
        <p:grpSpPr bwMode="auto">
          <a:xfrm>
            <a:off x="847725" y="2578100"/>
            <a:ext cx="7683500" cy="1034801"/>
            <a:chOff x="848298" y="2577959"/>
            <a:chExt cx="7682284" cy="1035637"/>
          </a:xfrm>
        </p:grpSpPr>
        <p:grpSp>
          <p:nvGrpSpPr>
            <p:cNvPr id="10" name="グループ化 41"/>
            <p:cNvGrpSpPr>
              <a:grpSpLocks/>
            </p:cNvGrpSpPr>
            <p:nvPr/>
          </p:nvGrpSpPr>
          <p:grpSpPr bwMode="auto">
            <a:xfrm>
              <a:off x="848298" y="2809348"/>
              <a:ext cx="2345954" cy="804248"/>
              <a:chOff x="390907" y="2238760"/>
              <a:chExt cx="2699603" cy="1144202"/>
            </a:xfrm>
          </p:grpSpPr>
          <p:sp>
            <p:nvSpPr>
              <p:cNvPr id="46" name="角丸四角形吹き出し 45"/>
              <p:cNvSpPr/>
              <p:nvPr/>
            </p:nvSpPr>
            <p:spPr>
              <a:xfrm>
                <a:off x="390907" y="2255399"/>
                <a:ext cx="2699603" cy="1081403"/>
              </a:xfrm>
              <a:prstGeom prst="wedgeRoundRectCallout">
                <a:avLst>
                  <a:gd name="adj1" fmla="val 45123"/>
                  <a:gd name="adj2" fmla="val -82112"/>
                  <a:gd name="adj3" fmla="val 16667"/>
                </a:avLst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graphicFrame>
            <p:nvGraphicFramePr>
              <p:cNvPr id="4" name="Object 7"/>
              <p:cNvGraphicFramePr>
                <a:graphicFrameLocks noChangeAspect="1"/>
              </p:cNvGraphicFramePr>
              <p:nvPr/>
            </p:nvGraphicFramePr>
            <p:xfrm>
              <a:off x="623888" y="2238760"/>
              <a:ext cx="2328862" cy="1144202"/>
            </p:xfrm>
            <a:graphic>
              <a:graphicData uri="http://schemas.openxmlformats.org/presentationml/2006/ole">
                <p:oleObj spid="_x0000_s215047" name="数式" r:id="rId6" imgW="939600" imgH="431640" progId="Equation.3">
                  <p:embed/>
                </p:oleObj>
              </a:graphicData>
            </a:graphic>
          </p:graphicFrame>
        </p:grpSp>
        <p:grpSp>
          <p:nvGrpSpPr>
            <p:cNvPr id="11" name="グループ化 47"/>
            <p:cNvGrpSpPr>
              <a:grpSpLocks/>
            </p:cNvGrpSpPr>
            <p:nvPr/>
          </p:nvGrpSpPr>
          <p:grpSpPr bwMode="auto">
            <a:xfrm>
              <a:off x="6092182" y="2703625"/>
              <a:ext cx="2438400" cy="768127"/>
              <a:chOff x="6620997" y="1460974"/>
              <a:chExt cx="2438400" cy="915985"/>
            </a:xfrm>
          </p:grpSpPr>
          <p:sp>
            <p:nvSpPr>
              <p:cNvPr id="49" name="角丸四角形吹き出し 48"/>
              <p:cNvSpPr/>
              <p:nvPr/>
            </p:nvSpPr>
            <p:spPr>
              <a:xfrm>
                <a:off x="6621383" y="1477845"/>
                <a:ext cx="2438014" cy="886677"/>
              </a:xfrm>
              <a:prstGeom prst="wedgeRoundRectCallout">
                <a:avLst>
                  <a:gd name="adj1" fmla="val -92696"/>
                  <a:gd name="adj2" fmla="val -87171"/>
                  <a:gd name="adj3" fmla="val 16667"/>
                </a:avLst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graphicFrame>
            <p:nvGraphicFramePr>
              <p:cNvPr id="5" name="Object 8"/>
              <p:cNvGraphicFramePr>
                <a:graphicFrameLocks noChangeAspect="1"/>
              </p:cNvGraphicFramePr>
              <p:nvPr/>
            </p:nvGraphicFramePr>
            <p:xfrm>
              <a:off x="6676506" y="1460974"/>
              <a:ext cx="2136775" cy="915985"/>
            </p:xfrm>
            <a:graphic>
              <a:graphicData uri="http://schemas.openxmlformats.org/presentationml/2006/ole">
                <p:oleObj spid="_x0000_s215046" name="数式" r:id="rId7" imgW="863280" imgH="393480" progId="Equation.3">
                  <p:embed/>
                </p:oleObj>
              </a:graphicData>
            </a:graphic>
          </p:graphicFrame>
        </p:grpSp>
        <p:sp>
          <p:nvSpPr>
            <p:cNvPr id="4126" name="テキスト ボックス 35"/>
            <p:cNvSpPr txBox="1">
              <a:spLocks noChangeArrowheads="1"/>
            </p:cNvSpPr>
            <p:nvPr/>
          </p:nvSpPr>
          <p:spPr bwMode="auto">
            <a:xfrm>
              <a:off x="3266158" y="2962917"/>
              <a:ext cx="2825750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3200">
                  <a:solidFill>
                    <a:srgbClr val="FF0000"/>
                  </a:solidFill>
                </a:rPr>
                <a:t>0.1ppm</a:t>
              </a:r>
              <a:r>
                <a:rPr lang="ja-JP" altLang="en-US" sz="3200">
                  <a:solidFill>
                    <a:srgbClr val="FF0000"/>
                  </a:solidFill>
                </a:rPr>
                <a:t>以下！</a:t>
              </a:r>
            </a:p>
          </p:txBody>
        </p:sp>
        <p:cxnSp>
          <p:nvCxnSpPr>
            <p:cNvPr id="54" name="直線矢印コネクタ 53"/>
            <p:cNvCxnSpPr/>
            <p:nvPr/>
          </p:nvCxnSpPr>
          <p:spPr>
            <a:xfrm rot="5400000" flipH="1" flipV="1">
              <a:off x="4318574" y="2807561"/>
              <a:ext cx="505233" cy="4603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正方形/長方形 28"/>
          <p:cNvSpPr>
            <a:spLocks noChangeArrowheads="1"/>
          </p:cNvSpPr>
          <p:nvPr/>
        </p:nvSpPr>
        <p:spPr bwMode="auto">
          <a:xfrm>
            <a:off x="3062288" y="3556000"/>
            <a:ext cx="55753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buFont typeface="Wingdings" pitchFamily="2" charset="2"/>
              <a:buChar char="ü"/>
            </a:pPr>
            <a:r>
              <a:rPr lang="ja-JP" altLang="en-US" sz="2000" dirty="0"/>
              <a:t>磁場制御・測定精度向上</a:t>
            </a:r>
            <a:endParaRPr lang="en-US" altLang="ja-JP" sz="2000" dirty="0"/>
          </a:p>
          <a:p>
            <a:pPr marL="514350" indent="-514350"/>
            <a:r>
              <a:rPr lang="ja-JP" altLang="en-US" sz="2000" dirty="0">
                <a:sym typeface="Symbol" pitchFamily="18" charset="2"/>
              </a:rPr>
              <a:t>　　　　</a:t>
            </a:r>
            <a:r>
              <a:rPr lang="ja-JP" altLang="en-US" sz="2000" dirty="0"/>
              <a:t>一体型磁石の貯蔵リング、</a:t>
            </a:r>
            <a:r>
              <a:rPr lang="en-US" altLang="ja-JP" sz="2000" dirty="0"/>
              <a:t>MRI</a:t>
            </a:r>
            <a:r>
              <a:rPr lang="ja-JP" altLang="en-US" sz="2000" dirty="0"/>
              <a:t>など</a:t>
            </a:r>
            <a:endParaRPr lang="en-US" altLang="ja-JP" sz="2000" dirty="0"/>
          </a:p>
          <a:p>
            <a:pPr marL="514350" indent="-514350">
              <a:buFont typeface="Wingdings" pitchFamily="2" charset="2"/>
              <a:buChar char="ü"/>
            </a:pPr>
            <a:r>
              <a:rPr lang="ja-JP" altLang="en-US" sz="2000" dirty="0"/>
              <a:t>貯蔵リング内のビーム</a:t>
            </a:r>
            <a:r>
              <a:rPr lang="ja-JP" altLang="en-US" sz="2000" dirty="0" smtClean="0"/>
              <a:t>制御精度を向上</a:t>
            </a:r>
            <a:endParaRPr lang="en-US" altLang="ja-JP" sz="2000" dirty="0"/>
          </a:p>
          <a:p>
            <a:pPr marL="514350" indent="-514350"/>
            <a:r>
              <a:rPr lang="ja-JP" altLang="en-US" sz="2000" dirty="0">
                <a:sym typeface="Symbol" pitchFamily="18" charset="2"/>
              </a:rPr>
              <a:t>　　　　</a:t>
            </a:r>
            <a:r>
              <a:rPr lang="ja-JP" altLang="en-US" sz="2000" dirty="0" smtClean="0"/>
              <a:t>超ストレートミューオンビーム</a:t>
            </a:r>
            <a:endParaRPr lang="en-US" altLang="ja-JP" sz="2000" dirty="0"/>
          </a:p>
        </p:txBody>
      </p:sp>
      <p:grpSp>
        <p:nvGrpSpPr>
          <p:cNvPr id="12" name="グループ化 64"/>
          <p:cNvGrpSpPr>
            <a:grpSpLocks/>
          </p:cNvGrpSpPr>
          <p:nvPr/>
        </p:nvGrpSpPr>
        <p:grpSpPr bwMode="auto">
          <a:xfrm>
            <a:off x="6937375" y="122238"/>
            <a:ext cx="2206625" cy="1144587"/>
            <a:chOff x="6937375" y="386566"/>
            <a:chExt cx="2206625" cy="1144587"/>
          </a:xfrm>
        </p:grpSpPr>
        <p:graphicFrame>
          <p:nvGraphicFramePr>
            <p:cNvPr id="7" name="Object 10"/>
            <p:cNvGraphicFramePr>
              <a:graphicFrameLocks noChangeAspect="1"/>
            </p:cNvGraphicFramePr>
            <p:nvPr/>
          </p:nvGraphicFramePr>
          <p:xfrm>
            <a:off x="7083425" y="386566"/>
            <a:ext cx="1698625" cy="862012"/>
          </p:xfrm>
          <a:graphic>
            <a:graphicData uri="http://schemas.openxmlformats.org/presentationml/2006/ole">
              <p:oleObj spid="_x0000_s215045" name="数式" r:id="rId8" imgW="799920" imgH="431640" progId="Equation.3">
                <p:embed/>
              </p:oleObj>
            </a:graphicData>
          </a:graphic>
        </p:graphicFrame>
        <p:sp>
          <p:nvSpPr>
            <p:cNvPr id="4123" name="テキスト ボックス 48"/>
            <p:cNvSpPr txBox="1">
              <a:spLocks noChangeArrowheads="1"/>
            </p:cNvSpPr>
            <p:nvPr/>
          </p:nvSpPr>
          <p:spPr bwMode="auto">
            <a:xfrm>
              <a:off x="6937375" y="1161266"/>
              <a:ext cx="2206625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ja-JP" altLang="en-US"/>
                <a:t>異常磁気モーメント</a:t>
              </a:r>
            </a:p>
          </p:txBody>
        </p:sp>
      </p:grpSp>
      <p:sp>
        <p:nvSpPr>
          <p:cNvPr id="81" name="テキスト ボックス 80"/>
          <p:cNvSpPr txBox="1"/>
          <p:nvPr/>
        </p:nvSpPr>
        <p:spPr>
          <a:xfrm>
            <a:off x="3117850" y="5473700"/>
            <a:ext cx="5232400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超精密磁場を乱さずに、どうやって小型貯蔵リングにビームを入射すれば良いのか？</a:t>
            </a:r>
          </a:p>
        </p:txBody>
      </p:sp>
      <p:grpSp>
        <p:nvGrpSpPr>
          <p:cNvPr id="13" name="グループ化 93"/>
          <p:cNvGrpSpPr>
            <a:grpSpLocks/>
          </p:cNvGrpSpPr>
          <p:nvPr/>
        </p:nvGrpSpPr>
        <p:grpSpPr bwMode="auto">
          <a:xfrm>
            <a:off x="0" y="3878263"/>
            <a:ext cx="3040063" cy="2979737"/>
            <a:chOff x="0" y="4138613"/>
            <a:chExt cx="2728912" cy="2719387"/>
          </a:xfrm>
        </p:grpSpPr>
        <p:pic>
          <p:nvPicPr>
            <p:cNvPr id="4118" name="Picture 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0" y="4138613"/>
              <a:ext cx="2728912" cy="2719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" name="円弧 81"/>
            <p:cNvSpPr/>
            <p:nvPr/>
          </p:nvSpPr>
          <p:spPr>
            <a:xfrm>
              <a:off x="1275393" y="5355600"/>
              <a:ext cx="712510" cy="699767"/>
            </a:xfrm>
            <a:prstGeom prst="arc">
              <a:avLst>
                <a:gd name="adj1" fmla="val 12889279"/>
                <a:gd name="adj2" fmla="val 11217895"/>
              </a:avLst>
            </a:prstGeom>
            <a:ln w="3810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cxnSp>
          <p:nvCxnSpPr>
            <p:cNvPr id="88" name="直線矢印コネクタ 87"/>
            <p:cNvCxnSpPr/>
            <p:nvPr/>
          </p:nvCxnSpPr>
          <p:spPr>
            <a:xfrm flipV="1">
              <a:off x="1265417" y="6269789"/>
              <a:ext cx="741010" cy="20283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21" name="正方形/長方形 90"/>
            <p:cNvSpPr>
              <a:spLocks noChangeArrowheads="1"/>
            </p:cNvSpPr>
            <p:nvPr/>
          </p:nvSpPr>
          <p:spPr bwMode="auto">
            <a:xfrm>
              <a:off x="1184511" y="6307025"/>
              <a:ext cx="804652" cy="365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000" dirty="0" smtClean="0">
                  <a:solidFill>
                    <a:srgbClr val="FF0000"/>
                  </a:solidFill>
                </a:rPr>
                <a:t>0.66m</a:t>
              </a:r>
              <a:endParaRPr lang="ja-JP" altLang="en-US" sz="2000" dirty="0"/>
            </a:p>
          </p:txBody>
        </p:sp>
        <p:sp>
          <p:nvSpPr>
            <p:cNvPr id="4122" name="テキスト ボックス 92"/>
            <p:cNvSpPr txBox="1">
              <a:spLocks noChangeArrowheads="1"/>
            </p:cNvSpPr>
            <p:nvPr/>
          </p:nvSpPr>
          <p:spPr bwMode="auto">
            <a:xfrm>
              <a:off x="771179" y="5199961"/>
              <a:ext cx="61694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ja-JP" altLang="en-US" sz="3200" b="1">
                  <a:solidFill>
                    <a:srgbClr val="FF0000"/>
                  </a:solidFill>
                  <a:sym typeface="Symbol" pitchFamily="18" charset="2"/>
                </a:rPr>
                <a:t></a:t>
              </a:r>
              <a:r>
                <a:rPr lang="en-US" altLang="ja-JP" sz="3200" b="1" baseline="30000">
                  <a:solidFill>
                    <a:srgbClr val="FF0000"/>
                  </a:solidFill>
                  <a:sym typeface="Symbol" pitchFamily="18" charset="2"/>
                </a:rPr>
                <a:t>+</a:t>
              </a:r>
              <a:endParaRPr lang="ja-JP" altLang="en-US" sz="3200" b="1" baseline="3000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グループ化 39"/>
          <p:cNvGrpSpPr/>
          <p:nvPr/>
        </p:nvGrpSpPr>
        <p:grpSpPr>
          <a:xfrm>
            <a:off x="1349375" y="1978025"/>
            <a:ext cx="6238875" cy="827088"/>
            <a:chOff x="1349375" y="1978025"/>
            <a:chExt cx="6238875" cy="827088"/>
          </a:xfrm>
        </p:grpSpPr>
        <p:sp>
          <p:nvSpPr>
            <p:cNvPr id="100" name="下矢印 99"/>
            <p:cNvSpPr/>
            <p:nvPr/>
          </p:nvSpPr>
          <p:spPr>
            <a:xfrm>
              <a:off x="1349375" y="1978025"/>
              <a:ext cx="388938" cy="779463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01" name="下矢印 100"/>
            <p:cNvSpPr/>
            <p:nvPr/>
          </p:nvSpPr>
          <p:spPr>
            <a:xfrm>
              <a:off x="7180263" y="2160588"/>
              <a:ext cx="407987" cy="644525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sp>
        <p:nvSpPr>
          <p:cNvPr id="41" name="正方形/長方形 40"/>
          <p:cNvSpPr/>
          <p:nvPr/>
        </p:nvSpPr>
        <p:spPr>
          <a:xfrm>
            <a:off x="3417377" y="4826148"/>
            <a:ext cx="5168684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14350" indent="-514350"/>
            <a:r>
              <a:rPr lang="ja-JP" altLang="en-US" sz="2000" dirty="0" smtClean="0"/>
              <a:t>貯蔵磁場</a:t>
            </a:r>
            <a:r>
              <a:rPr lang="en-US" altLang="ja-JP" sz="2000" dirty="0" smtClean="0">
                <a:solidFill>
                  <a:srgbClr val="FF0000"/>
                </a:solidFill>
              </a:rPr>
              <a:t>3</a:t>
            </a:r>
            <a:r>
              <a:rPr lang="ja-JP" altLang="en-US" sz="2000" dirty="0" smtClean="0">
                <a:solidFill>
                  <a:srgbClr val="FF0000"/>
                </a:solidFill>
              </a:rPr>
              <a:t>テスラ</a:t>
            </a:r>
            <a:r>
              <a:rPr lang="ja-JP" altLang="en-US" sz="2000" dirty="0" smtClean="0"/>
              <a:t>、ビーム運動量</a:t>
            </a:r>
            <a:r>
              <a:rPr lang="en-US" altLang="ja-JP" sz="2000" dirty="0" smtClean="0">
                <a:solidFill>
                  <a:srgbClr val="FF0000"/>
                </a:solidFill>
              </a:rPr>
              <a:t>300MeV/c</a:t>
            </a:r>
            <a:r>
              <a:rPr lang="ja-JP" altLang="en-US" sz="2000" dirty="0" err="1" smtClean="0"/>
              <a:t>、</a:t>
            </a:r>
            <a:endParaRPr lang="en-US" altLang="ja-JP" sz="2000" dirty="0" smtClean="0"/>
          </a:p>
          <a:p>
            <a:pPr marL="514350" indent="-514350"/>
            <a:r>
              <a:rPr lang="ja-JP" altLang="en-US" sz="2000" dirty="0" smtClean="0"/>
              <a:t>直径</a:t>
            </a:r>
            <a:r>
              <a:rPr lang="en-US" altLang="ja-JP" sz="2000" dirty="0" smtClean="0">
                <a:solidFill>
                  <a:srgbClr val="FF0000"/>
                </a:solidFill>
              </a:rPr>
              <a:t>0.66m</a:t>
            </a:r>
            <a:r>
              <a:rPr lang="ja-JP" altLang="en-US" sz="2000" dirty="0" smtClean="0"/>
              <a:t>の貯蔵リングに決定した。</a:t>
            </a:r>
            <a:endParaRPr lang="en-US" altLang="ja-JP" sz="2000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170478" y="3967566"/>
            <a:ext cx="206127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大きさのイメージ</a:t>
            </a:r>
            <a:endParaRPr kumimoji="1" lang="ja-JP" altLang="en-US" dirty="0"/>
          </a:p>
        </p:txBody>
      </p:sp>
      <p:sp>
        <p:nvSpPr>
          <p:cNvPr id="39" name="日付プレースホルダ 3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316B6-1E54-4DD6-8AFE-06E453B85073}" type="datetime1">
              <a:rPr kumimoji="1" lang="ja-JP" altLang="en-US" smtClean="0"/>
              <a:pPr/>
              <a:t>2011/2/21</a:t>
            </a:fld>
            <a:endParaRPr kumimoji="1" lang="ja-JP" altLang="en-US"/>
          </a:p>
        </p:txBody>
      </p:sp>
      <p:sp>
        <p:nvSpPr>
          <p:cNvPr id="40" name="フッター プレースホルダ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Hiromi Iinuma</a:t>
            </a:r>
            <a:endParaRPr kumimoji="1"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81" grpId="0"/>
      <p:bldP spid="41" grpId="0" animBg="1"/>
      <p:bldP spid="4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ジャパネスク">
  <a:themeElements>
    <a:clrScheme name="キュート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ジャパネスク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5616</TotalTime>
  <Words>1771</Words>
  <Application>Microsoft Office PowerPoint</Application>
  <PresentationFormat>画面に合わせる (4:3)</PresentationFormat>
  <Paragraphs>311</Paragraphs>
  <Slides>19</Slides>
  <Notes>6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1" baseType="lpstr">
      <vt:lpstr>ジャパネスク</vt:lpstr>
      <vt:lpstr>数式</vt:lpstr>
      <vt:lpstr>g-2/EDM実験紹介</vt:lpstr>
      <vt:lpstr>標準模型は正しいのか？</vt:lpstr>
      <vt:lpstr>スライド 3</vt:lpstr>
      <vt:lpstr>スライド 4</vt:lpstr>
      <vt:lpstr>スライド 5</vt:lpstr>
      <vt:lpstr>JPARC のミューオンビームを使って実験します</vt:lpstr>
      <vt:lpstr>スライド 7</vt:lpstr>
      <vt:lpstr>スライド 8</vt:lpstr>
      <vt:lpstr>新ｇ－２実験の技術的挑戦の紹介</vt:lpstr>
      <vt:lpstr>スライド 10</vt:lpstr>
      <vt:lpstr>らせん入射に適した磁場の概念設計</vt:lpstr>
      <vt:lpstr>磁石外部からトンネルを通過し磁石内部へ軌道がつながった！（シングル+）</vt:lpstr>
      <vt:lpstr>貯蔵リング設計準備進行中</vt:lpstr>
      <vt:lpstr>貯蔵リング内部の総合シミュレーション ＯＰＥＲＡ＋ＧＥＡＮＴ４</vt:lpstr>
      <vt:lpstr>静磁場とパルス磁場によるビーム軌道の制御</vt:lpstr>
      <vt:lpstr>どうやってスピン歳差運動周期を測るか？</vt:lpstr>
      <vt:lpstr>どうやってaとEDMを分離するか？</vt:lpstr>
      <vt:lpstr>物理ゴール： ミューオンg-2, EDMを同時に超精密測定</vt:lpstr>
      <vt:lpstr>まとめ</vt:lpstr>
    </vt:vector>
  </TitlesOfParts>
  <Company>KEK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hitachi_0709 ver. memo</dc:title>
  <dc:creator>Hiromi Iinuma</dc:creator>
  <cp:lastModifiedBy>Hiromi Iinuma</cp:lastModifiedBy>
  <cp:revision>210</cp:revision>
  <dcterms:created xsi:type="dcterms:W3CDTF">2010-08-31T01:50:14Z</dcterms:created>
  <dcterms:modified xsi:type="dcterms:W3CDTF">2011-02-21T09:17:18Z</dcterms:modified>
</cp:coreProperties>
</file>