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92" r:id="rId2"/>
    <p:sldMasterId id="2147483804" r:id="rId3"/>
    <p:sldMasterId id="2147483828" r:id="rId4"/>
  </p:sldMasterIdLst>
  <p:notesMasterIdLst>
    <p:notesMasterId r:id="rId34"/>
  </p:notesMasterIdLst>
  <p:sldIdLst>
    <p:sldId id="256" r:id="rId5"/>
    <p:sldId id="342" r:id="rId6"/>
    <p:sldId id="337" r:id="rId7"/>
    <p:sldId id="339" r:id="rId8"/>
    <p:sldId id="352" r:id="rId9"/>
    <p:sldId id="300" r:id="rId10"/>
    <p:sldId id="345" r:id="rId11"/>
    <p:sldId id="346" r:id="rId12"/>
    <p:sldId id="347" r:id="rId13"/>
    <p:sldId id="354" r:id="rId14"/>
    <p:sldId id="362" r:id="rId15"/>
    <p:sldId id="321" r:id="rId16"/>
    <p:sldId id="349" r:id="rId17"/>
    <p:sldId id="350" r:id="rId18"/>
    <p:sldId id="363" r:id="rId19"/>
    <p:sldId id="361" r:id="rId20"/>
    <p:sldId id="351" r:id="rId21"/>
    <p:sldId id="365" r:id="rId22"/>
    <p:sldId id="318" r:id="rId23"/>
    <p:sldId id="279" r:id="rId24"/>
    <p:sldId id="360" r:id="rId25"/>
    <p:sldId id="358" r:id="rId26"/>
    <p:sldId id="359" r:id="rId27"/>
    <p:sldId id="364" r:id="rId28"/>
    <p:sldId id="258" r:id="rId29"/>
    <p:sldId id="271" r:id="rId30"/>
    <p:sldId id="336" r:id="rId31"/>
    <p:sldId id="348" r:id="rId32"/>
    <p:sldId id="356" r:id="rId33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99"/>
    <a:srgbClr val="008000"/>
    <a:srgbClr val="FF99CC"/>
    <a:srgbClr val="FF66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15" autoAdjust="0"/>
    <p:restoredTop sz="93951" autoAdjust="0"/>
  </p:normalViewPr>
  <p:slideViewPr>
    <p:cSldViewPr>
      <p:cViewPr>
        <p:scale>
          <a:sx n="70" d="100"/>
          <a:sy n="70" d="100"/>
        </p:scale>
        <p:origin x="-50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57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3BDA7C66-5E3B-4C7A-B25B-131E6D1D2B03}" type="datetimeFigureOut">
              <a:rPr lang="ja-JP" altLang="en-US"/>
              <a:pPr>
                <a:defRPr/>
              </a:pPr>
              <a:t>2011/2/20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AF5EA3E1-932C-498B-ACCB-154FF46A6B75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05B9F42-BF0E-4F5A-A1A2-9BAD23FB9F6D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dirty="0" smtClean="0"/>
              <a:t>ユースケース</a:t>
            </a:r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5EA3E1-932C-498B-ACCB-154FF46A6B75}" type="slidenum">
              <a:rPr lang="ja-JP" altLang="en-US" smtClean="0"/>
              <a:pPr>
                <a:defRPr/>
              </a:pPr>
              <a:t>12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3556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9ABB2B-7F09-4075-BB54-46C58A5348C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80400" y="6237288"/>
            <a:ext cx="863600" cy="71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3A4D-A0E4-423F-AF12-1A786B72CD0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2129-333A-4192-81CE-E270F21DF532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C242-60D2-467E-8148-32EF6EF4DBD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47B7-24FF-460A-A149-CA7F0ABF186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E90960-74CF-4775-9DD5-176EB8C243C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F3DD5-5949-451C-AC0D-8AC2634296A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97AB2-A7C3-476C-B7A0-9C4E36A3976E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AF3AA-343D-4803-8152-533925FA084C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EFDBE-7D42-46A5-807E-D72423B500D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1CF19-D406-49E8-B290-A790A72FDE43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100AE-7EB7-4C25-9DCE-DD2D34B9EC8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4368-2681-43DD-AACA-CB155C73F73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28CAF-87DE-49ED-8649-5936AEE75385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C3806-A424-4DD6-913F-3AEF474C964B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84782-2B83-44EC-8A19-FCD25DCED5AF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A4E7F-C304-4C0B-8C4B-A16FC39C7CF1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0825" y="3573463"/>
            <a:ext cx="8642350" cy="71437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68313" y="3429000"/>
            <a:ext cx="1366837" cy="144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8280400" y="6237288"/>
            <a:ext cx="863600" cy="71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F23A4D-A0E4-423F-AF12-1A786B72CD0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147B7-24FF-460A-A149-CA7F0ABF186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74368-2681-43DD-AACA-CB155C73F73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415A-35DD-48F5-8201-8AAB1ADC0514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87E0B-9219-456C-A377-3918CF355C4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84D0-E52E-4EA5-8C63-99C99530165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A415A-35DD-48F5-8201-8AAB1ADC0514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2633-F0B7-4A25-B6F1-5EAFBABA980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4E00-6F5A-445F-992E-1BF6A569F769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EF96-0E1C-418E-BD14-426B7322550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92129-333A-4192-81CE-E270F21DF532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E2C242-60D2-467E-8148-32EF6EF4DBDF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587E0B-9219-456C-A377-3918CF355C4F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4E84D0-E52E-4EA5-8C63-99C99530165B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2633-F0B7-4A25-B6F1-5EAFBABA9803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B34E00-6F5A-445F-992E-1BF6A569F769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4EF96-0E1C-418E-BD14-426B7322550E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237288"/>
            <a:ext cx="863600" cy="71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latin typeface="+mn-lt"/>
              <a:ea typeface="+mn-ea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/>
              <a:t>Open It</a:t>
            </a:r>
            <a:endParaRPr lang="ja-JP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41B37A8-9E9B-41CD-8FB0-E29B277B97FA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ＭＳ Ｐゴシック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/>
              <a:ea typeface="ＭＳ Ｐゴシック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Open It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D5408819-5B00-4461-BE48-C8841B5FE0B0}" type="slidenum">
              <a:rPr lang="ja-JP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24" charset="0"/>
          <a:ea typeface="ＭＳ Ｐゴシック" pitchFamily="2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341438"/>
            <a:ext cx="8642350" cy="71437"/>
          </a:xfrm>
          <a:prstGeom prst="rect">
            <a:avLst/>
          </a:prstGeom>
          <a:solidFill>
            <a:srgbClr val="66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468313" y="1196975"/>
            <a:ext cx="1366837" cy="144463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8280400" y="6237288"/>
            <a:ext cx="863600" cy="71437"/>
          </a:xfrm>
          <a:prstGeom prst="rect">
            <a:avLst/>
          </a:prstGeom>
          <a:solidFill>
            <a:srgbClr val="CC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>
              <a:solidFill>
                <a:srgbClr val="000000"/>
              </a:solidFill>
              <a:latin typeface="Arial"/>
              <a:ea typeface="ＭＳ Ｐゴシック"/>
            </a:endParaRPr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zh-TW" smtClean="0">
                <a:solidFill>
                  <a:srgbClr val="000000"/>
                </a:solidFill>
              </a:rPr>
              <a:t>Open It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</a:defRPr>
            </a:lvl1pPr>
          </a:lstStyle>
          <a:p>
            <a:pPr>
              <a:defRPr/>
            </a:pPr>
            <a:fld id="{D41B37A8-9E9B-41CD-8FB0-E29B277B97F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&lt;#&gt;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666FF"/>
        </a:buClr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3333CC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33993"/>
        </a:buClr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99"/>
        </a:buClr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307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9AB63C9-806D-45E2-8C10-9F4A05177F0C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ja-JP" altLang="en-US"/>
          </a:p>
        </p:txBody>
      </p:sp>
      <p:sp>
        <p:nvSpPr>
          <p:cNvPr id="4100" name="タイトル 1"/>
          <p:cNvSpPr>
            <a:spLocks noGrp="1"/>
          </p:cNvSpPr>
          <p:nvPr>
            <p:ph type="ctrTitle"/>
          </p:nvPr>
        </p:nvSpPr>
        <p:spPr>
          <a:xfrm>
            <a:off x="0" y="1557338"/>
            <a:ext cx="9144000" cy="1943100"/>
          </a:xfrm>
        </p:spPr>
        <p:txBody>
          <a:bodyPr/>
          <a:lstStyle/>
          <a:p>
            <a:r>
              <a:rPr lang="en-US" altLang="ja-JP" sz="3200" dirty="0" smtClean="0"/>
              <a:t>ICEPP </a:t>
            </a:r>
            <a:r>
              <a:rPr lang="ja-JP" altLang="en-US" sz="3200" dirty="0" smtClean="0"/>
              <a:t>シンポジウム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en-US" altLang="ja-JP" sz="2800" dirty="0" smtClean="0"/>
              <a:t>ATLAS</a:t>
            </a:r>
            <a:r>
              <a:rPr lang="ja-JP" altLang="en-US" sz="2800" dirty="0" smtClean="0"/>
              <a:t>ミューオントリガーシステムのアップグレードに向けた読み出し系システムインフラの開発</a:t>
            </a:r>
            <a:endParaRPr lang="ja-JP" altLang="en-US" sz="2800" dirty="0" smtClean="0"/>
          </a:p>
        </p:txBody>
      </p:sp>
      <p:sp>
        <p:nvSpPr>
          <p:cNvPr id="4101" name="サブタイトル 2"/>
          <p:cNvSpPr>
            <a:spLocks noGrp="1"/>
          </p:cNvSpPr>
          <p:nvPr>
            <p:ph type="subTitle" idx="1"/>
          </p:nvPr>
        </p:nvSpPr>
        <p:spPr>
          <a:xfrm>
            <a:off x="0" y="3886200"/>
            <a:ext cx="9144000" cy="1752600"/>
          </a:xfrm>
        </p:spPr>
        <p:txBody>
          <a:bodyPr/>
          <a:lstStyle/>
          <a:p>
            <a:r>
              <a:rPr lang="ja-JP" altLang="en-US" sz="2400" dirty="0" smtClean="0"/>
              <a:t>東京大学大学院理学系研究科 物理学専攻</a:t>
            </a:r>
            <a:endParaRPr lang="en-US" altLang="ja-JP" sz="2400" dirty="0" smtClean="0"/>
          </a:p>
          <a:p>
            <a:r>
              <a:rPr lang="ja-JP" altLang="en-US" sz="2400" dirty="0" smtClean="0"/>
              <a:t>素粒子物理国際研究センター 坂本研究室</a:t>
            </a:r>
            <a:endParaRPr lang="en-US" altLang="ja-JP" sz="2400" dirty="0" smtClean="0"/>
          </a:p>
          <a:p>
            <a:r>
              <a:rPr lang="ja-JP" altLang="en-US" sz="2400" dirty="0" smtClean="0"/>
              <a:t>神谷 隆之</a:t>
            </a:r>
            <a:endParaRPr lang="en-US" altLang="ja-JP" sz="2400" dirty="0" smtClean="0"/>
          </a:p>
          <a:p>
            <a:r>
              <a:rPr lang="en-US" altLang="ja-JP" sz="2400" dirty="0" smtClean="0"/>
              <a:t>2011</a:t>
            </a:r>
            <a:r>
              <a:rPr lang="ja-JP" altLang="en-US" sz="2400" dirty="0" smtClean="0"/>
              <a:t>年</a:t>
            </a:r>
            <a:r>
              <a:rPr lang="en-US" altLang="ja-JP" sz="2400" dirty="0" smtClean="0"/>
              <a:t>2</a:t>
            </a:r>
            <a:r>
              <a:rPr lang="ja-JP" altLang="en-US" sz="2400" dirty="0" smtClean="0"/>
              <a:t>月</a:t>
            </a:r>
            <a:r>
              <a:rPr lang="en-US" altLang="ja-JP" sz="2400" dirty="0" smtClean="0"/>
              <a:t>20</a:t>
            </a:r>
            <a:r>
              <a:rPr lang="ja-JP" altLang="en-US" sz="2400" dirty="0" smtClean="0"/>
              <a:t>日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ROD </a:t>
            </a:r>
            <a:r>
              <a:rPr kumimoji="1" lang="ja-JP" altLang="en-US" dirty="0" smtClean="0"/>
              <a:t>の開発方針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600200"/>
            <a:ext cx="8856984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sz="2400" dirty="0" smtClean="0"/>
              <a:t>技術導入</a:t>
            </a:r>
            <a:endParaRPr kumimoji="1" lang="en-US" altLang="ja-JP" sz="2400" dirty="0" smtClean="0"/>
          </a:p>
          <a:p>
            <a:pPr marL="914400" lvl="1" indent="-514350"/>
            <a:r>
              <a:rPr lang="ja-JP" altLang="en-US" sz="2000" dirty="0" smtClean="0"/>
              <a:t>評価ボードを使った検証</a:t>
            </a:r>
            <a:endParaRPr lang="en-US" altLang="ja-JP" sz="1600" dirty="0" smtClean="0"/>
          </a:p>
          <a:p>
            <a:pPr marL="914400" lvl="1" indent="-514350"/>
            <a:r>
              <a:rPr lang="ja-JP" altLang="en-US" sz="2000" dirty="0" smtClean="0"/>
              <a:t>プロトタイプ用汎用モジュール</a:t>
            </a:r>
            <a:endParaRPr lang="en-US" altLang="ja-JP" sz="2000" dirty="0" smtClean="0"/>
          </a:p>
          <a:p>
            <a:pPr marL="914400" lvl="1" indent="-514350">
              <a:buNone/>
            </a:pPr>
            <a:r>
              <a:rPr lang="en-US" altLang="ja-JP" sz="2000" dirty="0" smtClean="0"/>
              <a:t>       </a:t>
            </a:r>
            <a:r>
              <a:rPr lang="ja-JP" altLang="en-US" sz="2000" dirty="0" smtClean="0"/>
              <a:t>作成の際の仕様</a:t>
            </a:r>
            <a:r>
              <a:rPr kumimoji="1" lang="ja-JP" altLang="en-US" sz="2000" dirty="0" smtClean="0"/>
              <a:t>検討</a:t>
            </a:r>
            <a:endParaRPr kumimoji="1" lang="en-US" altLang="ja-JP" sz="2000" dirty="0" smtClean="0"/>
          </a:p>
          <a:p>
            <a:pPr marL="914400" lvl="1" indent="-514350"/>
            <a:endParaRPr kumimoji="1"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ja-JP" altLang="en-US" sz="2400" dirty="0" smtClean="0"/>
              <a:t>プロトタイプ用汎用モジュールの作成　→　</a:t>
            </a:r>
            <a:r>
              <a:rPr lang="en-US" altLang="ja-JP" sz="2000" dirty="0" smtClean="0">
                <a:solidFill>
                  <a:srgbClr val="FF0000"/>
                </a:solidFill>
              </a:rPr>
              <a:t>PT6</a:t>
            </a:r>
            <a:r>
              <a:rPr lang="ja-JP" altLang="en-US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/>
              <a:t>(VME</a:t>
            </a:r>
            <a:r>
              <a:rPr lang="ja-JP" altLang="en-US" sz="2000" dirty="0" smtClean="0"/>
              <a:t>モジュール</a:t>
            </a:r>
            <a:r>
              <a:rPr lang="en-US" altLang="ja-JP" sz="2000" dirty="0" smtClean="0"/>
              <a:t>)</a:t>
            </a:r>
          </a:p>
          <a:p>
            <a:pPr marL="914400" lvl="1" indent="-514350"/>
            <a:r>
              <a:rPr lang="ja-JP" altLang="en-US" sz="2000" dirty="0" smtClean="0"/>
              <a:t>評価ボードでは出来なかった技術評価も行う</a:t>
            </a:r>
            <a:endParaRPr lang="en-US" altLang="ja-JP" sz="1600" dirty="0" smtClean="0"/>
          </a:p>
          <a:p>
            <a:pPr marL="914400" lvl="1" indent="-514350"/>
            <a:r>
              <a:rPr lang="ja-JP" altLang="en-US" sz="2000" dirty="0" smtClean="0"/>
              <a:t>プロトタイプのビルディングブロックとして用いる</a:t>
            </a:r>
            <a:endParaRPr lang="en-US" altLang="ja-JP" sz="2000" dirty="0" smtClean="0"/>
          </a:p>
          <a:p>
            <a:pPr marL="514350" indent="-514350">
              <a:buFont typeface="+mj-lt"/>
              <a:buAutoNum type="arabicPeriod"/>
            </a:pPr>
            <a:endParaRPr lang="en-US" altLang="ja-JP" sz="2400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ja-JP" sz="2400" dirty="0" smtClean="0"/>
              <a:t>PT6 </a:t>
            </a:r>
            <a:r>
              <a:rPr lang="ja-JP" altLang="en-US" sz="2400" dirty="0" smtClean="0"/>
              <a:t>を用いた実機開発のための </a:t>
            </a:r>
            <a:r>
              <a:rPr lang="en-US" altLang="ja-JP" sz="2400" dirty="0" smtClean="0"/>
              <a:t>R&amp;D (</a:t>
            </a:r>
            <a:r>
              <a:rPr lang="ja-JP" altLang="en-US" sz="2400" dirty="0" smtClean="0"/>
              <a:t>来年度以降</a:t>
            </a:r>
            <a:r>
              <a:rPr lang="en-US" altLang="ja-JP" sz="2400" dirty="0" smtClean="0"/>
              <a:t>)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  <p:pic>
        <p:nvPicPr>
          <p:cNvPr id="1026" name="Picture 2" descr="C:\Users\Takayuki Kamiya\Desktop\MasterThesis\ROD_PT6\spartan6_ev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99740"/>
            <a:ext cx="3195265" cy="1829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2997200"/>
            <a:ext cx="9144000" cy="1143000"/>
          </a:xfrm>
        </p:spPr>
        <p:txBody>
          <a:bodyPr/>
          <a:lstStyle/>
          <a:p>
            <a:r>
              <a:rPr lang="en-US" altLang="ja-JP" sz="3200" dirty="0" smtClean="0"/>
              <a:t>3. PT6 </a:t>
            </a:r>
            <a:r>
              <a:rPr lang="ja-JP" altLang="en-US" sz="3200" dirty="0" smtClean="0"/>
              <a:t>の開発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E4-8563-4D75-9164-A802C16995A9}" type="slidenum">
              <a:rPr lang="ja-JP" altLang="en-US" smtClean="0"/>
              <a:pPr>
                <a:defRPr/>
              </a:pPr>
              <a:t>11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ROD </a:t>
            </a:r>
            <a:r>
              <a:rPr lang="ja-JP" altLang="en-US" sz="3600" dirty="0" smtClean="0"/>
              <a:t>開発用プロトタイプ</a:t>
            </a:r>
            <a:r>
              <a:rPr kumimoji="1" lang="en-US" altLang="ja-JP" sz="3600" dirty="0" smtClean="0"/>
              <a:t> </a:t>
            </a:r>
            <a:r>
              <a:rPr kumimoji="1" lang="en-US" altLang="ja-JP" sz="3600" dirty="0" smtClean="0">
                <a:solidFill>
                  <a:srgbClr val="FF0000"/>
                </a:solidFill>
              </a:rPr>
              <a:t>PT6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の開発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-36512" y="1412776"/>
            <a:ext cx="6264696" cy="4752528"/>
          </a:xfrm>
        </p:spPr>
        <p:txBody>
          <a:bodyPr/>
          <a:lstStyle/>
          <a:p>
            <a:r>
              <a:rPr kumimoji="1" lang="en-US" altLang="ja-JP" sz="2000" dirty="0" smtClean="0"/>
              <a:t>VME 6U A32D32 </a:t>
            </a:r>
            <a:r>
              <a:rPr kumimoji="1" lang="ja-JP" altLang="en-US" sz="2000" dirty="0" smtClean="0"/>
              <a:t>スレーブモジュール</a:t>
            </a:r>
            <a:endParaRPr kumimoji="1" lang="en-US" altLang="ja-JP" sz="1600" dirty="0" smtClean="0"/>
          </a:p>
          <a:p>
            <a:r>
              <a:rPr kumimoji="1" lang="en-US" altLang="ja-JP" sz="2000" dirty="0" smtClean="0"/>
              <a:t>Spartan6 LX150T FPGA </a:t>
            </a:r>
            <a:r>
              <a:rPr kumimoji="1" lang="ja-JP" altLang="en-US" sz="2000" dirty="0" smtClean="0"/>
              <a:t>搭載</a:t>
            </a:r>
            <a:endParaRPr kumimoji="1" lang="en-US" altLang="ja-JP" sz="2000" dirty="0" smtClean="0"/>
          </a:p>
          <a:p>
            <a:pPr lvl="1"/>
            <a:r>
              <a:rPr lang="ja-JP" altLang="en-US" sz="1800" dirty="0" smtClean="0"/>
              <a:t>従来の</a:t>
            </a:r>
            <a:r>
              <a:rPr lang="en-US" altLang="ja-JP" sz="1800" dirty="0" smtClean="0"/>
              <a:t>10</a:t>
            </a:r>
            <a:r>
              <a:rPr lang="ja-JP" altLang="en-US" sz="1800" dirty="0" smtClean="0"/>
              <a:t>倍の容量</a:t>
            </a:r>
            <a:r>
              <a:rPr lang="en-US" altLang="ja-JP" sz="1800" dirty="0" smtClean="0"/>
              <a:t>, </a:t>
            </a:r>
            <a:r>
              <a:rPr lang="ja-JP" altLang="en-US" sz="1800" dirty="0" smtClean="0">
                <a:solidFill>
                  <a:srgbClr val="FF0000"/>
                </a:solidFill>
              </a:rPr>
              <a:t>大規模なロジック構成可能</a:t>
            </a:r>
            <a:endParaRPr lang="en-US" altLang="ja-JP" sz="1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1800" dirty="0" smtClean="0">
                <a:solidFill>
                  <a:srgbClr val="FF0000"/>
                </a:solidFill>
              </a:rPr>
              <a:t>ソフト </a:t>
            </a:r>
            <a:r>
              <a:rPr lang="en-US" altLang="ja-JP" sz="1800" dirty="0" smtClean="0">
                <a:solidFill>
                  <a:srgbClr val="FF0000"/>
                </a:solidFill>
              </a:rPr>
              <a:t>CPU </a:t>
            </a:r>
            <a:r>
              <a:rPr lang="ja-JP" altLang="en-US" sz="1800" dirty="0" smtClean="0">
                <a:solidFill>
                  <a:srgbClr val="FF0000"/>
                </a:solidFill>
              </a:rPr>
              <a:t>コアが</a:t>
            </a:r>
            <a:r>
              <a:rPr kumimoji="1" lang="ja-JP" altLang="en-US" sz="1800" dirty="0" smtClean="0">
                <a:solidFill>
                  <a:srgbClr val="FF0000"/>
                </a:solidFill>
              </a:rPr>
              <a:t>搭載可能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Rocket IO </a:t>
            </a:r>
            <a:r>
              <a:rPr lang="ja-JP" altLang="en-US" sz="2000" dirty="0" smtClean="0"/>
              <a:t>インターフェース</a:t>
            </a:r>
            <a:r>
              <a:rPr lang="en-US" altLang="ja-JP" sz="2000" dirty="0" smtClean="0"/>
              <a:t>4</a:t>
            </a:r>
            <a:r>
              <a:rPr lang="ja-JP" altLang="en-US" sz="2000" dirty="0" smtClean="0"/>
              <a:t>口搭載</a:t>
            </a:r>
            <a:endParaRPr lang="en-US" altLang="ja-JP" sz="2000" dirty="0" smtClean="0"/>
          </a:p>
          <a:p>
            <a:pPr lvl="1"/>
            <a:r>
              <a:rPr lang="ja-JP" altLang="en-US" sz="1800" dirty="0" smtClean="0">
                <a:solidFill>
                  <a:srgbClr val="FF0000"/>
                </a:solidFill>
              </a:rPr>
              <a:t>並列・分散化データ処理のモジュール間通信に使える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pPr lvl="1"/>
            <a:r>
              <a:rPr lang="ja-JP" altLang="en-US" sz="1800" dirty="0" smtClean="0"/>
              <a:t>入力</a:t>
            </a:r>
            <a:r>
              <a:rPr lang="en-US" altLang="ja-JP" sz="1800" dirty="0" smtClean="0"/>
              <a:t>3</a:t>
            </a:r>
            <a:r>
              <a:rPr lang="ja-JP" altLang="en-US" sz="1800" dirty="0" smtClean="0"/>
              <a:t>口</a:t>
            </a:r>
            <a:r>
              <a:rPr lang="en-US" altLang="ja-JP" sz="1800" dirty="0" smtClean="0"/>
              <a:t>, </a:t>
            </a:r>
            <a:r>
              <a:rPr lang="ja-JP" altLang="en-US" sz="1800" dirty="0" smtClean="0"/>
              <a:t>出力</a:t>
            </a:r>
            <a:r>
              <a:rPr lang="en-US" altLang="ja-JP" sz="1800" dirty="0" smtClean="0"/>
              <a:t>1</a:t>
            </a:r>
            <a:r>
              <a:rPr lang="ja-JP" altLang="en-US" sz="1800" dirty="0" smtClean="0"/>
              <a:t>口等のテストベンチ構成も可能</a:t>
            </a:r>
            <a:endParaRPr lang="en-US" altLang="ja-JP" sz="1800" dirty="0" smtClean="0"/>
          </a:p>
          <a:p>
            <a:r>
              <a:rPr lang="en-US" altLang="ja-JP" sz="2000" dirty="0" smtClean="0"/>
              <a:t>Ethernet </a:t>
            </a:r>
            <a:r>
              <a:rPr lang="ja-JP" altLang="en-US" sz="2000" dirty="0" smtClean="0"/>
              <a:t>インターフェース搭載</a:t>
            </a:r>
            <a:endParaRPr lang="en-US" altLang="ja-JP" sz="2000" dirty="0" smtClean="0"/>
          </a:p>
          <a:p>
            <a:pPr lvl="1"/>
            <a:r>
              <a:rPr kumimoji="1" lang="ja-JP" altLang="en-US" sz="1800" dirty="0" smtClean="0">
                <a:solidFill>
                  <a:srgbClr val="FF0000"/>
                </a:solidFill>
              </a:rPr>
              <a:t>エラーメッセージ出力・診断用コンソールとして用いる</a:t>
            </a:r>
            <a:endParaRPr kumimoji="1" lang="en-US" altLang="ja-JP" sz="1800" dirty="0" smtClean="0">
              <a:solidFill>
                <a:srgbClr val="FF0000"/>
              </a:solidFill>
            </a:endParaRPr>
          </a:p>
          <a:p>
            <a:r>
              <a:rPr lang="en-US" altLang="ja-JP" sz="2000" dirty="0" smtClean="0"/>
              <a:t>3</a:t>
            </a:r>
            <a:r>
              <a:rPr lang="ja-JP" altLang="en-US" sz="2000" dirty="0" smtClean="0"/>
              <a:t>種の外部メモリを搭載</a:t>
            </a:r>
            <a:endParaRPr lang="en-US" altLang="ja-JP" sz="2000" dirty="0" smtClean="0"/>
          </a:p>
          <a:p>
            <a:pPr lvl="1"/>
            <a:r>
              <a:rPr kumimoji="1" lang="ja-JP" altLang="en-US" sz="1800" dirty="0" smtClean="0"/>
              <a:t>ＯＳ搭載を想定</a:t>
            </a:r>
            <a:endParaRPr kumimoji="1" lang="en-US" altLang="ja-JP" sz="1800" dirty="0" smtClean="0"/>
          </a:p>
          <a:p>
            <a:r>
              <a:rPr lang="en-US" altLang="ja-JP" sz="2000" dirty="0" smtClean="0"/>
              <a:t>Mezzanine Card Slot </a:t>
            </a:r>
            <a:r>
              <a:rPr lang="ja-JP" altLang="en-US" sz="2000" dirty="0" smtClean="0"/>
              <a:t>を搭載</a:t>
            </a:r>
            <a:endParaRPr lang="en-US" altLang="ja-JP" sz="2000" dirty="0" smtClean="0"/>
          </a:p>
          <a:p>
            <a:pPr lvl="1"/>
            <a:r>
              <a:rPr lang="ja-JP" altLang="en-US" sz="1800" dirty="0" smtClean="0"/>
              <a:t>従来の </a:t>
            </a:r>
            <a:r>
              <a:rPr lang="en-US" altLang="ja-JP" sz="1800" dirty="0" smtClean="0"/>
              <a:t>ROD </a:t>
            </a:r>
            <a:r>
              <a:rPr lang="ja-JP" altLang="en-US" sz="1800" dirty="0" smtClean="0"/>
              <a:t>の光ファイバーインターフェースである</a:t>
            </a:r>
            <a:endParaRPr lang="en-US" altLang="ja-JP" sz="1800" dirty="0" smtClean="0"/>
          </a:p>
          <a:p>
            <a:pPr lvl="1">
              <a:buNone/>
            </a:pPr>
            <a:r>
              <a:rPr lang="en-US" altLang="ja-JP" sz="1800" dirty="0" smtClean="0"/>
              <a:t>     G-Link </a:t>
            </a:r>
            <a:r>
              <a:rPr lang="ja-JP" altLang="en-US" sz="1800" dirty="0" smtClean="0"/>
              <a:t>や </a:t>
            </a:r>
            <a:r>
              <a:rPr lang="en-US" altLang="ja-JP" sz="1800" dirty="0" smtClean="0"/>
              <a:t>S-Link </a:t>
            </a:r>
            <a:r>
              <a:rPr lang="ja-JP" altLang="en-US" sz="1800" dirty="0" smtClean="0"/>
              <a:t>の機能の子ボードを搭載可能</a:t>
            </a:r>
            <a:endParaRPr lang="en-US" altLang="ja-JP" sz="18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12</a:t>
            </a:fld>
            <a:endParaRPr lang="ja-JP" altLang="en-US" dirty="0"/>
          </a:p>
        </p:txBody>
      </p:sp>
      <p:pic>
        <p:nvPicPr>
          <p:cNvPr id="66562" name="Picture 2" descr="C:\Users\Takayuki Kamiya\Desktop\MasterThesis\ROD_PT6\pt6_pho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328084" y="2333515"/>
            <a:ext cx="4536503" cy="3024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PT6</a:t>
            </a:r>
            <a:r>
              <a:rPr kumimoji="1" lang="en-US" altLang="ja-JP" dirty="0" smtClean="0"/>
              <a:t> </a:t>
            </a:r>
            <a:r>
              <a:rPr lang="ja-JP" altLang="en-US" dirty="0" smtClean="0"/>
              <a:t>で</a:t>
            </a:r>
            <a:r>
              <a:rPr kumimoji="1" lang="ja-JP" altLang="en-US" dirty="0" smtClean="0"/>
              <a:t>新たに導入</a:t>
            </a:r>
            <a:r>
              <a:rPr lang="ja-JP" altLang="en-US" dirty="0" smtClean="0"/>
              <a:t>した</a:t>
            </a:r>
            <a:r>
              <a:rPr kumimoji="1" lang="ja-JP" altLang="en-US" dirty="0" smtClean="0"/>
              <a:t>技術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1600200"/>
            <a:ext cx="5400600" cy="4525963"/>
          </a:xfrm>
        </p:spPr>
        <p:txBody>
          <a:bodyPr/>
          <a:lstStyle/>
          <a:p>
            <a:r>
              <a:rPr kumimoji="1" lang="en-US" altLang="ja-JP" sz="2400" dirty="0" err="1" smtClean="0"/>
              <a:t>MicroBlaze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Xilinx </a:t>
            </a:r>
            <a:r>
              <a:rPr lang="ja-JP" altLang="en-US" sz="2000" dirty="0" smtClean="0"/>
              <a:t>社製の、</a:t>
            </a:r>
            <a:r>
              <a:rPr lang="en-US" altLang="ja-JP" sz="2000" dirty="0" smtClean="0"/>
              <a:t>FPGA </a:t>
            </a:r>
            <a:r>
              <a:rPr lang="ja-JP" altLang="en-US" sz="2000" dirty="0" smtClean="0"/>
              <a:t>に搭載可能なソフト </a:t>
            </a:r>
            <a:r>
              <a:rPr lang="en-US" altLang="ja-JP" sz="2000" dirty="0" smtClean="0"/>
              <a:t>CPU </a:t>
            </a:r>
            <a:r>
              <a:rPr lang="ja-JP" altLang="en-US" sz="2000" dirty="0" smtClean="0"/>
              <a:t>コア</a:t>
            </a:r>
            <a:endParaRPr lang="en-US" altLang="ja-JP" sz="2000" dirty="0" smtClean="0"/>
          </a:p>
          <a:p>
            <a:pPr lvl="1"/>
            <a:r>
              <a:rPr lang="en-US" altLang="ja-JP" sz="2000" dirty="0" smtClean="0">
                <a:solidFill>
                  <a:srgbClr val="FF0000"/>
                </a:solidFill>
              </a:rPr>
              <a:t>FPGA </a:t>
            </a:r>
            <a:r>
              <a:rPr lang="ja-JP" altLang="en-US" sz="2000" dirty="0" smtClean="0">
                <a:solidFill>
                  <a:srgbClr val="FF0000"/>
                </a:solidFill>
              </a:rPr>
              <a:t>上でソフトウェアを動作可能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lvl="1"/>
            <a:endParaRPr kumimoji="1" lang="en-US" altLang="ja-JP" sz="2000" dirty="0" smtClean="0"/>
          </a:p>
          <a:p>
            <a:r>
              <a:rPr lang="en-US" altLang="ja-JP" sz="2400" dirty="0" smtClean="0"/>
              <a:t>Rocket IO </a:t>
            </a:r>
            <a:r>
              <a:rPr lang="ja-JP" altLang="en-US" sz="2400" dirty="0" smtClean="0"/>
              <a:t>ギガビットトランシーバ</a:t>
            </a:r>
            <a:endParaRPr kumimoji="1" lang="en-US" altLang="ja-JP" sz="2400" dirty="0" smtClean="0"/>
          </a:p>
          <a:p>
            <a:pPr lvl="1"/>
            <a:r>
              <a:rPr kumimoji="1" lang="en-US" altLang="ja-JP" sz="2000" dirty="0" smtClean="0"/>
              <a:t>Xilinx </a:t>
            </a:r>
            <a:r>
              <a:rPr kumimoji="1" lang="ja-JP" altLang="en-US" sz="2000" dirty="0" smtClean="0"/>
              <a:t>社製の一部の </a:t>
            </a:r>
            <a:r>
              <a:rPr kumimoji="1" lang="en-US" altLang="ja-JP" sz="2000" dirty="0" smtClean="0"/>
              <a:t>FPGA </a:t>
            </a:r>
            <a:r>
              <a:rPr kumimoji="1" lang="ja-JP" altLang="en-US" sz="2000" dirty="0" smtClean="0"/>
              <a:t>に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組み込まれている</a:t>
            </a:r>
            <a:r>
              <a:rPr kumimoji="1" lang="ja-JP" altLang="en-US" sz="2000" dirty="0" smtClean="0"/>
              <a:t>高速シリアル通信用トランシーバ</a:t>
            </a:r>
            <a:endParaRPr kumimoji="1" lang="en-US" altLang="ja-JP" sz="2000" dirty="0" smtClean="0"/>
          </a:p>
          <a:p>
            <a:pPr lvl="1"/>
            <a:r>
              <a:rPr lang="en-US" altLang="ja-JP" sz="2000" dirty="0" smtClean="0"/>
              <a:t>125MHz </a:t>
            </a:r>
            <a:r>
              <a:rPr lang="ja-JP" altLang="en-US" sz="2000" dirty="0" smtClean="0"/>
              <a:t>の </a:t>
            </a:r>
            <a:r>
              <a:rPr lang="en-US" altLang="ja-JP" sz="2000" dirty="0" smtClean="0"/>
              <a:t>CLK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1.25Gbps</a:t>
            </a:r>
            <a:r>
              <a:rPr lang="ja-JP" altLang="en-US" sz="2000" dirty="0" smtClean="0"/>
              <a:t> </a:t>
            </a:r>
            <a:r>
              <a:rPr lang="en-US" altLang="ja-JP" sz="2000" dirty="0" smtClean="0"/>
              <a:t>, </a:t>
            </a:r>
            <a:r>
              <a:rPr lang="en-US" altLang="ja-JP" sz="2000" dirty="0" smtClean="0">
                <a:solidFill>
                  <a:srgbClr val="FF0000"/>
                </a:solidFill>
              </a:rPr>
              <a:t>2.5Gbps</a:t>
            </a:r>
          </a:p>
          <a:p>
            <a:pPr lvl="1"/>
            <a:r>
              <a:rPr lang="en-US" altLang="ja-JP" sz="2000" dirty="0" smtClean="0"/>
              <a:t>S-Link </a:t>
            </a:r>
            <a:r>
              <a:rPr lang="ja-JP" altLang="en-US" sz="2000" dirty="0" smtClean="0"/>
              <a:t>等の光通信に比べて</a:t>
            </a:r>
            <a:r>
              <a:rPr lang="ja-JP" altLang="en-US" sz="2000" dirty="0" smtClean="0">
                <a:solidFill>
                  <a:srgbClr val="FF0000"/>
                </a:solidFill>
              </a:rPr>
              <a:t>光信号変換器や外付けのシリアライザなどがいらない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lvl="1"/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13</a:t>
            </a:fld>
            <a:endParaRPr lang="ja-JP" altLang="en-US" dirty="0"/>
          </a:p>
        </p:txBody>
      </p:sp>
      <p:pic>
        <p:nvPicPr>
          <p:cNvPr id="7" name="Picture 2" descr="C:\Users\Takayuki Kamiya\Desktop\MasterThesis\ROD_PT6\MicroBlaze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1412776"/>
            <a:ext cx="3188011" cy="3127684"/>
          </a:xfrm>
          <a:prstGeom prst="rect">
            <a:avLst/>
          </a:prstGeom>
          <a:noFill/>
        </p:spPr>
      </p:pic>
      <p:pic>
        <p:nvPicPr>
          <p:cNvPr id="1026" name="Picture 2" descr="C:\Users\Takayuki Kamiya\Desktop\MasterThesis\ROD_PT6\hssdc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4692491"/>
            <a:ext cx="3600400" cy="16168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PT6 </a:t>
            </a:r>
            <a:r>
              <a:rPr lang="ja-JP" altLang="en-US" sz="3600" dirty="0" smtClean="0"/>
              <a:t>を用いた</a:t>
            </a:r>
            <a:r>
              <a:rPr kumimoji="1" lang="en-US" altLang="ja-JP" sz="3600" dirty="0" smtClean="0"/>
              <a:t> </a:t>
            </a:r>
            <a:r>
              <a:rPr kumimoji="1" lang="en-US" altLang="ja-JP" sz="3600" dirty="0" err="1" smtClean="0"/>
              <a:t>MicroBlaze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のテスト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1600200"/>
            <a:ext cx="8928992" cy="1324744"/>
          </a:xfrm>
        </p:spPr>
        <p:txBody>
          <a:bodyPr/>
          <a:lstStyle/>
          <a:p>
            <a:r>
              <a:rPr kumimoji="1" lang="en-US" altLang="ja-JP" sz="2000" dirty="0" err="1" smtClean="0"/>
              <a:t>MicroBlaze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のデザインは </a:t>
            </a:r>
            <a:r>
              <a:rPr kumimoji="1" lang="en-US" altLang="ja-JP" sz="2000" dirty="0" smtClean="0"/>
              <a:t>Xilinx Platform Studio </a:t>
            </a:r>
            <a:r>
              <a:rPr kumimoji="1" lang="ja-JP" altLang="en-US" sz="2000" dirty="0" smtClean="0"/>
              <a:t>を用いて生成できる</a:t>
            </a:r>
            <a:endParaRPr kumimoji="1" lang="en-US" altLang="ja-JP" sz="2000" dirty="0" smtClean="0"/>
          </a:p>
          <a:p>
            <a:r>
              <a:rPr lang="ja-JP" altLang="en-US" sz="2000" dirty="0" smtClean="0"/>
              <a:t>今回は </a:t>
            </a:r>
            <a:r>
              <a:rPr lang="en-US" altLang="ja-JP" sz="2000" dirty="0" smtClean="0"/>
              <a:t>“Hello PT6” </a:t>
            </a:r>
            <a:r>
              <a:rPr lang="ja-JP" altLang="en-US" sz="2000" dirty="0" smtClean="0"/>
              <a:t>という文字列を出力するプログラムを作成し、</a:t>
            </a:r>
            <a:r>
              <a:rPr lang="en-US" altLang="ja-JP" sz="2000" dirty="0" smtClean="0"/>
              <a:t>FPGA </a:t>
            </a:r>
            <a:r>
              <a:rPr lang="ja-JP" altLang="en-US" sz="2000" dirty="0" smtClean="0"/>
              <a:t>にダウンロード</a:t>
            </a:r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14</a:t>
            </a:fld>
            <a:endParaRPr lang="ja-JP" altLang="en-US"/>
          </a:p>
        </p:txBody>
      </p:sp>
      <p:pic>
        <p:nvPicPr>
          <p:cNvPr id="7" name="Picture 3" descr="C:\Users\Takayuki Kamiya\Desktop\MasterThesis\ROD_PT6\xp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59696"/>
            <a:ext cx="4464496" cy="3217576"/>
          </a:xfrm>
          <a:prstGeom prst="rect">
            <a:avLst/>
          </a:prstGeom>
          <a:noFill/>
        </p:spPr>
      </p:pic>
      <p:pic>
        <p:nvPicPr>
          <p:cNvPr id="8" name="Picture 2" descr="C:\Users\Takayuki Kamiya\Desktop\MasterThesis\ROD_PT6\hellopt6_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573016"/>
            <a:ext cx="2952328" cy="1230137"/>
          </a:xfrm>
          <a:prstGeom prst="rect">
            <a:avLst/>
          </a:prstGeom>
          <a:noFill/>
        </p:spPr>
      </p:pic>
      <p:sp>
        <p:nvSpPr>
          <p:cNvPr id="10" name="テキスト ボックス 9"/>
          <p:cNvSpPr txBox="1"/>
          <p:nvPr/>
        </p:nvSpPr>
        <p:spPr>
          <a:xfrm>
            <a:off x="1690370" y="5949280"/>
            <a:ext cx="2377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Xilinx Platform Studio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600" dirty="0" smtClean="0"/>
              <a:t>PT6 </a:t>
            </a:r>
            <a:r>
              <a:rPr lang="ja-JP" altLang="en-US" sz="3600" dirty="0" smtClean="0"/>
              <a:t>を用いた</a:t>
            </a:r>
            <a:r>
              <a:rPr kumimoji="1" lang="en-US" altLang="ja-JP" sz="3600" dirty="0" smtClean="0"/>
              <a:t> </a:t>
            </a:r>
            <a:r>
              <a:rPr kumimoji="1" lang="en-US" altLang="ja-JP" sz="3600" dirty="0" err="1" smtClean="0"/>
              <a:t>MicroBlaze</a:t>
            </a:r>
            <a:r>
              <a:rPr kumimoji="1" lang="en-US" altLang="ja-JP" sz="3600" dirty="0" smtClean="0"/>
              <a:t> </a:t>
            </a:r>
            <a:r>
              <a:rPr kumimoji="1" lang="ja-JP" altLang="en-US" sz="3600" dirty="0" smtClean="0"/>
              <a:t>のテスト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612776"/>
          </a:xfrm>
        </p:spPr>
        <p:txBody>
          <a:bodyPr/>
          <a:lstStyle/>
          <a:p>
            <a:r>
              <a:rPr lang="en-US" altLang="ja-JP" sz="2400" dirty="0" err="1" smtClean="0"/>
              <a:t>MicroBlaze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からの出力を </a:t>
            </a:r>
            <a:r>
              <a:rPr lang="en-US" altLang="ja-JP" sz="2400" dirty="0" smtClean="0"/>
              <a:t>RS232 </a:t>
            </a:r>
            <a:r>
              <a:rPr lang="ja-JP" altLang="en-US" sz="2400" dirty="0" smtClean="0"/>
              <a:t>の信号線に出力させて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Tera</a:t>
            </a:r>
            <a:r>
              <a:rPr lang="en-US" altLang="ja-JP" sz="2400" dirty="0" smtClean="0"/>
              <a:t> Term </a:t>
            </a:r>
            <a:r>
              <a:rPr lang="ja-JP" altLang="en-US" sz="2400" dirty="0" smtClean="0"/>
              <a:t>端末に表示</a:t>
            </a:r>
            <a:endParaRPr lang="en-US" altLang="ja-JP" sz="2400" dirty="0" smtClean="0"/>
          </a:p>
          <a:p>
            <a:r>
              <a:rPr lang="ja-JP" altLang="en-US" sz="2400" dirty="0" smtClean="0"/>
              <a:t>正しい出力が確認でき、</a:t>
            </a:r>
            <a:r>
              <a:rPr lang="en-US" altLang="ja-JP" sz="2400" dirty="0" smtClean="0"/>
              <a:t> </a:t>
            </a:r>
            <a:r>
              <a:rPr lang="en-US" altLang="ja-JP" sz="2400" dirty="0" err="1" smtClean="0"/>
              <a:t>MicroBlaze</a:t>
            </a:r>
            <a:r>
              <a:rPr lang="en-US" altLang="ja-JP" sz="2400" dirty="0" smtClean="0"/>
              <a:t> </a:t>
            </a:r>
            <a:r>
              <a:rPr lang="ja-JP" altLang="en-US" sz="2400" dirty="0" smtClean="0"/>
              <a:t>の動作が確認できた</a:t>
            </a:r>
            <a:endParaRPr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15</a:t>
            </a:fld>
            <a:endParaRPr lang="ja-JP" altLang="en-US"/>
          </a:p>
        </p:txBody>
      </p:sp>
      <p:pic>
        <p:nvPicPr>
          <p:cNvPr id="9" name="Picture 4" descr="C:\Users\Takayuki Kamiya\Desktop\MasterThesis\ROD_PT6\hellopt6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789040"/>
            <a:ext cx="3456384" cy="1728192"/>
          </a:xfrm>
          <a:prstGeom prst="rect">
            <a:avLst/>
          </a:prstGeom>
          <a:noFill/>
        </p:spPr>
      </p:pic>
      <p:pic>
        <p:nvPicPr>
          <p:cNvPr id="11" name="Picture 2" descr="C:\Users\Takayuki Kamiya\Desktop\MasterThesis\ROD_PT6\pc_rs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2032000" cy="1524000"/>
          </a:xfrm>
          <a:prstGeom prst="rect">
            <a:avLst/>
          </a:prstGeom>
          <a:noFill/>
        </p:spPr>
      </p:pic>
      <p:pic>
        <p:nvPicPr>
          <p:cNvPr id="12" name="Picture 3" descr="C:\Users\Takayuki Kamiya\Desktop\MasterThesis\ROD_PT6\pt6_rs2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3933056"/>
            <a:ext cx="2032000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557338"/>
            <a:ext cx="27305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Rocket IO GTP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1600200"/>
            <a:ext cx="5400600" cy="4525963"/>
          </a:xfrm>
        </p:spPr>
        <p:txBody>
          <a:bodyPr/>
          <a:lstStyle/>
          <a:p>
            <a:r>
              <a:rPr kumimoji="1" lang="en-US" altLang="ja-JP" sz="2400" dirty="0" smtClean="0"/>
              <a:t>Rocket IO </a:t>
            </a:r>
            <a:r>
              <a:rPr kumimoji="1" lang="ja-JP" altLang="en-US" sz="2400" dirty="0" smtClean="0"/>
              <a:t>ギガビットトランシーバ</a:t>
            </a:r>
            <a:endParaRPr kumimoji="1" lang="en-US" altLang="ja-JP" sz="2400" dirty="0" smtClean="0"/>
          </a:p>
          <a:p>
            <a:pPr lvl="1"/>
            <a:r>
              <a:rPr lang="en-US" altLang="ja-JP" sz="2000" dirty="0" smtClean="0"/>
              <a:t>Xilinx </a:t>
            </a:r>
            <a:r>
              <a:rPr lang="ja-JP" altLang="en-US" sz="2000" dirty="0" smtClean="0"/>
              <a:t>社製の一部の </a:t>
            </a:r>
            <a:r>
              <a:rPr lang="en-US" altLang="ja-JP" sz="2000" dirty="0" smtClean="0"/>
              <a:t>FPGA </a:t>
            </a:r>
            <a:r>
              <a:rPr lang="ja-JP" altLang="en-US" sz="2000" dirty="0" smtClean="0"/>
              <a:t>に</a:t>
            </a:r>
            <a:r>
              <a:rPr lang="ja-JP" altLang="en-US" sz="2000" dirty="0" smtClean="0">
                <a:solidFill>
                  <a:srgbClr val="FF0000"/>
                </a:solidFill>
              </a:rPr>
              <a:t>組み込まれている</a:t>
            </a:r>
            <a:r>
              <a:rPr lang="ja-JP" altLang="en-US" sz="2000" dirty="0" smtClean="0"/>
              <a:t>高速シリアル通信用トランシーバ</a:t>
            </a:r>
            <a:endParaRPr lang="en-US" altLang="ja-JP" sz="2000" dirty="0" smtClean="0"/>
          </a:p>
          <a:p>
            <a:pPr lvl="1"/>
            <a:r>
              <a:rPr kumimoji="1" lang="en-US" altLang="ja-JP" sz="2000" dirty="0" smtClean="0"/>
              <a:t>125MHz </a:t>
            </a:r>
            <a:r>
              <a:rPr kumimoji="1" lang="ja-JP" altLang="en-US" sz="2000" dirty="0" smtClean="0"/>
              <a:t>の </a:t>
            </a:r>
            <a:r>
              <a:rPr kumimoji="1" lang="en-US" altLang="ja-JP" sz="2000" dirty="0" smtClean="0"/>
              <a:t>CLK </a:t>
            </a:r>
            <a:r>
              <a:rPr lang="ja-JP" altLang="en-US" sz="2000" dirty="0" smtClean="0"/>
              <a:t>で </a:t>
            </a:r>
            <a:r>
              <a:rPr lang="en-US" altLang="ja-JP" sz="2000" dirty="0" smtClean="0"/>
              <a:t>1.25Gbps, </a:t>
            </a:r>
            <a:r>
              <a:rPr lang="en-US" altLang="ja-JP" sz="2000" dirty="0" smtClean="0">
                <a:solidFill>
                  <a:srgbClr val="FF0000"/>
                </a:solidFill>
              </a:rPr>
              <a:t>2.5Gbps</a:t>
            </a:r>
          </a:p>
          <a:p>
            <a:pPr lvl="1"/>
            <a:r>
              <a:rPr kumimoji="1" lang="en-US" altLang="ja-JP" sz="2000" dirty="0" smtClean="0"/>
              <a:t>S-Link </a:t>
            </a:r>
            <a:r>
              <a:rPr kumimoji="1" lang="ja-JP" altLang="en-US" sz="2000" dirty="0" smtClean="0"/>
              <a:t>等の光通信に比べて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光信号変換器や外付けのシリアライザなどがいらない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pPr lvl="1"/>
            <a:endParaRPr lang="en-US" altLang="ja-JP" sz="2000" dirty="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ja-JP" sz="2400" dirty="0" smtClean="0"/>
              <a:t>8b/10b</a:t>
            </a:r>
          </a:p>
          <a:p>
            <a:pPr lvl="1" eaLnBrk="1" hangingPunct="1"/>
            <a:r>
              <a:rPr lang="ja-JP" altLang="en-US" sz="2000" dirty="0" smtClean="0"/>
              <a:t>高速シリアル通信の方式</a:t>
            </a:r>
            <a:endParaRPr lang="en-US" altLang="ja-JP" sz="2000" dirty="0" smtClean="0"/>
          </a:p>
          <a:p>
            <a:pPr lvl="1" eaLnBrk="1" hangingPunct="1"/>
            <a:r>
              <a:rPr lang="en-US" altLang="ja-JP" sz="2000" dirty="0" smtClean="0"/>
              <a:t>2bit </a:t>
            </a:r>
            <a:r>
              <a:rPr lang="ja-JP" altLang="en-US" sz="2000" dirty="0" smtClean="0"/>
              <a:t>付加し、テーブル変換によって</a:t>
            </a:r>
            <a:endParaRPr lang="en-US" altLang="ja-JP" sz="2000" dirty="0" smtClean="0"/>
          </a:p>
          <a:p>
            <a:pPr lvl="1" eaLnBrk="1" hangingPunct="1">
              <a:buNone/>
            </a:pPr>
            <a:r>
              <a:rPr lang="en-US" altLang="ja-JP" sz="2000" dirty="0" smtClean="0"/>
              <a:t>    0 </a:t>
            </a:r>
            <a:r>
              <a:rPr lang="ja-JP" altLang="en-US" sz="2000" dirty="0" smtClean="0"/>
              <a:t>や </a:t>
            </a:r>
            <a:r>
              <a:rPr lang="en-US" altLang="ja-JP" sz="2000" dirty="0" smtClean="0"/>
              <a:t>1 </a:t>
            </a:r>
            <a:r>
              <a:rPr lang="ja-JP" altLang="en-US" sz="2000" dirty="0" smtClean="0"/>
              <a:t>のバランスをとる</a:t>
            </a:r>
            <a:endParaRPr lang="en-US" altLang="ja-JP" sz="2000" dirty="0" smtClean="0"/>
          </a:p>
          <a:p>
            <a:pPr lvl="1" eaLnBrk="1" hangingPunct="1"/>
            <a:r>
              <a:rPr lang="ja-JP" altLang="en-US" sz="2000" dirty="0" smtClean="0"/>
              <a:t>安定した高速通信が可能</a:t>
            </a:r>
            <a:endParaRPr lang="en-US" altLang="ja-JP" sz="2000" dirty="0" smtClean="0"/>
          </a:p>
          <a:p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16</a:t>
            </a:fld>
            <a:endParaRPr lang="ja-JP" altLang="en-US"/>
          </a:p>
        </p:txBody>
      </p:sp>
      <p:sp>
        <p:nvSpPr>
          <p:cNvPr id="6" name="左矢印 5"/>
          <p:cNvSpPr/>
          <p:nvPr/>
        </p:nvSpPr>
        <p:spPr>
          <a:xfrm>
            <a:off x="6167437" y="1700213"/>
            <a:ext cx="2087562" cy="1150937"/>
          </a:xfrm>
          <a:prstGeom prst="lef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Serialize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Encode</a:t>
            </a:r>
          </a:p>
        </p:txBody>
      </p:sp>
      <p:sp>
        <p:nvSpPr>
          <p:cNvPr id="7" name="右矢印 6"/>
          <p:cNvSpPr/>
          <p:nvPr/>
        </p:nvSpPr>
        <p:spPr>
          <a:xfrm>
            <a:off x="6310312" y="3068638"/>
            <a:ext cx="2087562" cy="1223962"/>
          </a:xfrm>
          <a:prstGeom prst="rightArrow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 err="1">
                <a:solidFill>
                  <a:schemeClr val="tx1"/>
                </a:solidFill>
              </a:rPr>
              <a:t>Deserialize</a:t>
            </a:r>
            <a:endParaRPr lang="en-US" altLang="ja-JP" sz="2000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2000" dirty="0">
                <a:solidFill>
                  <a:schemeClr val="tx1"/>
                </a:solidFill>
              </a:rPr>
              <a:t>Decode</a:t>
            </a:r>
            <a:endParaRPr lang="ja-JP" altLang="en-US" sz="2000" dirty="0">
              <a:solidFill>
                <a:schemeClr val="tx1"/>
              </a:solidFill>
            </a:endParaRPr>
          </a:p>
        </p:txBody>
      </p:sp>
      <p:sp>
        <p:nvSpPr>
          <p:cNvPr id="8" name="テキスト ボックス 34"/>
          <p:cNvSpPr txBox="1">
            <a:spLocks noChangeArrowheads="1"/>
          </p:cNvSpPr>
          <p:nvPr/>
        </p:nvSpPr>
        <p:spPr bwMode="auto">
          <a:xfrm>
            <a:off x="8100392" y="2638425"/>
            <a:ext cx="1041400" cy="708025"/>
          </a:xfrm>
          <a:prstGeom prst="rect">
            <a:avLst/>
          </a:prstGeom>
          <a:solidFill>
            <a:srgbClr val="FF99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Parallel</a:t>
            </a:r>
          </a:p>
          <a:p>
            <a:pPr algn="ctr"/>
            <a:r>
              <a:rPr lang="en-US" altLang="ja-JP" sz="2000" dirty="0"/>
              <a:t>8bit</a:t>
            </a:r>
          </a:p>
        </p:txBody>
      </p:sp>
      <p:sp>
        <p:nvSpPr>
          <p:cNvPr id="9" name="テキスト ボックス 35"/>
          <p:cNvSpPr txBox="1">
            <a:spLocks noChangeArrowheads="1"/>
          </p:cNvSpPr>
          <p:nvPr/>
        </p:nvSpPr>
        <p:spPr bwMode="auto">
          <a:xfrm>
            <a:off x="5458817" y="2564904"/>
            <a:ext cx="841375" cy="708025"/>
          </a:xfrm>
          <a:prstGeom prst="rect">
            <a:avLst/>
          </a:prstGeom>
          <a:solidFill>
            <a:srgbClr val="FF99CC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ja-JP" sz="2000" dirty="0"/>
              <a:t>Serial</a:t>
            </a:r>
          </a:p>
          <a:p>
            <a:pPr algn="ctr"/>
            <a:r>
              <a:rPr lang="en-US" altLang="ja-JP" sz="2000" dirty="0"/>
              <a:t>10b</a:t>
            </a:r>
            <a:endParaRPr lang="ja-JP" altLang="en-US" sz="2000" dirty="0"/>
          </a:p>
        </p:txBody>
      </p: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5003800" y="4581525"/>
            <a:ext cx="3946525" cy="1562100"/>
            <a:chOff x="1447169" y="3284984"/>
            <a:chExt cx="3945513" cy="1563544"/>
          </a:xfrm>
        </p:grpSpPr>
        <p:sp>
          <p:nvSpPr>
            <p:cNvPr id="12" name="テキスト ボックス 6"/>
            <p:cNvSpPr txBox="1">
              <a:spLocks noChangeArrowheads="1"/>
            </p:cNvSpPr>
            <p:nvPr/>
          </p:nvSpPr>
          <p:spPr bwMode="auto">
            <a:xfrm>
              <a:off x="1447169" y="3284984"/>
              <a:ext cx="49244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 sz="2400">
                  <a:solidFill>
                    <a:srgbClr val="FF0000"/>
                  </a:solidFill>
                </a:rPr>
                <a:t>例</a:t>
              </a:r>
            </a:p>
          </p:txBody>
        </p:sp>
        <p:sp>
          <p:nvSpPr>
            <p:cNvPr id="13" name="テキスト ボックス 7"/>
            <p:cNvSpPr txBox="1">
              <a:spLocks noChangeArrowheads="1"/>
            </p:cNvSpPr>
            <p:nvPr/>
          </p:nvSpPr>
          <p:spPr bwMode="auto">
            <a:xfrm>
              <a:off x="2023233" y="3524815"/>
              <a:ext cx="3369449" cy="1323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dirty="0"/>
                <a:t>000 00000 </a:t>
              </a:r>
              <a:r>
                <a:rPr lang="ja-JP" altLang="en-US" sz="2000" dirty="0"/>
                <a:t>→ </a:t>
              </a:r>
              <a:r>
                <a:rPr lang="en-US" altLang="ja-JP" sz="2000" dirty="0"/>
                <a:t>100111 0100</a:t>
              </a:r>
            </a:p>
            <a:p>
              <a:r>
                <a:rPr lang="en-US" altLang="ja-JP" sz="2000" dirty="0"/>
                <a:t>000 00001 </a:t>
              </a:r>
              <a:r>
                <a:rPr lang="ja-JP" altLang="en-US" sz="2000" dirty="0"/>
                <a:t>→ </a:t>
              </a:r>
              <a:r>
                <a:rPr lang="en-US" altLang="ja-JP" sz="2000" dirty="0"/>
                <a:t>011101 0100</a:t>
              </a:r>
            </a:p>
            <a:p>
              <a:r>
                <a:rPr lang="en-US" altLang="ja-JP" sz="2000" dirty="0"/>
                <a:t>                  </a:t>
              </a:r>
              <a:r>
                <a:rPr lang="ja-JP" altLang="en-US" sz="2000" dirty="0"/>
                <a:t>・・・</a:t>
              </a:r>
              <a:endParaRPr lang="en-US" altLang="ja-JP" sz="2000" b="1" dirty="0"/>
            </a:p>
            <a:p>
              <a:r>
                <a:rPr lang="en-US" altLang="ja-JP" sz="2000" dirty="0"/>
                <a:t>111  11111  </a:t>
              </a:r>
              <a:r>
                <a:rPr lang="ja-JP" altLang="en-US" sz="2000" dirty="0"/>
                <a:t>→ </a:t>
              </a:r>
              <a:r>
                <a:rPr lang="en-US" altLang="ja-JP" sz="2000" dirty="0"/>
                <a:t>101011 0001</a:t>
              </a:r>
              <a:r>
                <a:rPr lang="ja-JP" altLang="en-US" sz="2000" dirty="0"/>
                <a:t> </a:t>
              </a:r>
              <a:endParaRPr lang="en-US" altLang="ja-JP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 dirty="0" smtClean="0"/>
              <a:t>高速シリアル通信インターフェース</a:t>
            </a:r>
            <a:r>
              <a:rPr kumimoji="1" lang="en-US" altLang="ja-JP" sz="3200" dirty="0" smtClean="0"/>
              <a:t/>
            </a:r>
            <a:br>
              <a:rPr kumimoji="1" lang="en-US" altLang="ja-JP" sz="3200" dirty="0" smtClean="0"/>
            </a:br>
            <a:r>
              <a:rPr kumimoji="1" lang="en-US" altLang="ja-JP" sz="3200" dirty="0" smtClean="0"/>
              <a:t>Rocket IO </a:t>
            </a:r>
            <a:r>
              <a:rPr kumimoji="1" lang="ja-JP" altLang="en-US" sz="3200" dirty="0" smtClean="0"/>
              <a:t>ギガビットトランシーバのテスト</a:t>
            </a:r>
            <a:endParaRPr kumimoji="1" lang="ja-JP" altLang="en-US" sz="32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51520" y="1600200"/>
            <a:ext cx="4896544" cy="4525963"/>
          </a:xfrm>
        </p:spPr>
        <p:txBody>
          <a:bodyPr/>
          <a:lstStyle/>
          <a:p>
            <a:r>
              <a:rPr lang="en-US" altLang="ja-JP" sz="2400" dirty="0" smtClean="0"/>
              <a:t>8bit </a:t>
            </a:r>
            <a:r>
              <a:rPr lang="ja-JP" altLang="en-US" sz="2400" dirty="0" smtClean="0"/>
              <a:t>幅で </a:t>
            </a:r>
            <a:r>
              <a:rPr lang="en-US" altLang="ja-JP" sz="2400" dirty="0" smtClean="0"/>
              <a:t>2</a:t>
            </a:r>
            <a:r>
              <a:rPr lang="en-US" altLang="ja-JP" sz="2400" baseline="30000" dirty="0" smtClean="0"/>
              <a:t>8 </a:t>
            </a:r>
            <a:r>
              <a:rPr lang="en-US" altLang="ja-JP" sz="2400" dirty="0" smtClean="0"/>
              <a:t>= 256 </a:t>
            </a:r>
            <a:r>
              <a:rPr lang="ja-JP" altLang="en-US" sz="2400" dirty="0" smtClean="0"/>
              <a:t>パターンのデータを生成して </a:t>
            </a:r>
            <a:r>
              <a:rPr lang="en-US" altLang="ja-JP" sz="2400" dirty="0" smtClean="0"/>
              <a:t>Rocket IO </a:t>
            </a:r>
            <a:r>
              <a:rPr lang="ja-JP" altLang="en-US" sz="2400" dirty="0" smtClean="0"/>
              <a:t>で送受信し、</a:t>
            </a:r>
            <a:r>
              <a:rPr lang="en-US" altLang="ja-JP" sz="2400" dirty="0" smtClean="0"/>
              <a:t>FIFO </a:t>
            </a:r>
            <a:r>
              <a:rPr lang="ja-JP" altLang="en-US" sz="2400" dirty="0" smtClean="0"/>
              <a:t>メモリーに保存して順に読みだすテストを行った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1.25Gbps, 2.5Gbps </a:t>
            </a:r>
            <a:r>
              <a:rPr lang="ja-JP" altLang="en-US" sz="2400" dirty="0" smtClean="0"/>
              <a:t>どちらの場合でもテストは成功した </a:t>
            </a:r>
            <a:endParaRPr lang="en-US" altLang="ja-JP" sz="2400" dirty="0" smtClean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17</a:t>
            </a:fld>
            <a:endParaRPr lang="ja-JP" altLang="en-US"/>
          </a:p>
        </p:txBody>
      </p:sp>
      <p:pic>
        <p:nvPicPr>
          <p:cNvPr id="7" name="Picture 2" descr="C:\Users\Takayuki Kamiya\Desktop\MasterThesis\ROD_PT6\rio_loopte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1772816"/>
            <a:ext cx="3168352" cy="2376264"/>
          </a:xfrm>
          <a:prstGeom prst="rect">
            <a:avLst/>
          </a:prstGeom>
          <a:noFill/>
        </p:spPr>
      </p:pic>
      <p:grpSp>
        <p:nvGrpSpPr>
          <p:cNvPr id="10" name="グループ化 9"/>
          <p:cNvGrpSpPr/>
          <p:nvPr/>
        </p:nvGrpSpPr>
        <p:grpSpPr>
          <a:xfrm>
            <a:off x="4556571" y="4508971"/>
            <a:ext cx="4479925" cy="1584325"/>
            <a:chOff x="4427984" y="4365104"/>
            <a:chExt cx="4479925" cy="1584325"/>
          </a:xfrm>
        </p:grpSpPr>
        <p:pic>
          <p:nvPicPr>
            <p:cNvPr id="8" name="図 6" descr="000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27984" y="4365104"/>
              <a:ext cx="4479925" cy="158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9"/>
            <p:cNvSpPr txBox="1">
              <a:spLocks noChangeArrowheads="1"/>
            </p:cNvSpPr>
            <p:nvPr/>
          </p:nvSpPr>
          <p:spPr bwMode="auto">
            <a:xfrm>
              <a:off x="6083746" y="4365104"/>
              <a:ext cx="1560513" cy="369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dirty="0" smtClean="0">
                  <a:solidFill>
                    <a:schemeClr val="bg1"/>
                  </a:solidFill>
                </a:rPr>
                <a:t>100 </a:t>
              </a:r>
              <a:r>
                <a:rPr lang="en-US" altLang="ja-JP" dirty="0">
                  <a:solidFill>
                    <a:schemeClr val="bg1"/>
                  </a:solidFill>
                </a:rPr>
                <a:t>111 0100</a:t>
              </a:r>
              <a:endParaRPr lang="ja-JP" alt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角丸四角形吹き出し 11"/>
          <p:cNvSpPr/>
          <p:nvPr/>
        </p:nvSpPr>
        <p:spPr>
          <a:xfrm>
            <a:off x="683568" y="5013176"/>
            <a:ext cx="3312368" cy="792088"/>
          </a:xfrm>
          <a:prstGeom prst="wedgeRoundRectCallout">
            <a:avLst>
              <a:gd name="adj1" fmla="val 64653"/>
              <a:gd name="adj2" fmla="val -26112"/>
              <a:gd name="adj3" fmla="val 16667"/>
            </a:avLst>
          </a:prstGeom>
          <a:noFill/>
          <a:ln w="25400">
            <a:solidFill>
              <a:srgbClr val="0070C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dirty="0" smtClean="0"/>
              <a:t>Rocket IO </a:t>
            </a:r>
            <a:r>
              <a:rPr lang="ja-JP" altLang="en-US" dirty="0" smtClean="0"/>
              <a:t>からの信号を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直接オシロスコープで観た様子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その他の機能についてもテスト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556992"/>
          </a:xfrm>
        </p:spPr>
        <p:txBody>
          <a:bodyPr/>
          <a:lstStyle/>
          <a:p>
            <a:r>
              <a:rPr kumimoji="1" lang="en-US" altLang="ja-JP" dirty="0" smtClean="0"/>
              <a:t>VME </a:t>
            </a:r>
            <a:r>
              <a:rPr kumimoji="1" lang="ja-JP" altLang="en-US" dirty="0" smtClean="0"/>
              <a:t>アクセス </a:t>
            </a:r>
            <a:r>
              <a:rPr kumimoji="1" lang="en-US" altLang="ja-JP" dirty="0" smtClean="0"/>
              <a:t>(CPLD </a:t>
            </a:r>
            <a:r>
              <a:rPr kumimoji="1" lang="ja-JP" altLang="en-US" dirty="0" smtClean="0"/>
              <a:t>ロジックの作成</a:t>
            </a:r>
            <a:r>
              <a:rPr kumimoji="1" lang="en-US" altLang="ja-JP" dirty="0" smtClean="0"/>
              <a:t>)</a:t>
            </a:r>
          </a:p>
          <a:p>
            <a:r>
              <a:rPr lang="en-US" altLang="ja-JP" dirty="0" smtClean="0"/>
              <a:t>NIM </a:t>
            </a:r>
            <a:r>
              <a:rPr lang="ja-JP" altLang="en-US" dirty="0" smtClean="0"/>
              <a:t>入出力</a:t>
            </a:r>
            <a:endParaRPr lang="en-US" altLang="ja-JP" dirty="0" smtClean="0"/>
          </a:p>
          <a:p>
            <a:r>
              <a:rPr kumimoji="1" lang="en-US" altLang="ja-JP" dirty="0" smtClean="0"/>
              <a:t>Mezzanine Card </a:t>
            </a:r>
            <a:r>
              <a:rPr kumimoji="1" lang="ja-JP" altLang="en-US" dirty="0" smtClean="0"/>
              <a:t>による光信号入出力</a:t>
            </a:r>
            <a:endParaRPr kumimoji="1" lang="en-US" altLang="ja-JP" dirty="0" smtClean="0"/>
          </a:p>
          <a:p>
            <a:r>
              <a:rPr lang="en-US" altLang="ja-JP" dirty="0" smtClean="0"/>
              <a:t>Gigabit Ethernet (</a:t>
            </a:r>
            <a:r>
              <a:rPr lang="en-US" altLang="ja-JP" dirty="0" err="1" smtClean="0"/>
              <a:t>SiTCP</a:t>
            </a:r>
            <a:r>
              <a:rPr lang="en-US" altLang="ja-JP" dirty="0" smtClean="0"/>
              <a:t> </a:t>
            </a:r>
            <a:r>
              <a:rPr lang="ja-JP" altLang="en-US" dirty="0" smtClean="0"/>
              <a:t>利用</a:t>
            </a:r>
            <a:r>
              <a:rPr lang="en-US" altLang="ja-JP" dirty="0" smtClean="0"/>
              <a:t>)</a:t>
            </a:r>
          </a:p>
          <a:p>
            <a:r>
              <a:rPr kumimoji="1" lang="ja-JP" altLang="en-US" dirty="0" smtClean="0"/>
              <a:t>各種メモリへアクセス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18</a:t>
            </a:fld>
            <a:endParaRPr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699792" y="5013176"/>
            <a:ext cx="33441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600" dirty="0" smtClean="0">
                <a:solidFill>
                  <a:srgbClr val="FF0000"/>
                </a:solidFill>
              </a:rPr>
              <a:t>全て良好に動作</a:t>
            </a:r>
            <a:endParaRPr kumimoji="1" lang="ja-JP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600" dirty="0" smtClean="0"/>
              <a:t>まとめ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07504" y="1412776"/>
            <a:ext cx="8964488" cy="4525963"/>
          </a:xfrm>
        </p:spPr>
        <p:txBody>
          <a:bodyPr/>
          <a:lstStyle/>
          <a:p>
            <a:r>
              <a:rPr kumimoji="1" lang="en-US" altLang="ja-JP" sz="2400" dirty="0" smtClean="0"/>
              <a:t>ATLAS </a:t>
            </a:r>
            <a:r>
              <a:rPr kumimoji="1" lang="ja-JP" altLang="en-US" sz="2400" dirty="0" smtClean="0"/>
              <a:t>実験のデータ読み出しモジュール </a:t>
            </a:r>
            <a:r>
              <a:rPr kumimoji="1" lang="en-US" altLang="ja-JP" sz="2400" dirty="0" smtClean="0"/>
              <a:t>(ROD) </a:t>
            </a:r>
            <a:r>
              <a:rPr kumimoji="1" lang="ja-JP" altLang="en-US" sz="2400" dirty="0" smtClean="0"/>
              <a:t>のアップグレードの研究開発のためのプロトタイプモジュール </a:t>
            </a:r>
            <a:r>
              <a:rPr kumimoji="1" lang="en-US" altLang="ja-JP" sz="2400" dirty="0" smtClean="0"/>
              <a:t>(PT6) </a:t>
            </a:r>
            <a:r>
              <a:rPr kumimoji="1" lang="ja-JP" altLang="en-US" sz="2400" dirty="0" smtClean="0"/>
              <a:t>を開発した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新 </a:t>
            </a:r>
            <a:r>
              <a:rPr lang="en-US" altLang="ja-JP" sz="2400" dirty="0" smtClean="0"/>
              <a:t>ROD </a:t>
            </a:r>
            <a:r>
              <a:rPr lang="ja-JP" altLang="en-US" sz="2400" dirty="0" smtClean="0"/>
              <a:t>に要求されている</a:t>
            </a:r>
            <a:r>
              <a:rPr lang="ja-JP" altLang="en-US" sz="2400" dirty="0" smtClean="0">
                <a:solidFill>
                  <a:srgbClr val="FF0000"/>
                </a:solidFill>
              </a:rPr>
              <a:t>高速シリアル通信</a:t>
            </a:r>
            <a:r>
              <a:rPr lang="ja-JP" altLang="en-US" sz="2400" dirty="0" smtClean="0"/>
              <a:t>のインターフェースや </a:t>
            </a:r>
            <a:r>
              <a:rPr lang="en-US" altLang="ja-JP" sz="2400" dirty="0" smtClean="0">
                <a:solidFill>
                  <a:srgbClr val="FF0000"/>
                </a:solidFill>
              </a:rPr>
              <a:t>CPU </a:t>
            </a:r>
            <a:r>
              <a:rPr lang="ja-JP" altLang="en-US" sz="2400" dirty="0" smtClean="0">
                <a:solidFill>
                  <a:srgbClr val="FF0000"/>
                </a:solidFill>
              </a:rPr>
              <a:t>コア</a:t>
            </a:r>
            <a:r>
              <a:rPr lang="ja-JP" altLang="en-US" sz="2400" dirty="0" smtClean="0"/>
              <a:t>の動作を確認できた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lang="en-US" altLang="ja-JP" sz="2400" dirty="0" smtClean="0"/>
              <a:t>PT6 </a:t>
            </a:r>
            <a:r>
              <a:rPr lang="ja-JP" altLang="en-US" sz="2400" dirty="0" smtClean="0"/>
              <a:t>をビルディングブロックとして</a:t>
            </a:r>
            <a:r>
              <a:rPr kumimoji="1" lang="ja-JP" altLang="en-US" sz="2400" dirty="0" smtClean="0"/>
              <a:t>使うための環境を整えた</a:t>
            </a:r>
            <a:endParaRPr kumimoji="1" lang="en-US" altLang="ja-JP" sz="2400" dirty="0" smtClean="0"/>
          </a:p>
          <a:p>
            <a:endParaRPr kumimoji="1" lang="en-US" altLang="ja-JP" sz="2400" dirty="0" smtClean="0"/>
          </a:p>
          <a:p>
            <a:r>
              <a:rPr lang="ja-JP" altLang="en-US" sz="2400" dirty="0" smtClean="0"/>
              <a:t>新 </a:t>
            </a:r>
            <a:r>
              <a:rPr lang="en-US" altLang="ja-JP" sz="2400" dirty="0" smtClean="0"/>
              <a:t>ROD </a:t>
            </a:r>
            <a:r>
              <a:rPr lang="ja-JP" altLang="en-US" sz="2400" dirty="0" smtClean="0"/>
              <a:t>のエラー診断システム、分散・並列化システムの具体的な開発はこれからになるが、</a:t>
            </a:r>
            <a:r>
              <a:rPr lang="ja-JP" altLang="en-US" sz="2400" dirty="0" smtClean="0">
                <a:solidFill>
                  <a:srgbClr val="FF0000"/>
                </a:solidFill>
              </a:rPr>
              <a:t>その開発をするための基盤を整えた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19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>
          <a:xfrm>
            <a:off x="457200" y="2997200"/>
            <a:ext cx="8229600" cy="1143000"/>
          </a:xfrm>
        </p:spPr>
        <p:txBody>
          <a:bodyPr/>
          <a:lstStyle/>
          <a:p>
            <a:r>
              <a:rPr lang="en-US" altLang="ja-JP" sz="3200" dirty="0" smtClean="0"/>
              <a:t>1. </a:t>
            </a:r>
            <a:r>
              <a:rPr lang="ja-JP" altLang="en-US" sz="3200" dirty="0" smtClean="0"/>
              <a:t>開発の背景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DBB41F-4B4B-4E14-BDFC-7287FC09E809}" type="slidenum">
              <a:rPr lang="ja-JP" altLang="en-US" smtClean="0"/>
              <a:pPr>
                <a:defRPr/>
              </a:pPr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タイトル 1"/>
          <p:cNvSpPr>
            <a:spLocks noGrp="1"/>
          </p:cNvSpPr>
          <p:nvPr>
            <p:ph type="ctrTitle"/>
          </p:nvPr>
        </p:nvSpPr>
        <p:spPr>
          <a:xfrm>
            <a:off x="250825" y="1773238"/>
            <a:ext cx="8642350" cy="1827212"/>
          </a:xfrm>
        </p:spPr>
        <p:txBody>
          <a:bodyPr/>
          <a:lstStyle/>
          <a:p>
            <a:pPr eaLnBrk="1" hangingPunct="1"/>
            <a:r>
              <a:rPr lang="en-US" altLang="ja-JP" smtClean="0"/>
              <a:t>Back Up</a:t>
            </a:r>
            <a:endParaRPr lang="ja-JP" altLang="en-US" smtClean="0"/>
          </a:p>
        </p:txBody>
      </p:sp>
      <p:sp>
        <p:nvSpPr>
          <p:cNvPr id="3076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3077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5C1710C-A529-4B6F-A76A-EF2834387FB7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HSSDC2 </a:t>
            </a:r>
            <a:r>
              <a:rPr lang="ja-JP" altLang="en-US" dirty="0" smtClean="0"/>
              <a:t>ケーブル</a:t>
            </a:r>
          </a:p>
        </p:txBody>
      </p:sp>
      <p:sp>
        <p:nvSpPr>
          <p:cNvPr id="15363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2011/2/20</a:t>
            </a:r>
            <a:endParaRPr lang="ja-JP" altLang="en-US" dirty="0"/>
          </a:p>
        </p:txBody>
      </p:sp>
      <p:sp>
        <p:nvSpPr>
          <p:cNvPr id="1536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6B71DD-FCD9-44CB-9D1C-733C8EA63D73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ja-JP" altLang="en-US"/>
          </a:p>
        </p:txBody>
      </p:sp>
      <p:sp>
        <p:nvSpPr>
          <p:cNvPr id="8" name="テキスト ボックス 7"/>
          <p:cNvSpPr txBox="1">
            <a:spLocks noChangeArrowheads="1"/>
          </p:cNvSpPr>
          <p:nvPr/>
        </p:nvSpPr>
        <p:spPr bwMode="auto">
          <a:xfrm>
            <a:off x="179512" y="1484313"/>
            <a:ext cx="9139682" cy="1723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/>
              <a:t> Rocket IO </a:t>
            </a:r>
            <a:r>
              <a:rPr lang="ja-JP" altLang="en-US" sz="2400" dirty="0"/>
              <a:t>伝達用</a:t>
            </a:r>
            <a:r>
              <a:rPr lang="ja-JP" altLang="en-US" sz="2400" dirty="0" smtClean="0"/>
              <a:t>のケーブルは市販評価ボードでは </a:t>
            </a:r>
            <a:r>
              <a:rPr lang="en-US" altLang="ja-JP" sz="2400" dirty="0" smtClean="0"/>
              <a:t>SMA </a:t>
            </a:r>
            <a:r>
              <a:rPr lang="ja-JP" altLang="en-US" sz="2400" dirty="0" smtClean="0"/>
              <a:t>ケーブル</a:t>
            </a:r>
            <a:endParaRPr lang="en-US" altLang="ja-JP" sz="2400" dirty="0"/>
          </a:p>
          <a:p>
            <a:pPr lvl="1">
              <a:buFont typeface="Arial" pitchFamily="34" charset="0"/>
              <a:buChar char="•"/>
            </a:pPr>
            <a:r>
              <a:rPr lang="en-US" altLang="ja-JP" sz="2000" dirty="0" smtClean="0"/>
              <a:t> Rocket </a:t>
            </a:r>
            <a:r>
              <a:rPr lang="en-US" altLang="ja-JP" sz="2000" dirty="0"/>
              <a:t>IO GTP </a:t>
            </a:r>
            <a:r>
              <a:rPr lang="ja-JP" altLang="en-US" sz="2000" dirty="0" err="1"/>
              <a:t>は差動</a:t>
            </a:r>
            <a:r>
              <a:rPr lang="ja-JP" altLang="en-US" sz="2000" dirty="0"/>
              <a:t>信号のため送受信で計</a:t>
            </a:r>
            <a:r>
              <a:rPr lang="en-US" altLang="ja-JP" sz="2000" dirty="0">
                <a:solidFill>
                  <a:srgbClr val="FF0000"/>
                </a:solidFill>
              </a:rPr>
              <a:t>4</a:t>
            </a:r>
            <a:r>
              <a:rPr lang="ja-JP" altLang="en-US" sz="2000" dirty="0">
                <a:solidFill>
                  <a:srgbClr val="FF0000"/>
                </a:solidFill>
              </a:rPr>
              <a:t>本</a:t>
            </a:r>
            <a:r>
              <a:rPr lang="ja-JP" altLang="en-US" sz="2000" dirty="0"/>
              <a:t>必要</a:t>
            </a:r>
            <a:endParaRPr lang="en-US" altLang="ja-JP" sz="2000" dirty="0"/>
          </a:p>
          <a:p>
            <a:pPr lvl="1">
              <a:buFont typeface="Arial" pitchFamily="34" charset="0"/>
              <a:buChar char="•"/>
            </a:pPr>
            <a:r>
              <a:rPr lang="ja-JP" altLang="en-US" sz="2000" dirty="0" smtClean="0"/>
              <a:t> 場所</a:t>
            </a:r>
            <a:r>
              <a:rPr lang="ja-JP" altLang="en-US" sz="2000" dirty="0"/>
              <a:t>をとる</a:t>
            </a:r>
            <a:r>
              <a:rPr lang="ja-JP" altLang="en-US" sz="2000" dirty="0" smtClean="0"/>
              <a:t>、スマート</a:t>
            </a:r>
            <a:r>
              <a:rPr lang="ja-JP" altLang="en-US" sz="2000" dirty="0"/>
              <a:t>でない</a:t>
            </a:r>
            <a:endParaRPr lang="en-US" altLang="ja-JP" sz="2000" dirty="0"/>
          </a:p>
          <a:p>
            <a:endParaRPr lang="en-US" altLang="ja-JP" dirty="0"/>
          </a:p>
          <a:p>
            <a:pPr>
              <a:buFont typeface="Arial" charset="0"/>
              <a:buChar char="•"/>
            </a:pPr>
            <a:r>
              <a:rPr lang="ja-JP" altLang="en-US" sz="2000" dirty="0"/>
              <a:t> </a:t>
            </a:r>
            <a:r>
              <a:rPr lang="en-US" altLang="ja-JP" sz="2000" dirty="0" smtClean="0"/>
              <a:t>PT6 </a:t>
            </a:r>
            <a:r>
              <a:rPr lang="ja-JP" altLang="en-US" sz="2000" dirty="0" smtClean="0"/>
              <a:t>では </a:t>
            </a:r>
            <a:r>
              <a:rPr lang="en-US" altLang="ja-JP" sz="2400" dirty="0" smtClean="0">
                <a:solidFill>
                  <a:srgbClr val="FF0000"/>
                </a:solidFill>
              </a:rPr>
              <a:t>HSSDC2 </a:t>
            </a:r>
            <a:r>
              <a:rPr lang="en-US" altLang="ja-JP" sz="2400" dirty="0"/>
              <a:t>(High Speed Serial Data Connector) </a:t>
            </a:r>
            <a:r>
              <a:rPr lang="ja-JP" altLang="en-US" sz="2400" dirty="0" smtClean="0"/>
              <a:t>を使用</a:t>
            </a:r>
            <a:endParaRPr lang="ja-JP" altLang="en-US" sz="2400" dirty="0"/>
          </a:p>
        </p:txBody>
      </p:sp>
      <p:sp>
        <p:nvSpPr>
          <p:cNvPr id="11" name="テキスト ボックス 10"/>
          <p:cNvSpPr txBox="1">
            <a:spLocks noChangeArrowheads="1"/>
          </p:cNvSpPr>
          <p:nvPr/>
        </p:nvSpPr>
        <p:spPr bwMode="auto">
          <a:xfrm>
            <a:off x="251520" y="5478323"/>
            <a:ext cx="836799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altLang="ja-JP" sz="2400" dirty="0"/>
              <a:t> </a:t>
            </a:r>
            <a:r>
              <a:rPr lang="ja-JP" altLang="en-US" sz="2400" dirty="0" smtClean="0"/>
              <a:t>１本</a:t>
            </a:r>
            <a:r>
              <a:rPr lang="ja-JP" altLang="en-US" sz="2400" dirty="0"/>
              <a:t>の</a:t>
            </a:r>
            <a:r>
              <a:rPr lang="ja-JP" altLang="en-US" sz="2400" dirty="0" smtClean="0"/>
              <a:t>ケーブルで信号</a:t>
            </a:r>
            <a:r>
              <a:rPr lang="ja-JP" altLang="en-US" sz="2400" dirty="0"/>
              <a:t>線が７本　→　</a:t>
            </a:r>
            <a:r>
              <a:rPr lang="ja-JP" altLang="en-US" sz="2400" dirty="0">
                <a:solidFill>
                  <a:srgbClr val="FF0000"/>
                </a:solidFill>
              </a:rPr>
              <a:t>１本で全二重通信が</a:t>
            </a:r>
            <a:r>
              <a:rPr lang="ja-JP" altLang="en-US" sz="2400" dirty="0" smtClean="0">
                <a:solidFill>
                  <a:srgbClr val="FF0000"/>
                </a:solidFill>
              </a:rPr>
              <a:t>可能</a:t>
            </a:r>
            <a:endParaRPr lang="en-US" altLang="ja-JP" sz="2400" dirty="0"/>
          </a:p>
          <a:p>
            <a:pPr>
              <a:buFont typeface="Arial" charset="0"/>
              <a:buChar char="•"/>
            </a:pPr>
            <a:r>
              <a:rPr lang="ja-JP" altLang="en-US" sz="2400" dirty="0"/>
              <a:t> </a:t>
            </a:r>
            <a:r>
              <a:rPr lang="en-US" altLang="ja-JP" sz="2400" dirty="0"/>
              <a:t>Max 5Gbps, 2.5Gbps </a:t>
            </a:r>
            <a:r>
              <a:rPr lang="ja-JP" altLang="en-US" sz="2400" dirty="0"/>
              <a:t>では </a:t>
            </a:r>
            <a:r>
              <a:rPr lang="en-US" altLang="ja-JP" sz="2400" dirty="0"/>
              <a:t>17m </a:t>
            </a:r>
            <a:r>
              <a:rPr lang="ja-JP" altLang="en-US" sz="2400" dirty="0" err="1"/>
              <a:t>までの</a:t>
            </a:r>
            <a:r>
              <a:rPr lang="ja-JP" altLang="en-US" sz="2400" dirty="0"/>
              <a:t>通信が可能</a:t>
            </a:r>
            <a:endParaRPr lang="en-US" altLang="ja-JP" sz="2400" dirty="0"/>
          </a:p>
        </p:txBody>
      </p:sp>
      <p:grpSp>
        <p:nvGrpSpPr>
          <p:cNvPr id="2" name="グループ化 17"/>
          <p:cNvGrpSpPr>
            <a:grpSpLocks/>
          </p:cNvGrpSpPr>
          <p:nvPr/>
        </p:nvGrpSpPr>
        <p:grpSpPr bwMode="auto">
          <a:xfrm>
            <a:off x="216024" y="3346880"/>
            <a:ext cx="8604448" cy="1953028"/>
            <a:chOff x="1642339" y="3213603"/>
            <a:chExt cx="7250141" cy="1860295"/>
          </a:xfrm>
        </p:grpSpPr>
        <p:pic>
          <p:nvPicPr>
            <p:cNvPr id="174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9760" y="3213603"/>
              <a:ext cx="3748335" cy="18602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9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429000"/>
              <a:ext cx="1800200" cy="13230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コネクタ 13"/>
            <p:cNvCxnSpPr/>
            <p:nvPr/>
          </p:nvCxnSpPr>
          <p:spPr>
            <a:xfrm>
              <a:off x="5797840" y="3909123"/>
              <a:ext cx="649227" cy="144538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5797840" y="4053661"/>
              <a:ext cx="649227" cy="144539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コネクタ 16"/>
            <p:cNvCxnSpPr/>
            <p:nvPr/>
          </p:nvCxnSpPr>
          <p:spPr>
            <a:xfrm flipV="1">
              <a:off x="5797840" y="4053661"/>
              <a:ext cx="649227" cy="503502"/>
            </a:xfrm>
            <a:prstGeom prst="line">
              <a:avLst/>
            </a:prstGeom>
            <a:ln w="254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23" name="テキスト ボックス 19"/>
            <p:cNvSpPr txBox="1">
              <a:spLocks noChangeArrowheads="1"/>
            </p:cNvSpPr>
            <p:nvPr/>
          </p:nvSpPr>
          <p:spPr bwMode="auto">
            <a:xfrm>
              <a:off x="6374626" y="3900385"/>
              <a:ext cx="697627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2"/>
                  </a:solidFill>
                </a:rPr>
                <a:t>GND</a:t>
              </a:r>
              <a:endParaRPr lang="ja-JP" altLang="en-US">
                <a:solidFill>
                  <a:schemeClr val="accent2"/>
                </a:solidFill>
              </a:endParaRPr>
            </a:p>
          </p:txBody>
        </p:sp>
        <p:sp>
          <p:nvSpPr>
            <p:cNvPr id="17424" name="テキスト ボックス 20"/>
            <p:cNvSpPr txBox="1">
              <a:spLocks noChangeArrowheads="1"/>
            </p:cNvSpPr>
            <p:nvPr/>
          </p:nvSpPr>
          <p:spPr bwMode="auto">
            <a:xfrm>
              <a:off x="1642339" y="3909123"/>
              <a:ext cx="697325" cy="6156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altLang="ja-JP" dirty="0">
                  <a:solidFill>
                    <a:schemeClr val="accent2"/>
                  </a:solidFill>
                </a:rPr>
                <a:t>Rx ±</a:t>
              </a:r>
            </a:p>
            <a:p>
              <a:r>
                <a:rPr lang="en-US" altLang="ja-JP" dirty="0">
                  <a:solidFill>
                    <a:schemeClr val="accent2"/>
                  </a:solidFill>
                </a:rPr>
                <a:t>Tx ±</a:t>
              </a:r>
              <a:endParaRPr lang="ja-JP" altLang="en-US" dirty="0">
                <a:solidFill>
                  <a:schemeClr val="accent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Rocket IO GTP </a:t>
            </a:r>
            <a:r>
              <a:rPr kumimoji="1" lang="ja-JP" altLang="en-US" dirty="0" smtClean="0"/>
              <a:t>コアの生成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044824"/>
          </a:xfrm>
        </p:spPr>
        <p:txBody>
          <a:bodyPr/>
          <a:lstStyle/>
          <a:p>
            <a:r>
              <a:rPr kumimoji="1" lang="en-US" altLang="ja-JP" sz="2400" dirty="0" smtClean="0"/>
              <a:t>Xilinx </a:t>
            </a:r>
            <a:r>
              <a:rPr kumimoji="1" lang="ja-JP" altLang="en-US" sz="2400" dirty="0" smtClean="0"/>
              <a:t>社の </a:t>
            </a:r>
            <a:r>
              <a:rPr kumimoji="1" lang="en-US" altLang="ja-JP" sz="2400" dirty="0" smtClean="0"/>
              <a:t>CORE Generator </a:t>
            </a:r>
            <a:r>
              <a:rPr kumimoji="1" lang="ja-JP" altLang="en-US" sz="2400" dirty="0" smtClean="0"/>
              <a:t>で </a:t>
            </a:r>
            <a:r>
              <a:rPr kumimoji="1" lang="en-US" altLang="ja-JP" sz="2400" dirty="0" smtClean="0"/>
              <a:t>Spartan-6 FPGA GTP Transceiver Wizard </a:t>
            </a:r>
            <a:r>
              <a:rPr kumimoji="1" lang="ja-JP" altLang="en-US" sz="2400" dirty="0" smtClean="0"/>
              <a:t>を選択</a:t>
            </a:r>
            <a:endParaRPr kumimoji="1" lang="en-US" altLang="ja-JP" sz="2400" dirty="0" smtClean="0"/>
          </a:p>
          <a:p>
            <a:r>
              <a:rPr kumimoji="1" lang="en-US" altLang="ja-JP" sz="2400" dirty="0" smtClean="0"/>
              <a:t>PT6 </a:t>
            </a:r>
            <a:r>
              <a:rPr kumimoji="1" lang="ja-JP" altLang="en-US" sz="2400" dirty="0" smtClean="0"/>
              <a:t>の場合 </a:t>
            </a:r>
            <a:r>
              <a:rPr kumimoji="1" lang="en-US" altLang="ja-JP" sz="2400" dirty="0" smtClean="0"/>
              <a:t>REFCLK </a:t>
            </a:r>
            <a:r>
              <a:rPr kumimoji="1" lang="ja-JP" altLang="en-US" sz="2400" dirty="0" smtClean="0"/>
              <a:t>が </a:t>
            </a:r>
            <a:r>
              <a:rPr kumimoji="1" lang="en-US" altLang="ja-JP" sz="2400" dirty="0" smtClean="0"/>
              <a:t>125MHz </a:t>
            </a:r>
            <a:r>
              <a:rPr kumimoji="1" lang="ja-JP" altLang="en-US" sz="2400" dirty="0" err="1" smtClean="0"/>
              <a:t>なの</a:t>
            </a:r>
            <a:r>
              <a:rPr kumimoji="1" lang="ja-JP" altLang="en-US" sz="2400" dirty="0" smtClean="0"/>
              <a:t>で </a:t>
            </a:r>
            <a:r>
              <a:rPr kumimoji="1" lang="en-US" altLang="ja-JP" sz="2400" dirty="0" smtClean="0"/>
              <a:t>Line Rate </a:t>
            </a:r>
            <a:r>
              <a:rPr kumimoji="1" lang="ja-JP" altLang="en-US" sz="2400" dirty="0" smtClean="0"/>
              <a:t>は </a:t>
            </a:r>
            <a:r>
              <a:rPr kumimoji="1" lang="en-US" altLang="ja-JP" sz="2400" dirty="0" smtClean="0"/>
              <a:t>1.25Gbps, 2.5Gbps </a:t>
            </a:r>
            <a:r>
              <a:rPr kumimoji="1" lang="ja-JP" altLang="en-US" sz="2400" dirty="0" smtClean="0"/>
              <a:t>が選択可</a:t>
            </a:r>
            <a:endParaRPr kumimoji="1" lang="ja-JP" altLang="en-US" sz="24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1026" name="Picture 2" descr="C:\Users\Takayuki Kamiya\Desktop\MasterThesis\ROD_PT6\rio_coregen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119" y="3452527"/>
            <a:ext cx="4069164" cy="2712777"/>
          </a:xfrm>
          <a:prstGeom prst="rect">
            <a:avLst/>
          </a:prstGeom>
          <a:noFill/>
        </p:spPr>
      </p:pic>
      <p:pic>
        <p:nvPicPr>
          <p:cNvPr id="1027" name="Picture 3" descr="C:\Users\Takayuki Kamiya\Desktop\MasterThesis\ROD_PT6\rio_rate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6242" y="3501008"/>
            <a:ext cx="4348416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基本的な使い方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756792"/>
          </a:xfrm>
        </p:spPr>
        <p:txBody>
          <a:bodyPr/>
          <a:lstStyle/>
          <a:p>
            <a:r>
              <a:rPr kumimoji="1" lang="en-US" altLang="ja-JP" sz="2800" dirty="0" smtClean="0"/>
              <a:t>CORE Generator </a:t>
            </a:r>
            <a:r>
              <a:rPr kumimoji="1" lang="ja-JP" altLang="en-US" sz="2800" dirty="0" smtClean="0"/>
              <a:t>によるサンプルデザイン</a:t>
            </a:r>
            <a:endParaRPr kumimoji="1" lang="ja-JP" altLang="en-US" sz="28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pic>
        <p:nvPicPr>
          <p:cNvPr id="1026" name="Picture 2" descr="C:\Users\Takayuki Kamiya\Desktop\rxtm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20888"/>
            <a:ext cx="7376228" cy="3528392"/>
          </a:xfrm>
          <a:prstGeom prst="rect">
            <a:avLst/>
          </a:prstGeom>
          <a:noFill/>
        </p:spPr>
      </p:pic>
      <p:sp>
        <p:nvSpPr>
          <p:cNvPr id="8" name="角丸四角形吹き出し 7"/>
          <p:cNvSpPr/>
          <p:nvPr/>
        </p:nvSpPr>
        <p:spPr>
          <a:xfrm>
            <a:off x="5364088" y="2996952"/>
            <a:ext cx="2160240" cy="792088"/>
          </a:xfrm>
          <a:prstGeom prst="wedgeRoundRectCallout">
            <a:avLst>
              <a:gd name="adj1" fmla="val -125526"/>
              <a:gd name="adj2" fmla="val -62275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en-US" altLang="ja-JP" sz="2400" dirty="0" smtClean="0"/>
              <a:t>FPGA </a:t>
            </a:r>
            <a:r>
              <a:rPr kumimoji="1" lang="ja-JP" altLang="en-US" sz="2400" dirty="0" smtClean="0"/>
              <a:t>への</a:t>
            </a:r>
            <a:endParaRPr kumimoji="1" lang="en-US" altLang="ja-JP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1" lang="ja-JP" altLang="en-US" sz="2400" dirty="0" smtClean="0"/>
              <a:t>パラレル出力</a:t>
            </a:r>
            <a:endParaRPr kumimoji="1" lang="ja-JP" altLang="en-US" sz="2400" dirty="0"/>
          </a:p>
        </p:txBody>
      </p:sp>
      <p:sp>
        <p:nvSpPr>
          <p:cNvPr id="9" name="角丸四角形吹き出し 8"/>
          <p:cNvSpPr/>
          <p:nvPr/>
        </p:nvSpPr>
        <p:spPr>
          <a:xfrm>
            <a:off x="5364088" y="4797152"/>
            <a:ext cx="2376264" cy="792088"/>
          </a:xfrm>
          <a:prstGeom prst="wedgeRoundRectCallout">
            <a:avLst>
              <a:gd name="adj1" fmla="val -125526"/>
              <a:gd name="adj2" fmla="val -62275"/>
              <a:gd name="adj3" fmla="val 16667"/>
            </a:avLst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/>
              <a:t>ケーブルからの</a:t>
            </a:r>
            <a:endParaRPr lang="en-US" altLang="ja-JP" sz="2400" dirty="0" smtClean="0"/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ja-JP" altLang="en-US" sz="2400" dirty="0" smtClean="0"/>
              <a:t>シリアル入力</a:t>
            </a:r>
            <a:endParaRPr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苦労したこと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412776"/>
            <a:ext cx="8435280" cy="4525963"/>
          </a:xfrm>
        </p:spPr>
        <p:txBody>
          <a:bodyPr/>
          <a:lstStyle/>
          <a:p>
            <a:r>
              <a:rPr kumimoji="1" lang="en-US" altLang="ja-JP" sz="2400" dirty="0" smtClean="0"/>
              <a:t>Rocket IO </a:t>
            </a:r>
            <a:r>
              <a:rPr kumimoji="1" lang="ja-JP" altLang="en-US" sz="2400" dirty="0" smtClean="0"/>
              <a:t>ギガビットトランシーバを使用していた例は身近になかったため、全て独学</a:t>
            </a:r>
            <a:endParaRPr kumimoji="1" lang="en-US" altLang="ja-JP" sz="2400" dirty="0" smtClean="0"/>
          </a:p>
          <a:p>
            <a:pPr lvl="1"/>
            <a:r>
              <a:rPr kumimoji="1" lang="ja-JP" altLang="en-US" sz="2000" dirty="0" smtClean="0"/>
              <a:t>今は基本的な使い方は分かったので、</a:t>
            </a:r>
            <a:r>
              <a:rPr lang="en-US" altLang="ja-JP" sz="2000" dirty="0" smtClean="0"/>
              <a:t>wiki </a:t>
            </a:r>
            <a:r>
              <a:rPr lang="ja-JP" altLang="en-US" sz="2000" dirty="0" smtClean="0"/>
              <a:t>等に記録している</a:t>
            </a:r>
            <a:endParaRPr kumimoji="1" lang="en-US" altLang="ja-JP" sz="2000" dirty="0" smtClean="0"/>
          </a:p>
          <a:p>
            <a:pPr>
              <a:buNone/>
            </a:pPr>
            <a:endParaRPr kumimoji="1" lang="en-US" altLang="ja-JP" sz="2400" dirty="0" smtClean="0"/>
          </a:p>
          <a:p>
            <a:r>
              <a:rPr kumimoji="1" lang="ja-JP" altLang="en-US" sz="2400" dirty="0" smtClean="0"/>
              <a:t>シリアル信号は、どこがデータの区切りか分からないため、何も考えていないとエンコードした値とデコードした値が違っていることが</a:t>
            </a:r>
            <a:r>
              <a:rPr kumimoji="1" lang="ja-JP" altLang="en-US" sz="2400" smtClean="0"/>
              <a:t>よくあった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/>
              <a:t>01100010100011101110001011000111000</a:t>
            </a:r>
            <a:endParaRPr lang="en-US" altLang="ja-JP" sz="2400" dirty="0" smtClean="0"/>
          </a:p>
          <a:p>
            <a:endParaRPr kumimoji="1" lang="en-US" altLang="ja-JP" sz="2400" dirty="0" smtClean="0"/>
          </a:p>
          <a:p>
            <a:r>
              <a:rPr kumimoji="1" lang="ja-JP" altLang="en-US" sz="2400" dirty="0" smtClean="0"/>
              <a:t>適宜カンマ信号 </a:t>
            </a:r>
            <a:r>
              <a:rPr kumimoji="1" lang="en-US" altLang="ja-JP" sz="2400" dirty="0" smtClean="0"/>
              <a:t>(K28.5)</a:t>
            </a:r>
            <a:r>
              <a:rPr kumimoji="1" lang="ja-JP" altLang="en-US" sz="2400" dirty="0" smtClean="0"/>
              <a:t> を入れてやる必要がある</a:t>
            </a:r>
            <a:endParaRPr lang="en-US" altLang="ja-JP" sz="2400" dirty="0" smtClean="0"/>
          </a:p>
          <a:p>
            <a:pPr>
              <a:buNone/>
            </a:pPr>
            <a:r>
              <a:rPr kumimoji="1" lang="en-US" altLang="ja-JP" sz="2400" dirty="0" smtClean="0">
                <a:solidFill>
                  <a:srgbClr val="FF0000"/>
                </a:solidFill>
              </a:rPr>
              <a:t>0011111010, </a:t>
            </a:r>
            <a:r>
              <a:rPr kumimoji="1" lang="en-US" altLang="ja-JP" sz="2400" dirty="0" smtClean="0"/>
              <a:t>0110011011, 10011101010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2988" y="1582738"/>
            <a:ext cx="6103937" cy="458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曲折矢印 14"/>
          <p:cNvSpPr/>
          <p:nvPr/>
        </p:nvSpPr>
        <p:spPr>
          <a:xfrm rot="10800000">
            <a:off x="4140200" y="3284538"/>
            <a:ext cx="4103688" cy="1584325"/>
          </a:xfrm>
          <a:prstGeom prst="bentArrow">
            <a:avLst>
              <a:gd name="adj1" fmla="val 25000"/>
              <a:gd name="adj2" fmla="val 21292"/>
              <a:gd name="adj3" fmla="val 23352"/>
              <a:gd name="adj4" fmla="val 41278"/>
            </a:avLst>
          </a:prstGeom>
          <a:solidFill>
            <a:srgbClr val="FFFF00">
              <a:alpha val="7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>
              <a:solidFill>
                <a:schemeClr val="tx1"/>
              </a:solidFill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08625" y="2997200"/>
            <a:ext cx="1295400" cy="1008063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Read</a:t>
            </a: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Out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Driver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7380288" y="4941888"/>
            <a:ext cx="1512887" cy="1223962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Read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Out</a:t>
            </a: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System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</p:txBody>
      </p:sp>
      <p:sp>
        <p:nvSpPr>
          <p:cNvPr id="19" name="正方形/長方形 18"/>
          <p:cNvSpPr/>
          <p:nvPr/>
        </p:nvSpPr>
        <p:spPr>
          <a:xfrm>
            <a:off x="7380288" y="1844675"/>
            <a:ext cx="1512887" cy="1368425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Central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Trigger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Processor</a:t>
            </a: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</p:txBody>
      </p:sp>
      <p:sp>
        <p:nvSpPr>
          <p:cNvPr id="18" name="正方形/長方形 17"/>
          <p:cNvSpPr/>
          <p:nvPr/>
        </p:nvSpPr>
        <p:spPr>
          <a:xfrm>
            <a:off x="2555875" y="2060575"/>
            <a:ext cx="1584325" cy="2808288"/>
          </a:xfrm>
          <a:prstGeom prst="rect">
            <a:avLst/>
          </a:prstGeom>
          <a:solidFill>
            <a:srgbClr val="92D05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Slave Board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 dirty="0"/>
          </a:p>
        </p:txBody>
      </p:sp>
      <p:sp>
        <p:nvSpPr>
          <p:cNvPr id="33800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dirty="0" smtClean="0"/>
              <a:t>ATLAS </a:t>
            </a:r>
            <a:r>
              <a:rPr lang="ja-JP" altLang="en-US" dirty="0" smtClean="0"/>
              <a:t>の現在の読み出し系</a:t>
            </a:r>
          </a:p>
        </p:txBody>
      </p:sp>
      <p:sp>
        <p:nvSpPr>
          <p:cNvPr id="6153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15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5C37A-8C45-4485-A3FE-20167CE10F7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ja-JP" altLang="en-US"/>
          </a:p>
        </p:txBody>
      </p:sp>
      <p:sp>
        <p:nvSpPr>
          <p:cNvPr id="33803" name="テキスト ボックス 7"/>
          <p:cNvSpPr txBox="1">
            <a:spLocks noChangeArrowheads="1"/>
          </p:cNvSpPr>
          <p:nvPr/>
        </p:nvSpPr>
        <p:spPr bwMode="auto">
          <a:xfrm>
            <a:off x="1055688" y="5949950"/>
            <a:ext cx="1428750" cy="368300"/>
          </a:xfrm>
          <a:prstGeom prst="rect">
            <a:avLst/>
          </a:prstGeom>
          <a:solidFill>
            <a:srgbClr val="92D050"/>
          </a:solidFill>
          <a:ln w="25400">
            <a:solidFill>
              <a:srgbClr val="0066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TGC </a:t>
            </a:r>
            <a:r>
              <a:rPr lang="ja-JP" altLang="en-US"/>
              <a:t>検出器</a:t>
            </a:r>
          </a:p>
        </p:txBody>
      </p:sp>
      <p:sp>
        <p:nvSpPr>
          <p:cNvPr id="9" name="円/楕円 8"/>
          <p:cNvSpPr/>
          <p:nvPr/>
        </p:nvSpPr>
        <p:spPr>
          <a:xfrm>
            <a:off x="900113" y="5661025"/>
            <a:ext cx="287337" cy="28892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dirty="0">
                <a:solidFill>
                  <a:schemeClr val="tx1"/>
                </a:solidFill>
              </a:rPr>
              <a:t>μ</a:t>
            </a:r>
            <a:endParaRPr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右矢印 9"/>
          <p:cNvSpPr/>
          <p:nvPr/>
        </p:nvSpPr>
        <p:spPr>
          <a:xfrm>
            <a:off x="1547813" y="2420938"/>
            <a:ext cx="1295400" cy="576262"/>
          </a:xfrm>
          <a:prstGeom prst="rightArrow">
            <a:avLst/>
          </a:prstGeom>
          <a:solidFill>
            <a:srgbClr val="FFFF00">
              <a:alpha val="7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</a:rPr>
              <a:t>ヒット情報</a:t>
            </a:r>
          </a:p>
        </p:txBody>
      </p:sp>
      <p:sp>
        <p:nvSpPr>
          <p:cNvPr id="11" name="右矢印 10"/>
          <p:cNvSpPr/>
          <p:nvPr/>
        </p:nvSpPr>
        <p:spPr>
          <a:xfrm>
            <a:off x="1331913" y="3789363"/>
            <a:ext cx="1511300" cy="503237"/>
          </a:xfrm>
          <a:prstGeom prst="rightArrow">
            <a:avLst/>
          </a:prstGeom>
          <a:solidFill>
            <a:srgbClr val="FFFF00">
              <a:alpha val="7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ja-JP" altLang="en-US" sz="1600" dirty="0">
                <a:solidFill>
                  <a:schemeClr val="tx1"/>
                </a:solidFill>
              </a:rPr>
              <a:t>ヒット情報</a:t>
            </a:r>
          </a:p>
        </p:txBody>
      </p:sp>
      <p:sp>
        <p:nvSpPr>
          <p:cNvPr id="16" name="テキスト ボックス 15"/>
          <p:cNvSpPr txBox="1">
            <a:spLocks noChangeArrowheads="1"/>
          </p:cNvSpPr>
          <p:nvPr/>
        </p:nvSpPr>
        <p:spPr bwMode="auto">
          <a:xfrm>
            <a:off x="5421313" y="4356100"/>
            <a:ext cx="1743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/>
              <a:t>レベル１トリガー</a:t>
            </a:r>
          </a:p>
        </p:txBody>
      </p:sp>
      <p:sp>
        <p:nvSpPr>
          <p:cNvPr id="22" name="右矢印 21"/>
          <p:cNvSpPr/>
          <p:nvPr/>
        </p:nvSpPr>
        <p:spPr>
          <a:xfrm>
            <a:off x="3276600" y="2205038"/>
            <a:ext cx="4319588" cy="792162"/>
          </a:xfrm>
          <a:prstGeom prst="rightArrow">
            <a:avLst/>
          </a:prstGeom>
          <a:solidFill>
            <a:srgbClr val="FFFF00">
              <a:alpha val="70000"/>
            </a:srgb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dirty="0">
                <a:solidFill>
                  <a:schemeClr val="tx1"/>
                </a:solidFill>
              </a:rPr>
              <a:t>トリガーデータ</a:t>
            </a:r>
          </a:p>
        </p:txBody>
      </p:sp>
      <p:grpSp>
        <p:nvGrpSpPr>
          <p:cNvPr id="2" name="グループ化 24"/>
          <p:cNvGrpSpPr>
            <a:grpSpLocks/>
          </p:cNvGrpSpPr>
          <p:nvPr/>
        </p:nvGrpSpPr>
        <p:grpSpPr bwMode="auto">
          <a:xfrm>
            <a:off x="3059113" y="2781300"/>
            <a:ext cx="5184775" cy="4464050"/>
            <a:chOff x="3059832" y="2780928"/>
            <a:chExt cx="5184576" cy="4464496"/>
          </a:xfrm>
        </p:grpSpPr>
        <p:sp>
          <p:nvSpPr>
            <p:cNvPr id="23" name="環状矢印 22"/>
            <p:cNvSpPr/>
            <p:nvPr/>
          </p:nvSpPr>
          <p:spPr>
            <a:xfrm>
              <a:off x="3059832" y="2780928"/>
              <a:ext cx="5184576" cy="4464496"/>
            </a:xfrm>
            <a:prstGeom prst="circularArrow">
              <a:avLst>
                <a:gd name="adj1" fmla="val 8377"/>
                <a:gd name="adj2" fmla="val 1050013"/>
                <a:gd name="adj3" fmla="val 20475532"/>
                <a:gd name="adj4" fmla="val 12187124"/>
                <a:gd name="adj5" fmla="val 11658"/>
              </a:avLst>
            </a:prstGeom>
            <a:solidFill>
              <a:srgbClr val="FF99CC">
                <a:alpha val="7000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altLang="ja-JP" dirty="0">
                <a:solidFill>
                  <a:schemeClr val="tx1"/>
                </a:solidFill>
              </a:endParaRPr>
            </a:p>
          </p:txBody>
        </p:sp>
        <p:sp>
          <p:nvSpPr>
            <p:cNvPr id="33813" name="テキスト ボックス 23"/>
            <p:cNvSpPr txBox="1">
              <a:spLocks noChangeArrowheads="1"/>
            </p:cNvSpPr>
            <p:nvPr/>
          </p:nvSpPr>
          <p:spPr bwMode="auto">
            <a:xfrm>
              <a:off x="4860032" y="3212976"/>
              <a:ext cx="167225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ja-JP" altLang="en-US"/>
                <a:t>読み出しデータ</a:t>
              </a:r>
            </a:p>
          </p:txBody>
        </p:sp>
      </p:grpSp>
      <p:sp>
        <p:nvSpPr>
          <p:cNvPr id="24" name="角丸四角形吹き出し 23"/>
          <p:cNvSpPr/>
          <p:nvPr/>
        </p:nvSpPr>
        <p:spPr>
          <a:xfrm>
            <a:off x="4859338" y="5300663"/>
            <a:ext cx="2089150" cy="720725"/>
          </a:xfrm>
          <a:prstGeom prst="wedgeRoundRectCallout">
            <a:avLst>
              <a:gd name="adj1" fmla="val -8198"/>
              <a:gd name="adj2" fmla="val -108078"/>
              <a:gd name="adj3" fmla="val 16667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2800" dirty="0">
                <a:solidFill>
                  <a:srgbClr val="FF0000"/>
                </a:solidFill>
              </a:rPr>
              <a:t>Max 75kHz</a:t>
            </a:r>
            <a:endParaRPr lang="ja-JP" alt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8 -4.68085E-6 L 0.14184 -0.1049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-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  <p:bldP spid="10" grpId="0" animBg="1"/>
      <p:bldP spid="11" grpId="0" animBg="1"/>
      <p:bldP spid="16" grpId="0"/>
      <p:bldP spid="22" grpId="0" animBg="1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364FC95-3E23-403A-8148-E2DDF7435BCE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altLang="ja-JP"/>
          </a:p>
        </p:txBody>
      </p:sp>
      <p:sp>
        <p:nvSpPr>
          <p:cNvPr id="48131" name="Text Box 2"/>
          <p:cNvSpPr txBox="1">
            <a:spLocks noChangeArrowheads="1"/>
          </p:cNvSpPr>
          <p:nvPr/>
        </p:nvSpPr>
        <p:spPr bwMode="auto">
          <a:xfrm>
            <a:off x="1763713" y="595313"/>
            <a:ext cx="5832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400" b="1">
                <a:solidFill>
                  <a:srgbClr val="0066FF"/>
                </a:solidFill>
                <a:latin typeface="Times New Roman" pitchFamily="18" charset="0"/>
              </a:rPr>
              <a:t>LHC</a:t>
            </a:r>
            <a:r>
              <a:rPr lang="ja-JP" altLang="en-US" sz="2400" b="1">
                <a:solidFill>
                  <a:srgbClr val="0066FF"/>
                </a:solidFill>
                <a:latin typeface="Times New Roman" pitchFamily="18" charset="0"/>
              </a:rPr>
              <a:t>加速器の主要パラメーターのまとめ</a:t>
            </a:r>
          </a:p>
        </p:txBody>
      </p:sp>
      <p:sp>
        <p:nvSpPr>
          <p:cNvPr id="48132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7775575" cy="53133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主リング周長				</a:t>
            </a:r>
            <a:r>
              <a:rPr lang="en-US" altLang="ja-JP"/>
              <a:t>26658.883 </a:t>
            </a:r>
            <a:r>
              <a:rPr lang="en-US" altLang="ja-JP">
                <a:latin typeface="ＭＳ Ｐゴシック" charset="-128"/>
              </a:rPr>
              <a:t>m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陽子ビームエネルギー</a:t>
            </a:r>
            <a:r>
              <a:rPr lang="en-US" altLang="ja-JP">
                <a:latin typeface="ＭＳ Ｐゴシック" charset="-128"/>
              </a:rPr>
              <a:t>(</a:t>
            </a:r>
            <a:r>
              <a:rPr lang="ja-JP" altLang="en-US">
                <a:latin typeface="ＭＳ Ｐゴシック" charset="-128"/>
              </a:rPr>
              <a:t>入射エネルギー）	</a:t>
            </a:r>
            <a:r>
              <a:rPr lang="en-US" altLang="ja-JP">
                <a:latin typeface="ＭＳ Ｐゴシック" charset="-128"/>
              </a:rPr>
              <a:t>7.0 TeV  (450 GeV)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最高ルミノシティ</a:t>
            </a:r>
            <a:r>
              <a:rPr lang="en-US" altLang="ja-JP">
                <a:latin typeface="ＭＳ Ｐゴシック" charset="-128"/>
              </a:rPr>
              <a:t>-	(IP1, IP5)			1.0×10</a:t>
            </a:r>
            <a:r>
              <a:rPr lang="en-US" altLang="ja-JP" baseline="30000">
                <a:latin typeface="ＭＳ Ｐゴシック" charset="-128"/>
              </a:rPr>
              <a:t>34</a:t>
            </a:r>
            <a:r>
              <a:rPr lang="en-US" altLang="ja-JP">
                <a:latin typeface="ＭＳ Ｐゴシック" charset="-128"/>
              </a:rPr>
              <a:t> cm</a:t>
            </a:r>
            <a:r>
              <a:rPr lang="en-US" altLang="ja-JP" baseline="30000">
                <a:latin typeface="ＭＳ Ｐゴシック" charset="-128"/>
              </a:rPr>
              <a:t>-2</a:t>
            </a:r>
            <a:r>
              <a:rPr lang="en-US" altLang="ja-JP">
                <a:latin typeface="ＭＳ Ｐゴシック" charset="-128"/>
              </a:rPr>
              <a:t>s</a:t>
            </a:r>
            <a:r>
              <a:rPr lang="en-US" altLang="ja-JP" baseline="30000">
                <a:latin typeface="ＭＳ Ｐゴシック" charset="-128"/>
              </a:rPr>
              <a:t>-1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バンチ間隔				</a:t>
            </a:r>
            <a:r>
              <a:rPr lang="en-US" altLang="ja-JP">
                <a:latin typeface="ＭＳ Ｐゴシック" charset="-128"/>
              </a:rPr>
              <a:t>25 nsec</a:t>
            </a:r>
            <a:r>
              <a:rPr lang="ja-JP" altLang="en-US">
                <a:latin typeface="ＭＳ Ｐゴシック" charset="-128"/>
              </a:rPr>
              <a:t>、</a:t>
            </a:r>
            <a:r>
              <a:rPr lang="en-US" altLang="ja-JP">
                <a:latin typeface="ＭＳ Ｐゴシック" charset="-128"/>
              </a:rPr>
              <a:t>40 MHz 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バンチ数					</a:t>
            </a:r>
            <a:r>
              <a:rPr lang="en-US" altLang="ja-JP">
                <a:latin typeface="ＭＳ Ｐゴシック" charset="-128"/>
              </a:rPr>
              <a:t>2808 /ring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バンチ当りの陽子数			</a:t>
            </a:r>
            <a:r>
              <a:rPr lang="en-US" altLang="ja-JP">
                <a:latin typeface="ＭＳ Ｐゴシック" charset="-128"/>
              </a:rPr>
              <a:t>1.15×10</a:t>
            </a:r>
            <a:r>
              <a:rPr lang="en-US" altLang="ja-JP" baseline="30000">
                <a:latin typeface="ＭＳ Ｐゴシック" charset="-128"/>
              </a:rPr>
              <a:t>11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ビームエミッタンス</a:t>
            </a:r>
            <a:r>
              <a:rPr lang="en-US" altLang="ja-JP">
                <a:latin typeface="ＭＳ Ｐゴシック" charset="-128"/>
              </a:rPr>
              <a:t>(7 TeV)			3.75×10</a:t>
            </a:r>
            <a:r>
              <a:rPr lang="en-US" altLang="ja-JP" baseline="30000">
                <a:latin typeface="ＭＳ Ｐゴシック" charset="-128"/>
              </a:rPr>
              <a:t>-6</a:t>
            </a:r>
            <a:r>
              <a:rPr lang="en-US" altLang="ja-JP">
                <a:latin typeface="ＭＳ Ｐゴシック" charset="-128"/>
              </a:rPr>
              <a:t> 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ＭＳ Ｐゴシック" charset="-128"/>
              </a:rPr>
              <a:t> mrad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二口径双極電磁石			</a:t>
            </a:r>
            <a:r>
              <a:rPr lang="en-US" altLang="ja-JP">
                <a:latin typeface="ＭＳ Ｐゴシック" charset="-128"/>
              </a:rPr>
              <a:t>1232</a:t>
            </a:r>
            <a:r>
              <a:rPr lang="ja-JP" altLang="en-US">
                <a:latin typeface="ＭＳ Ｐゴシック" charset="-128"/>
              </a:rPr>
              <a:t>台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双極電磁石長、磁場			</a:t>
            </a:r>
            <a:r>
              <a:rPr lang="en-US" altLang="ja-JP">
                <a:latin typeface="ＭＳ Ｐゴシック" charset="-128"/>
              </a:rPr>
              <a:t>14.3 m</a:t>
            </a:r>
            <a:r>
              <a:rPr lang="ja-JP" altLang="en-US">
                <a:latin typeface="ＭＳ Ｐゴシック" charset="-128"/>
              </a:rPr>
              <a:t>，</a:t>
            </a:r>
            <a:r>
              <a:rPr lang="en-US" altLang="ja-JP">
                <a:latin typeface="ＭＳ Ｐゴシック" charset="-128"/>
              </a:rPr>
              <a:t>8.33 Tesla</a:t>
            </a:r>
          </a:p>
          <a:p>
            <a:pPr>
              <a:spcBef>
                <a:spcPct val="5000"/>
              </a:spcBef>
            </a:pPr>
            <a:r>
              <a:rPr lang="ja-JP" altLang="en-US"/>
              <a:t>曲げ半径					</a:t>
            </a:r>
            <a:r>
              <a:rPr lang="en-US" altLang="ja-JP"/>
              <a:t>2803.95 m</a:t>
            </a:r>
          </a:p>
          <a:p>
            <a:pPr>
              <a:spcBef>
                <a:spcPct val="5000"/>
              </a:spcBef>
            </a:pPr>
            <a:r>
              <a:rPr lang="ja-JP" altLang="en-US"/>
              <a:t>回転周波数				</a:t>
            </a:r>
            <a:r>
              <a:rPr lang="en-US" altLang="ja-JP"/>
              <a:t>11.245 kHz</a:t>
            </a:r>
          </a:p>
          <a:p>
            <a:pPr>
              <a:spcBef>
                <a:spcPct val="5000"/>
              </a:spcBef>
            </a:pPr>
            <a:r>
              <a:rPr lang="en-US" altLang="ja-JP">
                <a:latin typeface="ＭＳ Ｐゴシック" charset="-128"/>
              </a:rPr>
              <a:t>RMS</a:t>
            </a:r>
            <a:r>
              <a:rPr lang="ja-JP" altLang="en-US">
                <a:latin typeface="ＭＳ Ｐゴシック" charset="-128"/>
              </a:rPr>
              <a:t>ビームサイズ</a:t>
            </a:r>
            <a:r>
              <a:rPr lang="en-US" altLang="ja-JP"/>
              <a:t>(IP1, IP5) </a:t>
            </a:r>
            <a:r>
              <a:rPr lang="en-US" altLang="ja-JP">
                <a:latin typeface="ＭＳ Ｐゴシック" charset="-128"/>
              </a:rPr>
              <a:t>	</a:t>
            </a:r>
            <a:r>
              <a:rPr lang="en-US" altLang="ja-JP"/>
              <a:t>	</a:t>
            </a:r>
            <a:r>
              <a:rPr lang="en-US" altLang="ja-JP">
                <a:latin typeface="ＭＳ Ｐゴシック" charset="-128"/>
              </a:rPr>
              <a:t>16.7 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>
                <a:latin typeface="ＭＳ Ｐゴシック" charset="-128"/>
              </a:rPr>
              <a:t>m  </a:t>
            </a:r>
          </a:p>
          <a:p>
            <a:pPr>
              <a:spcBef>
                <a:spcPct val="5000"/>
              </a:spcBef>
            </a:pPr>
            <a:r>
              <a:rPr lang="en-US" altLang="ja-JP"/>
              <a:t>RMS</a:t>
            </a:r>
            <a:r>
              <a:rPr lang="ja-JP" altLang="en-US"/>
              <a:t>バンチ長さ</a:t>
            </a:r>
            <a:r>
              <a:rPr lang="en-US" altLang="ja-JP"/>
              <a:t>(IP1, IP5) 			7.55 cm</a:t>
            </a:r>
          </a:p>
          <a:p>
            <a:pPr>
              <a:spcBef>
                <a:spcPct val="5000"/>
              </a:spcBef>
            </a:pPr>
            <a:r>
              <a:rPr lang="ja-JP" altLang="en-US"/>
              <a:t>ビーム衝突角度</a:t>
            </a:r>
            <a:r>
              <a:rPr lang="en-US" altLang="ja-JP"/>
              <a:t>(IP1, IP5)			±142.5 </a:t>
            </a:r>
            <a:r>
              <a:rPr lang="en-US" altLang="ja-JP">
                <a:latin typeface="Symbol" pitchFamily="18" charset="2"/>
              </a:rPr>
              <a:t>m</a:t>
            </a:r>
            <a:r>
              <a:rPr lang="en-US" altLang="ja-JP"/>
              <a:t>rad	</a:t>
            </a:r>
            <a:endParaRPr lang="en-US" altLang="ja-JP">
              <a:latin typeface="ＭＳ Ｐゴシック" charset="-128"/>
            </a:endParaRPr>
          </a:p>
          <a:p>
            <a:pPr>
              <a:spcBef>
                <a:spcPct val="5000"/>
              </a:spcBef>
            </a:pPr>
            <a:r>
              <a:rPr lang="ja-JP" altLang="en-US"/>
              <a:t>交差平面（</a:t>
            </a:r>
            <a:r>
              <a:rPr lang="en-US" altLang="ja-JP"/>
              <a:t>ATLAS, CMS</a:t>
            </a:r>
            <a:r>
              <a:rPr lang="ja-JP" altLang="en-US"/>
              <a:t>）			垂直 </a:t>
            </a:r>
            <a:r>
              <a:rPr lang="en-US" altLang="ja-JP"/>
              <a:t>(ATLAS),</a:t>
            </a:r>
            <a:r>
              <a:rPr lang="ja-JP" altLang="en-US"/>
              <a:t>水平</a:t>
            </a:r>
            <a:r>
              <a:rPr lang="en-US" altLang="ja-JP"/>
              <a:t>(CMS)</a:t>
            </a:r>
          </a:p>
          <a:p>
            <a:pPr>
              <a:spcBef>
                <a:spcPct val="5000"/>
              </a:spcBef>
            </a:pPr>
            <a:r>
              <a:rPr lang="ja-JP" altLang="en-US">
                <a:latin typeface="ＭＳ Ｐゴシック" charset="-128"/>
              </a:rPr>
              <a:t>バンチ衝突当りの陽子衝突数		</a:t>
            </a:r>
            <a:r>
              <a:rPr lang="en-US" altLang="ja-JP">
                <a:latin typeface="ＭＳ Ｐゴシック" charset="-128"/>
              </a:rPr>
              <a:t>19</a:t>
            </a:r>
          </a:p>
          <a:p>
            <a:pPr>
              <a:spcBef>
                <a:spcPct val="5000"/>
              </a:spcBef>
            </a:pPr>
            <a:r>
              <a:rPr lang="ja-JP" altLang="en-US"/>
              <a:t>全ルミノシティ</a:t>
            </a:r>
            <a:r>
              <a:rPr lang="en-US" altLang="ja-JP"/>
              <a:t>-</a:t>
            </a:r>
            <a:r>
              <a:rPr lang="ja-JP" altLang="en-US"/>
              <a:t>寿命			</a:t>
            </a:r>
            <a:r>
              <a:rPr lang="en-US" altLang="ja-JP"/>
              <a:t>14.9 hour</a:t>
            </a:r>
          </a:p>
          <a:p>
            <a:pPr>
              <a:spcBef>
                <a:spcPct val="5000"/>
              </a:spcBef>
            </a:pPr>
            <a:r>
              <a:rPr lang="ja-JP" altLang="en-US"/>
              <a:t>シンクロトロン放射損失エネルギー		</a:t>
            </a:r>
            <a:r>
              <a:rPr lang="en-US" altLang="ja-JP"/>
              <a:t>3.6 kW / ring, 6.71 keV/turn</a:t>
            </a:r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48134" name="Rectangle 7"/>
          <p:cNvSpPr>
            <a:spLocks noChangeArrowheads="1"/>
          </p:cNvSpPr>
          <p:nvPr/>
        </p:nvSpPr>
        <p:spPr bwMode="auto">
          <a:xfrm>
            <a:off x="0" y="3181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7572375" cy="857250"/>
          </a:xfrm>
        </p:spPr>
        <p:txBody>
          <a:bodyPr/>
          <a:lstStyle/>
          <a:p>
            <a:pPr eaLnBrk="1" hangingPunct="1"/>
            <a:r>
              <a:rPr lang="en-US" altLang="ja-JP" smtClean="0"/>
              <a:t>LHC/ATLAS </a:t>
            </a:r>
            <a:r>
              <a:rPr lang="ja-JP" altLang="en-US" smtClean="0"/>
              <a:t>アップグレード</a:t>
            </a:r>
          </a:p>
        </p:txBody>
      </p:sp>
      <p:sp>
        <p:nvSpPr>
          <p:cNvPr id="2051" name="テキスト ボックス 3"/>
          <p:cNvSpPr txBox="1">
            <a:spLocks noChangeArrowheads="1"/>
          </p:cNvSpPr>
          <p:nvPr/>
        </p:nvSpPr>
        <p:spPr bwMode="auto">
          <a:xfrm>
            <a:off x="428625" y="949325"/>
            <a:ext cx="7715250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背景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1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放射線損傷による、測定器および加速器のパーツの寿命。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2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シリコントラッカー、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Inner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Triplet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Magnet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などは（フルルミノシティ運転で）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5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年程度。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1">
              <a:buFont typeface="Arial" charset="0"/>
              <a:buChar char="•"/>
            </a:pP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LHC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の初期の結果によって、高エネルギーの研究方針がきちんと定まるが、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2020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年を超えて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LHC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実験を進めていくということは、現時点では重要な戦略。（なんにせよ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Upgrade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が不可欠）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>
              <a:buFont typeface="Arial" charset="0"/>
              <a:buChar char="•"/>
            </a:pP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CERN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の暫定方針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1">
              <a:buFont typeface="Arial" charset="0"/>
              <a:buChar char="•"/>
            </a:pP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LHC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運転の目標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2">
              <a:buFont typeface="Arial" charset="0"/>
              <a:buChar char="•"/>
            </a:pP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2030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年ぐらいまでに、積算ルミノシティ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2000-3000fb</a:t>
            </a:r>
            <a:r>
              <a:rPr lang="en-US" altLang="ja-JP" baseline="3000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-1</a:t>
            </a:r>
          </a:p>
          <a:p>
            <a:pPr lvl="2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最大ルミノシティーは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5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ｘ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10</a:t>
            </a:r>
            <a:r>
              <a:rPr lang="en-US" altLang="ja-JP" baseline="3000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34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(cm</a:t>
            </a:r>
            <a:r>
              <a:rPr lang="en-US" altLang="ja-JP" baseline="3000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-2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s</a:t>
            </a:r>
            <a:r>
              <a:rPr lang="en-US" altLang="ja-JP" baseline="3000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-1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)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。　クラブ空洞などを使って、ルミノシティーを一定にする。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2"/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ATLAS</a:t>
            </a:r>
          </a:p>
          <a:p>
            <a:pPr lvl="1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5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ｘ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10</a:t>
            </a:r>
            <a:r>
              <a:rPr lang="en-US" altLang="ja-JP" baseline="3000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34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に対応できる測定器への改善：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2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内部のトラッカーの全面交換（放射線、高ルミ対策）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2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必要なデータが取れるためのトリガーの改善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3"/>
            <a:r>
              <a:rPr lang="ja-JP" altLang="en-US" u="sng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日本グループは、これまでも担当してきた、ミューオントリガーとシリコン検出器（ストリップ、ピクセル）に参加。</a:t>
            </a:r>
            <a:endParaRPr lang="en-US" altLang="ja-JP" u="sng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  <a:p>
            <a:pPr lvl="2">
              <a:buFont typeface="Arial" charset="0"/>
              <a:buChar char="•"/>
            </a:pP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実際に作り始めるのは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2015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年ぐらいであるが、</a:t>
            </a:r>
            <a:r>
              <a:rPr lang="en-US" altLang="ja-JP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R&amp;D</a:t>
            </a:r>
            <a:r>
              <a:rPr lang="ja-JP" altLang="en-US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は今からやらないと間に合わない　</a:t>
            </a:r>
            <a:endParaRPr lang="en-US" altLang="ja-JP">
              <a:solidFill>
                <a:prstClr val="black"/>
              </a:solidFill>
              <a:latin typeface="Calibri" pitchFamily="24" charset="0"/>
              <a:ea typeface="ＭＳ Ｐゴシック" pitchFamily="24" charset="-128"/>
            </a:endParaRPr>
          </a:p>
        </p:txBody>
      </p:sp>
      <p:sp>
        <p:nvSpPr>
          <p:cNvPr id="2052" name="テキスト ボックス 4"/>
          <p:cNvSpPr txBox="1">
            <a:spLocks noChangeArrowheads="1"/>
          </p:cNvSpPr>
          <p:nvPr/>
        </p:nvSpPr>
        <p:spPr bwMode="auto">
          <a:xfrm>
            <a:off x="5929313" y="785813"/>
            <a:ext cx="22875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2010</a:t>
            </a:r>
            <a:r>
              <a:rPr lang="ja-JP" altLang="en-US" dirty="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</a:t>
            </a:r>
            <a:r>
              <a:rPr lang="en-US" altLang="ja-JP" dirty="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5</a:t>
            </a:r>
            <a:r>
              <a:rPr lang="ja-JP" altLang="en-US" dirty="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 </a:t>
            </a:r>
            <a:r>
              <a:rPr lang="en-US" altLang="ja-JP" dirty="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24</a:t>
            </a:r>
            <a:r>
              <a:rPr lang="ja-JP" altLang="en-US" dirty="0">
                <a:solidFill>
                  <a:prstClr val="black"/>
                </a:solidFill>
                <a:latin typeface="Calibri" pitchFamily="24" charset="0"/>
                <a:ea typeface="ＭＳ Ｐゴシック" pitchFamily="24" charset="-128"/>
              </a:rPr>
              <a:t>　徳宿克夫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E90960-74CF-4775-9DD5-176EB8C243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783" name="Group 183"/>
          <p:cNvGraphicFramePr>
            <a:graphicFrameLocks noGrp="1"/>
          </p:cNvGraphicFramePr>
          <p:nvPr>
            <p:ph sz="half" idx="1"/>
          </p:nvPr>
        </p:nvGraphicFramePr>
        <p:xfrm>
          <a:off x="539750" y="423863"/>
          <a:ext cx="2519363" cy="2216150"/>
        </p:xfrm>
        <a:graphic>
          <a:graphicData uri="http://schemas.openxmlformats.org/drawingml/2006/table">
            <a:tbl>
              <a:tblPr/>
              <a:tblGrid>
                <a:gridCol w="2519363"/>
              </a:tblGrid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Frame Header 0x0B0F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7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0 Header 0x080F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0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6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0 Trailer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Frame Trailer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 0xE0F0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626" name="Text Box 26"/>
          <p:cNvSpPr txBox="1">
            <a:spLocks noChangeArrowheads="1"/>
          </p:cNvSpPr>
          <p:nvPr/>
        </p:nvSpPr>
        <p:spPr bwMode="auto">
          <a:xfrm>
            <a:off x="611188" y="-26988"/>
            <a:ext cx="2276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/>
              <a:t>入力データ</a:t>
            </a:r>
            <a:r>
              <a:rPr lang="en-US" altLang="ja-JP" sz="1800"/>
              <a:t>0 (SSW 0)</a:t>
            </a:r>
          </a:p>
        </p:txBody>
      </p:sp>
      <p:sp>
        <p:nvSpPr>
          <p:cNvPr id="25660" name="AutoShape 60"/>
          <p:cNvSpPr>
            <a:spLocks/>
          </p:cNvSpPr>
          <p:nvPr/>
        </p:nvSpPr>
        <p:spPr bwMode="auto">
          <a:xfrm rot="5400000">
            <a:off x="1685131" y="4612482"/>
            <a:ext cx="180975" cy="2424112"/>
          </a:xfrm>
          <a:prstGeom prst="rightBrace">
            <a:avLst>
              <a:gd name="adj1" fmla="val 111623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661" name="Text Box 61"/>
          <p:cNvSpPr txBox="1">
            <a:spLocks noChangeArrowheads="1"/>
          </p:cNvSpPr>
          <p:nvPr/>
        </p:nvSpPr>
        <p:spPr bwMode="auto">
          <a:xfrm>
            <a:off x="492125" y="5988050"/>
            <a:ext cx="240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/>
              <a:t>コントロールビット</a:t>
            </a:r>
            <a:r>
              <a:rPr lang="en-US" altLang="ja-JP" sz="1600"/>
              <a:t>(2</a:t>
            </a:r>
            <a:r>
              <a:rPr lang="ja-JP" altLang="en-US" sz="1600"/>
              <a:t>ビット</a:t>
            </a:r>
            <a:r>
              <a:rPr lang="en-US" altLang="ja-JP" sz="1600"/>
              <a:t>)</a:t>
            </a:r>
          </a:p>
          <a:p>
            <a:r>
              <a:rPr lang="ja-JP" altLang="en-US" sz="1600"/>
              <a:t>　　　　　＋</a:t>
            </a:r>
          </a:p>
          <a:p>
            <a:r>
              <a:rPr lang="ja-JP" altLang="en-US" sz="1600"/>
              <a:t>データビット</a:t>
            </a:r>
            <a:r>
              <a:rPr lang="en-US" altLang="ja-JP" sz="1600"/>
              <a:t>(16</a:t>
            </a:r>
            <a:r>
              <a:rPr lang="ja-JP" altLang="en-US" sz="1600"/>
              <a:t>ビット</a:t>
            </a:r>
            <a:r>
              <a:rPr lang="en-US" altLang="ja-JP" sz="1600"/>
              <a:t>)</a:t>
            </a:r>
          </a:p>
        </p:txBody>
      </p:sp>
      <p:sp>
        <p:nvSpPr>
          <p:cNvPr id="25662" name="AutoShape 62"/>
          <p:cNvSpPr>
            <a:spLocks noChangeArrowheads="1"/>
          </p:cNvSpPr>
          <p:nvPr/>
        </p:nvSpPr>
        <p:spPr bwMode="auto">
          <a:xfrm>
            <a:off x="3635375" y="2060575"/>
            <a:ext cx="1800225" cy="187325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en-US" altLang="ja-JP" sz="2400" dirty="0"/>
              <a:t>Rx</a:t>
            </a:r>
            <a:r>
              <a:rPr lang="ja-JP" altLang="en-US" sz="2400" dirty="0"/>
              <a:t>　</a:t>
            </a:r>
          </a:p>
          <a:p>
            <a:r>
              <a:rPr lang="en-US" altLang="ja-JP" sz="2400" dirty="0"/>
              <a:t>Logic</a:t>
            </a:r>
          </a:p>
        </p:txBody>
      </p:sp>
      <p:sp>
        <p:nvSpPr>
          <p:cNvPr id="25663" name="Line 63"/>
          <p:cNvSpPr>
            <a:spLocks noChangeShapeType="1"/>
          </p:cNvSpPr>
          <p:nvPr/>
        </p:nvSpPr>
        <p:spPr bwMode="auto">
          <a:xfrm>
            <a:off x="1692275" y="16541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5759" name="Group 159"/>
          <p:cNvGraphicFramePr>
            <a:graphicFrameLocks noGrp="1"/>
          </p:cNvGraphicFramePr>
          <p:nvPr/>
        </p:nvGraphicFramePr>
        <p:xfrm>
          <a:off x="6083300" y="404813"/>
          <a:ext cx="2459038" cy="5184777"/>
        </p:xfrm>
        <a:graphic>
          <a:graphicData uri="http://schemas.openxmlformats.org/drawingml/2006/table">
            <a:tbl>
              <a:tblPr/>
              <a:tblGrid>
                <a:gridCol w="2459038"/>
              </a:tblGrid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Rx Header  </a:t>
                      </a: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0xFACE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0 Header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19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0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14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445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0 Trailer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>
                        <a:alpha val="50000"/>
                      </a:srgbClr>
                    </a:solidFill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1 Header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1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09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11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1 Trailer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Rx Trailer 0xCAFE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702" name="Text Box 102"/>
          <p:cNvSpPr txBox="1">
            <a:spLocks noChangeArrowheads="1"/>
          </p:cNvSpPr>
          <p:nvPr/>
        </p:nvSpPr>
        <p:spPr bwMode="auto">
          <a:xfrm>
            <a:off x="6075363" y="-26988"/>
            <a:ext cx="2262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/>
              <a:t>出力データ </a:t>
            </a:r>
            <a:r>
              <a:rPr lang="en-US" altLang="ja-JP" sz="1800"/>
              <a:t>(Rx_OUT)</a:t>
            </a:r>
          </a:p>
        </p:txBody>
      </p:sp>
      <p:sp>
        <p:nvSpPr>
          <p:cNvPr id="25703" name="AutoShape 103"/>
          <p:cNvSpPr>
            <a:spLocks/>
          </p:cNvSpPr>
          <p:nvPr/>
        </p:nvSpPr>
        <p:spPr bwMode="auto">
          <a:xfrm rot="5400000">
            <a:off x="7216775" y="4576763"/>
            <a:ext cx="182563" cy="2497137"/>
          </a:xfrm>
          <a:prstGeom prst="rightBrace">
            <a:avLst>
              <a:gd name="adj1" fmla="val 11398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25704" name="Text Box 104"/>
          <p:cNvSpPr txBox="1">
            <a:spLocks noChangeArrowheads="1"/>
          </p:cNvSpPr>
          <p:nvPr/>
        </p:nvSpPr>
        <p:spPr bwMode="auto">
          <a:xfrm>
            <a:off x="6011863" y="5989638"/>
            <a:ext cx="2403475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600"/>
              <a:t>コントロールビット</a:t>
            </a:r>
            <a:r>
              <a:rPr lang="en-US" altLang="ja-JP" sz="1600"/>
              <a:t>(2</a:t>
            </a:r>
            <a:r>
              <a:rPr lang="ja-JP" altLang="en-US" sz="1600"/>
              <a:t>ビット</a:t>
            </a:r>
            <a:r>
              <a:rPr lang="en-US" altLang="ja-JP" sz="1600"/>
              <a:t>)</a:t>
            </a:r>
          </a:p>
          <a:p>
            <a:r>
              <a:rPr lang="ja-JP" altLang="en-US" sz="1600"/>
              <a:t>　　　　　＋</a:t>
            </a:r>
          </a:p>
          <a:p>
            <a:r>
              <a:rPr lang="ja-JP" altLang="en-US" sz="1600"/>
              <a:t>データビット</a:t>
            </a:r>
            <a:r>
              <a:rPr lang="en-US" altLang="ja-JP" sz="1600"/>
              <a:t>(16</a:t>
            </a:r>
            <a:r>
              <a:rPr lang="ja-JP" altLang="en-US" sz="1600"/>
              <a:t>ビット</a:t>
            </a:r>
            <a:r>
              <a:rPr lang="en-US" altLang="ja-JP" sz="1600"/>
              <a:t>)</a:t>
            </a:r>
          </a:p>
        </p:txBody>
      </p:sp>
      <p:sp>
        <p:nvSpPr>
          <p:cNvPr id="25705" name="Line 105"/>
          <p:cNvSpPr>
            <a:spLocks noChangeShapeType="1"/>
          </p:cNvSpPr>
          <p:nvPr/>
        </p:nvSpPr>
        <p:spPr bwMode="auto">
          <a:xfrm>
            <a:off x="7164388" y="206057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25706" name="Line 106"/>
          <p:cNvSpPr>
            <a:spLocks noChangeShapeType="1"/>
          </p:cNvSpPr>
          <p:nvPr/>
        </p:nvSpPr>
        <p:spPr bwMode="auto">
          <a:xfrm>
            <a:off x="7164388" y="41497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graphicFrame>
        <p:nvGraphicFramePr>
          <p:cNvPr id="25757" name="Group 157"/>
          <p:cNvGraphicFramePr>
            <a:graphicFrameLocks noGrp="1"/>
          </p:cNvGraphicFramePr>
          <p:nvPr/>
        </p:nvGraphicFramePr>
        <p:xfrm>
          <a:off x="539750" y="3284538"/>
          <a:ext cx="2459038" cy="2266951"/>
        </p:xfrm>
        <a:graphic>
          <a:graphicData uri="http://schemas.openxmlformats.org/drawingml/2006/table">
            <a:tbl>
              <a:tblPr/>
              <a:tblGrid>
                <a:gridCol w="2459038"/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Frame Header 0x0B0F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1 Header 0x088F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7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1 DATA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PｺﾞｼｯｸE" pitchFamily="50" charset="-128"/>
                        <a:ea typeface="HGPｺﾞｼｯｸE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93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SSW 1 Trailer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alpha val="50000"/>
                      </a:schemeClr>
                    </a:solidFill>
                  </a:tcPr>
                </a:tc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Frame Trailer</a:t>
                      </a:r>
                      <a:r>
                        <a:rPr kumimoji="1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5F5F"/>
                          </a:solidFill>
                          <a:effectLst/>
                          <a:latin typeface="HGPｺﾞｼｯｸE" pitchFamily="50" charset="-128"/>
                          <a:ea typeface="HGPｺﾞｼｯｸE" pitchFamily="50" charset="-128"/>
                        </a:rPr>
                        <a:t>  0xE0F0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5724" name="Text Box 124"/>
          <p:cNvSpPr txBox="1">
            <a:spLocks noChangeArrowheads="1"/>
          </p:cNvSpPr>
          <p:nvPr/>
        </p:nvSpPr>
        <p:spPr bwMode="auto">
          <a:xfrm>
            <a:off x="642938" y="2852738"/>
            <a:ext cx="22764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ja-JP" altLang="en-US" sz="1800"/>
              <a:t>入力データ</a:t>
            </a:r>
            <a:r>
              <a:rPr lang="en-US" altLang="ja-JP" sz="1800"/>
              <a:t>1 (SSW 1)</a:t>
            </a:r>
          </a:p>
        </p:txBody>
      </p:sp>
      <p:sp>
        <p:nvSpPr>
          <p:cNvPr id="25725" name="Line 125"/>
          <p:cNvSpPr>
            <a:spLocks noChangeShapeType="1"/>
          </p:cNvSpPr>
          <p:nvPr/>
        </p:nvSpPr>
        <p:spPr bwMode="auto">
          <a:xfrm>
            <a:off x="1703388" y="4556125"/>
            <a:ext cx="0" cy="21590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ja-JP" altLang="en-US"/>
          </a:p>
        </p:txBody>
      </p:sp>
      <p:sp>
        <p:nvSpPr>
          <p:cNvPr id="17" name="日付プレースホルダ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スライド番号プレースホルダ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7AF3AA-343D-4803-8152-533925FA084C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8"/>
            <a:ext cx="5400675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84888" y="260350"/>
            <a:ext cx="27352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r>
              <a:rPr lang="ja-JP" altLang="ja-JP" sz="2000">
                <a:latin typeface="Arial Unicode MS" pitchFamily="50" charset="-128"/>
              </a:rPr>
              <a:t>32*2+32*2+32*2*18 = 1280 bit = 160 byte </a:t>
            </a:r>
            <a:endParaRPr lang="ja-JP" altLang="ja-JP" sz="200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>
                <a:solidFill>
                  <a:srgbClr val="000000"/>
                </a:solidFill>
              </a:rPr>
              <a:t>2011/2/20</a:t>
            </a:r>
            <a:endParaRPr lang="ja-JP" altLang="en-US">
              <a:solidFill>
                <a:srgbClr val="000000"/>
              </a:solidFill>
            </a:endParaRPr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A2633-F0B7-4A25-B6F1-5EAFBABA9803}" type="slidenum">
              <a:rPr lang="ja-JP" alt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ja-JP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LHC </a:t>
            </a:r>
            <a:r>
              <a:rPr kumimoji="1" lang="ja-JP" altLang="en-US" dirty="0" smtClean="0"/>
              <a:t>と </a:t>
            </a:r>
            <a:r>
              <a:rPr kumimoji="1" lang="en-US" altLang="ja-JP" dirty="0" smtClean="0"/>
              <a:t>ATLAS </a:t>
            </a:r>
            <a:r>
              <a:rPr kumimoji="1" lang="ja-JP" altLang="en-US" dirty="0" smtClean="0"/>
              <a:t>のアップグレード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1600201"/>
            <a:ext cx="6120680" cy="4421088"/>
          </a:xfrm>
        </p:spPr>
        <p:txBody>
          <a:bodyPr/>
          <a:lstStyle/>
          <a:p>
            <a:r>
              <a:rPr kumimoji="1" lang="en-US" altLang="ja-JP" sz="2400" dirty="0" smtClean="0"/>
              <a:t>LHC </a:t>
            </a:r>
            <a:r>
              <a:rPr kumimoji="1" lang="ja-JP" altLang="en-US" sz="2400" dirty="0" smtClean="0"/>
              <a:t>加速器のアップグレード</a:t>
            </a:r>
            <a:endParaRPr kumimoji="1" lang="en-US" altLang="ja-JP" sz="2400" dirty="0" smtClean="0"/>
          </a:p>
          <a:p>
            <a:pPr lvl="1"/>
            <a:r>
              <a:rPr kumimoji="1" lang="en-US" altLang="ja-JP" sz="2000" dirty="0" smtClean="0"/>
              <a:t>CERN </a:t>
            </a:r>
            <a:r>
              <a:rPr kumimoji="1" lang="ja-JP" altLang="en-US" sz="2000" dirty="0" smtClean="0"/>
              <a:t>の </a:t>
            </a:r>
            <a:r>
              <a:rPr kumimoji="1" lang="en-US" altLang="ja-JP" sz="2000" dirty="0" smtClean="0"/>
              <a:t>LHC </a:t>
            </a:r>
            <a:r>
              <a:rPr kumimoji="1" lang="ja-JP" altLang="en-US" sz="2000" dirty="0" smtClean="0"/>
              <a:t>加速器</a:t>
            </a:r>
            <a:r>
              <a:rPr lang="ja-JP" altLang="en-US" sz="2000" dirty="0" smtClean="0"/>
              <a:t>は</a:t>
            </a:r>
            <a:r>
              <a:rPr kumimoji="1" lang="ja-JP" altLang="en-US" sz="2000" dirty="0" smtClean="0"/>
              <a:t> </a:t>
            </a:r>
            <a:r>
              <a:rPr kumimoji="1" lang="en-US" altLang="ja-JP" sz="2000" dirty="0" smtClean="0"/>
              <a:t>Higgs </a:t>
            </a:r>
            <a:r>
              <a:rPr lang="ja-JP" altLang="en-US" sz="2000" dirty="0" smtClean="0"/>
              <a:t>や </a:t>
            </a:r>
            <a:r>
              <a:rPr lang="en-US" altLang="ja-JP" sz="2000" dirty="0" smtClean="0"/>
              <a:t>SUSY </a:t>
            </a:r>
            <a:r>
              <a:rPr lang="ja-JP" altLang="en-US" sz="2000" dirty="0" smtClean="0"/>
              <a:t>探索のパフォーマンスを上げるためにルミノシティを</a:t>
            </a:r>
            <a:r>
              <a:rPr lang="en-US" altLang="ja-JP" sz="2000" dirty="0" smtClean="0"/>
              <a:t>10</a:t>
            </a:r>
            <a:r>
              <a:rPr lang="en-US" altLang="ja-JP" sz="2000" baseline="30000" dirty="0" smtClean="0"/>
              <a:t>34</a:t>
            </a:r>
            <a:r>
              <a:rPr lang="en-US" altLang="ja-JP" sz="2000" dirty="0" smtClean="0"/>
              <a:t>cm</a:t>
            </a:r>
            <a:r>
              <a:rPr lang="en-US" altLang="ja-JP" sz="2000" baseline="30000" dirty="0" smtClean="0"/>
              <a:t>-2</a:t>
            </a:r>
            <a:r>
              <a:rPr lang="en-US" altLang="ja-JP" sz="2000" dirty="0" smtClean="0"/>
              <a:t>s</a:t>
            </a:r>
            <a:r>
              <a:rPr lang="en-US" altLang="ja-JP" sz="2000" baseline="30000" dirty="0" smtClean="0"/>
              <a:t>-1</a:t>
            </a:r>
            <a:r>
              <a:rPr lang="ja-JP" altLang="en-US" sz="2000" baseline="30000" dirty="0" smtClean="0"/>
              <a:t>　</a:t>
            </a:r>
            <a:r>
              <a:rPr lang="ja-JP" altLang="en-US" sz="2000" dirty="0" smtClean="0"/>
              <a:t>→　</a:t>
            </a:r>
            <a:r>
              <a:rPr lang="en-US" altLang="ja-JP" sz="2000" dirty="0" smtClean="0">
                <a:solidFill>
                  <a:srgbClr val="FF0000"/>
                </a:solidFill>
              </a:rPr>
              <a:t>5×10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34</a:t>
            </a:r>
            <a:r>
              <a:rPr lang="en-US" altLang="ja-JP" sz="2000" dirty="0" smtClean="0">
                <a:solidFill>
                  <a:srgbClr val="FF0000"/>
                </a:solidFill>
              </a:rPr>
              <a:t>cm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-2</a:t>
            </a:r>
            <a:r>
              <a:rPr lang="en-US" altLang="ja-JP" sz="2000" dirty="0" smtClean="0">
                <a:solidFill>
                  <a:srgbClr val="FF0000"/>
                </a:solidFill>
              </a:rPr>
              <a:t>s</a:t>
            </a:r>
            <a:r>
              <a:rPr lang="en-US" altLang="ja-JP" sz="2000" baseline="30000" dirty="0" smtClean="0">
                <a:solidFill>
                  <a:srgbClr val="FF0000"/>
                </a:solidFill>
              </a:rPr>
              <a:t>-1</a:t>
            </a:r>
            <a:r>
              <a:rPr lang="ja-JP" altLang="en-US" sz="2000" baseline="30000" dirty="0" smtClean="0">
                <a:solidFill>
                  <a:srgbClr val="FF0000"/>
                </a:solidFill>
              </a:rPr>
              <a:t>　　</a:t>
            </a:r>
            <a:r>
              <a:rPr lang="ja-JP" altLang="en-US" sz="2000" dirty="0" smtClean="0"/>
              <a:t>にする計画</a:t>
            </a:r>
            <a:endParaRPr kumimoji="1" lang="en-US" altLang="ja-JP" sz="2000" dirty="0" smtClean="0"/>
          </a:p>
          <a:p>
            <a:pPr eaLnBrk="1" hangingPunct="1"/>
            <a:r>
              <a:rPr lang="en-US" altLang="ja-JP" sz="2400" dirty="0" smtClean="0"/>
              <a:t>ATLAS </a:t>
            </a:r>
            <a:r>
              <a:rPr lang="ja-JP" altLang="en-US" sz="2400" dirty="0" smtClean="0"/>
              <a:t>検出器のアップグレード</a:t>
            </a:r>
            <a:endParaRPr lang="en-US" altLang="ja-JP" sz="2400" dirty="0" smtClean="0"/>
          </a:p>
          <a:p>
            <a:pPr lvl="1" eaLnBrk="1" hangingPunct="1"/>
            <a:r>
              <a:rPr lang="ja-JP" altLang="en-US" sz="2000" dirty="0" smtClean="0"/>
              <a:t>放射線損傷による測定機及び加速器の寿命        </a:t>
            </a:r>
            <a:endParaRPr lang="en-US" altLang="ja-JP" sz="2000" dirty="0" smtClean="0"/>
          </a:p>
          <a:p>
            <a:pPr lvl="1" eaLnBrk="1" hangingPunct="1">
              <a:buNone/>
            </a:pPr>
            <a:r>
              <a:rPr lang="ja-JP" altLang="en-US" sz="2000" dirty="0" smtClean="0"/>
              <a:t>　　→　検出器自体の交換の必要性</a:t>
            </a:r>
            <a:endParaRPr lang="en-US" altLang="ja-JP" sz="2000" dirty="0" smtClean="0"/>
          </a:p>
          <a:p>
            <a:pPr lvl="1" eaLnBrk="1" hangingPunct="1"/>
            <a:r>
              <a:rPr lang="ja-JP" altLang="en-US" sz="2000" dirty="0" smtClean="0"/>
              <a:t>エレキで用いられている技術・デバイスが古い</a:t>
            </a:r>
            <a:endParaRPr lang="en-US" altLang="ja-JP" sz="2000" dirty="0" smtClean="0"/>
          </a:p>
          <a:p>
            <a:pPr lvl="1" eaLnBrk="1" hangingPunct="1">
              <a:buNone/>
            </a:pPr>
            <a:r>
              <a:rPr lang="ja-JP" altLang="en-US" sz="2000" dirty="0" smtClean="0"/>
              <a:t>　　→　検出器の交換に合わせて全取り換え</a:t>
            </a:r>
            <a:endParaRPr lang="en-US" altLang="ja-JP" sz="2000" dirty="0" smtClean="0"/>
          </a:p>
          <a:p>
            <a:pPr lvl="1" eaLnBrk="1" hangingPunct="1"/>
            <a:r>
              <a:rPr lang="ja-JP" altLang="en-US" sz="2000" dirty="0" smtClean="0"/>
              <a:t>高ルミノシティに伴う</a:t>
            </a:r>
            <a:r>
              <a:rPr lang="ja-JP" altLang="en-US" sz="2000" dirty="0" smtClean="0">
                <a:solidFill>
                  <a:srgbClr val="FF0000"/>
                </a:solidFill>
              </a:rPr>
              <a:t>高トリガーレート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pPr lvl="1" eaLnBrk="1" hangingPunct="1">
              <a:buNone/>
            </a:pPr>
            <a:r>
              <a:rPr lang="ja-JP" altLang="en-US" sz="2000" dirty="0" smtClean="0"/>
              <a:t>　　→　新トリガーシステムの開発</a:t>
            </a:r>
            <a:endParaRPr lang="en-US" altLang="ja-JP" sz="2000" dirty="0" smtClean="0"/>
          </a:p>
          <a:p>
            <a:pPr lvl="1" eaLnBrk="1" hangingPunct="1">
              <a:buNone/>
            </a:pPr>
            <a:r>
              <a:rPr lang="ja-JP" altLang="en-US" sz="2000" dirty="0" smtClean="0"/>
              <a:t>　　→　それに伴う</a:t>
            </a:r>
            <a:r>
              <a:rPr lang="ja-JP" altLang="en-US" sz="2000" dirty="0" smtClean="0">
                <a:solidFill>
                  <a:srgbClr val="FF0000"/>
                </a:solidFill>
              </a:rPr>
              <a:t>新モジュールの開発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kumimoji="1" lang="ja-JP" altLang="en-US" sz="20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3</a:t>
            </a:fld>
            <a:endParaRPr lang="ja-JP" altLang="en-US"/>
          </a:p>
        </p:txBody>
      </p:sp>
      <p:pic>
        <p:nvPicPr>
          <p:cNvPr id="7" name="図 8" descr="9906026_01_layout_sch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37300" y="1484784"/>
            <a:ext cx="28067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図 9" descr="0803012_01-A4-at-144-dpi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1632" y="3933056"/>
            <a:ext cx="3312368" cy="2128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日付プレースホルダ 8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 smtClean="0">
                <a:solidFill>
                  <a:prstClr val="black">
                    <a:tint val="75000"/>
                  </a:prstClr>
                </a:solidFill>
              </a:rPr>
              <a:t>2011/2/20</a:t>
            </a:r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スライド番号プレースホルダ 8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44A92-A84C-4212-89EC-8F73C821AFC1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4" name="タイトル 1"/>
          <p:cNvSpPr txBox="1">
            <a:spLocks/>
          </p:cNvSpPr>
          <p:nvPr/>
        </p:nvSpPr>
        <p:spPr>
          <a:xfrm>
            <a:off x="61156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TGC </a:t>
            </a:r>
            <a:r>
              <a:rPr lang="ja-JP" altLang="en-US" sz="3600" dirty="0" smtClean="0">
                <a:latin typeface="+mj-lt"/>
                <a:ea typeface="+mj-ea"/>
                <a:cs typeface="+mj-cs"/>
              </a:rPr>
              <a:t>システム読み出し系</a:t>
            </a:r>
            <a:r>
              <a:rPr kumimoji="1" lang="ja-JP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のアップグレード</a:t>
            </a:r>
            <a:endParaRPr kumimoji="1" lang="ja-JP" alt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113" name="グループ化 112"/>
          <p:cNvGrpSpPr/>
          <p:nvPr/>
        </p:nvGrpSpPr>
        <p:grpSpPr>
          <a:xfrm>
            <a:off x="683568" y="836712"/>
            <a:ext cx="7992888" cy="4824536"/>
            <a:chOff x="214282" y="1000108"/>
            <a:chExt cx="8802991" cy="5429288"/>
          </a:xfrm>
        </p:grpSpPr>
        <p:sp>
          <p:nvSpPr>
            <p:cNvPr id="21" name="正方形/長方形 20"/>
            <p:cNvSpPr/>
            <p:nvPr/>
          </p:nvSpPr>
          <p:spPr>
            <a:xfrm>
              <a:off x="6929454" y="1571612"/>
              <a:ext cx="1000132" cy="221457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20" name="正方形/長方形 19"/>
            <p:cNvSpPr/>
            <p:nvPr/>
          </p:nvSpPr>
          <p:spPr>
            <a:xfrm>
              <a:off x="4786314" y="1571612"/>
              <a:ext cx="1000132" cy="1714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sp>
          <p:nvSpPr>
            <p:cNvPr id="19" name="正方形/長方形 18"/>
            <p:cNvSpPr/>
            <p:nvPr/>
          </p:nvSpPr>
          <p:spPr>
            <a:xfrm>
              <a:off x="1928794" y="1571612"/>
              <a:ext cx="2071702" cy="17145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5400000">
              <a:off x="778896" y="1967966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/>
            <p:cNvCxnSpPr/>
            <p:nvPr/>
          </p:nvCxnSpPr>
          <p:spPr>
            <a:xfrm>
              <a:off x="993210" y="1753652"/>
              <a:ext cx="357190" cy="214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/>
            <p:cNvCxnSpPr/>
            <p:nvPr/>
          </p:nvCxnSpPr>
          <p:spPr>
            <a:xfrm flipV="1">
              <a:off x="993210" y="1967966"/>
              <a:ext cx="357190" cy="214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正方形/長方形 9"/>
            <p:cNvSpPr/>
            <p:nvPr/>
          </p:nvSpPr>
          <p:spPr>
            <a:xfrm>
              <a:off x="2071670" y="1714488"/>
              <a:ext cx="714380" cy="5000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BCID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4929190" y="1714488"/>
              <a:ext cx="714380" cy="3571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H-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pT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072330" y="1714488"/>
              <a:ext cx="714380" cy="3571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SL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4929190" y="2285992"/>
              <a:ext cx="71438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SSW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7072330" y="2285992"/>
              <a:ext cx="71438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ROD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5" name="正方形/長方形 14"/>
            <p:cNvSpPr/>
            <p:nvPr/>
          </p:nvSpPr>
          <p:spPr>
            <a:xfrm>
              <a:off x="3143240" y="1714488"/>
              <a:ext cx="714380" cy="5000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L1B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TRG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3143240" y="2857496"/>
              <a:ext cx="714380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JRC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7" name="正方形/長方形 16"/>
            <p:cNvSpPr/>
            <p:nvPr/>
          </p:nvSpPr>
          <p:spPr>
            <a:xfrm>
              <a:off x="4929190" y="2857496"/>
              <a:ext cx="714380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HSC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8" name="正方形/長方形 17"/>
            <p:cNvSpPr/>
            <p:nvPr/>
          </p:nvSpPr>
          <p:spPr>
            <a:xfrm>
              <a:off x="7072330" y="2857496"/>
              <a:ext cx="714380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CCI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23" name="直線矢印コネクタ 22"/>
            <p:cNvCxnSpPr/>
            <p:nvPr/>
          </p:nvCxnSpPr>
          <p:spPr>
            <a:xfrm>
              <a:off x="1357290" y="1967966"/>
              <a:ext cx="71438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/>
            <p:cNvCxnSpPr/>
            <p:nvPr/>
          </p:nvCxnSpPr>
          <p:spPr>
            <a:xfrm>
              <a:off x="3857620" y="1857364"/>
              <a:ext cx="107157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線矢印コネクタ 25"/>
            <p:cNvCxnSpPr>
              <a:stCxn id="11" idx="3"/>
              <a:endCxn id="12" idx="1"/>
            </p:cNvCxnSpPr>
            <p:nvPr/>
          </p:nvCxnSpPr>
          <p:spPr>
            <a:xfrm>
              <a:off x="5643570" y="1893083"/>
              <a:ext cx="142876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線矢印コネクタ 33"/>
            <p:cNvCxnSpPr/>
            <p:nvPr/>
          </p:nvCxnSpPr>
          <p:spPr>
            <a:xfrm>
              <a:off x="2786050" y="1978724"/>
              <a:ext cx="35719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/>
            <p:nvPr/>
          </p:nvCxnSpPr>
          <p:spPr>
            <a:xfrm>
              <a:off x="4429124" y="2498718"/>
              <a:ext cx="500066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線矢印コネクタ 39"/>
            <p:cNvCxnSpPr/>
            <p:nvPr/>
          </p:nvCxnSpPr>
          <p:spPr>
            <a:xfrm>
              <a:off x="5643570" y="2498718"/>
              <a:ext cx="142876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線矢印コネクタ 40"/>
            <p:cNvCxnSpPr/>
            <p:nvPr/>
          </p:nvCxnSpPr>
          <p:spPr>
            <a:xfrm>
              <a:off x="5643570" y="3000372"/>
              <a:ext cx="142876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矢印コネクタ 41"/>
            <p:cNvCxnSpPr/>
            <p:nvPr/>
          </p:nvCxnSpPr>
          <p:spPr>
            <a:xfrm>
              <a:off x="3857620" y="3000372"/>
              <a:ext cx="107157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線矢印コネクタ 44"/>
            <p:cNvCxnSpPr>
              <a:stCxn id="10" idx="2"/>
            </p:cNvCxnSpPr>
            <p:nvPr/>
          </p:nvCxnSpPr>
          <p:spPr>
            <a:xfrm rot="5400000">
              <a:off x="2035951" y="2607463"/>
              <a:ext cx="785818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線矢印コネクタ 46"/>
            <p:cNvCxnSpPr>
              <a:stCxn id="13" idx="2"/>
            </p:cNvCxnSpPr>
            <p:nvPr/>
          </p:nvCxnSpPr>
          <p:spPr>
            <a:xfrm rot="5400000">
              <a:off x="5179223" y="2750339"/>
              <a:ext cx="214314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線矢印コネクタ 48"/>
            <p:cNvCxnSpPr>
              <a:endCxn id="16" idx="0"/>
            </p:cNvCxnSpPr>
            <p:nvPr/>
          </p:nvCxnSpPr>
          <p:spPr>
            <a:xfrm rot="5400000">
              <a:off x="3179753" y="2535231"/>
              <a:ext cx="642942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線矢印コネクタ 50"/>
            <p:cNvCxnSpPr/>
            <p:nvPr/>
          </p:nvCxnSpPr>
          <p:spPr>
            <a:xfrm rot="5400000">
              <a:off x="5179620" y="2178438"/>
              <a:ext cx="215108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矢印コネクタ 51"/>
            <p:cNvCxnSpPr/>
            <p:nvPr/>
          </p:nvCxnSpPr>
          <p:spPr>
            <a:xfrm>
              <a:off x="7786710" y="1927214"/>
              <a:ext cx="71438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直線矢印コネクタ 53"/>
            <p:cNvCxnSpPr/>
            <p:nvPr/>
          </p:nvCxnSpPr>
          <p:spPr>
            <a:xfrm>
              <a:off x="7786710" y="2500306"/>
              <a:ext cx="71438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直線矢印コネクタ 55"/>
            <p:cNvCxnSpPr/>
            <p:nvPr/>
          </p:nvCxnSpPr>
          <p:spPr>
            <a:xfrm rot="5400000">
              <a:off x="7321172" y="2749942"/>
              <a:ext cx="215108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直線矢印コネクタ 56"/>
            <p:cNvCxnSpPr/>
            <p:nvPr/>
          </p:nvCxnSpPr>
          <p:spPr>
            <a:xfrm rot="5400000">
              <a:off x="7322760" y="2178438"/>
              <a:ext cx="215108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線矢印コネクタ 49"/>
            <p:cNvCxnSpPr/>
            <p:nvPr/>
          </p:nvCxnSpPr>
          <p:spPr>
            <a:xfrm>
              <a:off x="3857620" y="2071678"/>
              <a:ext cx="571504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直線矢印コネクタ 57"/>
            <p:cNvCxnSpPr/>
            <p:nvPr/>
          </p:nvCxnSpPr>
          <p:spPr>
            <a:xfrm rot="5400000">
              <a:off x="4215604" y="2285992"/>
              <a:ext cx="427834" cy="794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直線矢印コネクタ 62"/>
            <p:cNvCxnSpPr/>
            <p:nvPr/>
          </p:nvCxnSpPr>
          <p:spPr>
            <a:xfrm>
              <a:off x="2428860" y="3000372"/>
              <a:ext cx="71438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線矢印コネクタ 63"/>
            <p:cNvCxnSpPr/>
            <p:nvPr/>
          </p:nvCxnSpPr>
          <p:spPr>
            <a:xfrm>
              <a:off x="642910" y="1978724"/>
              <a:ext cx="35719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5" name="テキスト ボックス 64"/>
            <p:cNvSpPr txBox="1"/>
            <p:nvPr/>
          </p:nvSpPr>
          <p:spPr>
            <a:xfrm>
              <a:off x="2071670" y="1214423"/>
              <a:ext cx="1785950" cy="68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PS-Board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on TGC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6" name="テキスト ボックス 65"/>
            <p:cNvSpPr txBox="1"/>
            <p:nvPr/>
          </p:nvSpPr>
          <p:spPr>
            <a:xfrm>
              <a:off x="4500563" y="1214422"/>
              <a:ext cx="1831025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HSC VME 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on BW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7" name="テキスト ボックス 66"/>
            <p:cNvSpPr txBox="1"/>
            <p:nvPr/>
          </p:nvSpPr>
          <p:spPr>
            <a:xfrm>
              <a:off x="857224" y="1428736"/>
              <a:ext cx="611538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ASD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8" name="テキスト ボックス 67"/>
            <p:cNvSpPr txBox="1"/>
            <p:nvPr/>
          </p:nvSpPr>
          <p:spPr>
            <a:xfrm>
              <a:off x="6715140" y="1214422"/>
              <a:ext cx="1626183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VME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at USA15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69" name="テキスト ボックス 68"/>
            <p:cNvSpPr txBox="1"/>
            <p:nvPr/>
          </p:nvSpPr>
          <p:spPr>
            <a:xfrm rot="17658806">
              <a:off x="5509997" y="2233899"/>
              <a:ext cx="1639789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1k optical links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70" name="正方形/長方形 69"/>
            <p:cNvSpPr/>
            <p:nvPr/>
          </p:nvSpPr>
          <p:spPr>
            <a:xfrm>
              <a:off x="5072066" y="4572008"/>
              <a:ext cx="2857520" cy="1857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72" name="正方形/長方形 71"/>
            <p:cNvSpPr/>
            <p:nvPr/>
          </p:nvSpPr>
          <p:spPr>
            <a:xfrm>
              <a:off x="1928794" y="4572008"/>
              <a:ext cx="2071702" cy="185738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ja-JP" altLang="en-US" sz="1600">
                <a:solidFill>
                  <a:prstClr val="white"/>
                </a:solidFill>
              </a:endParaRPr>
            </a:p>
          </p:txBody>
        </p:sp>
        <p:cxnSp>
          <p:nvCxnSpPr>
            <p:cNvPr id="73" name="直線コネクタ 72"/>
            <p:cNvCxnSpPr/>
            <p:nvPr/>
          </p:nvCxnSpPr>
          <p:spPr>
            <a:xfrm rot="5400000">
              <a:off x="778896" y="4968362"/>
              <a:ext cx="428628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直線コネクタ 73"/>
            <p:cNvCxnSpPr/>
            <p:nvPr/>
          </p:nvCxnSpPr>
          <p:spPr>
            <a:xfrm>
              <a:off x="993210" y="4754048"/>
              <a:ext cx="357190" cy="214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線コネクタ 74"/>
            <p:cNvCxnSpPr/>
            <p:nvPr/>
          </p:nvCxnSpPr>
          <p:spPr>
            <a:xfrm flipV="1">
              <a:off x="993210" y="4968362"/>
              <a:ext cx="357190" cy="21431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正方形/長方形 75"/>
            <p:cNvSpPr/>
            <p:nvPr/>
          </p:nvSpPr>
          <p:spPr>
            <a:xfrm>
              <a:off x="2071670" y="4714884"/>
              <a:ext cx="714380" cy="5000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BCID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ASIC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7" name="正方形/長方形 76"/>
            <p:cNvSpPr/>
            <p:nvPr/>
          </p:nvSpPr>
          <p:spPr>
            <a:xfrm>
              <a:off x="5643570" y="4714884"/>
              <a:ext cx="1071570" cy="3571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TRG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8" name="正方形/長方形 77"/>
            <p:cNvSpPr/>
            <p:nvPr/>
          </p:nvSpPr>
          <p:spPr>
            <a:xfrm>
              <a:off x="6715140" y="4714884"/>
              <a:ext cx="1071570" cy="3571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SL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79" name="正方形/長方形 78"/>
            <p:cNvSpPr/>
            <p:nvPr/>
          </p:nvSpPr>
          <p:spPr>
            <a:xfrm>
              <a:off x="6357950" y="5072074"/>
              <a:ext cx="71438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SSW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80" name="正方形/長方形 79"/>
            <p:cNvSpPr/>
            <p:nvPr/>
          </p:nvSpPr>
          <p:spPr>
            <a:xfrm>
              <a:off x="7072330" y="5072074"/>
              <a:ext cx="71438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ROD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82" name="正方形/長方形 81"/>
            <p:cNvSpPr/>
            <p:nvPr/>
          </p:nvSpPr>
          <p:spPr>
            <a:xfrm>
              <a:off x="2643174" y="5929330"/>
              <a:ext cx="1214446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Controller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83" name="正方形/長方形 82"/>
            <p:cNvSpPr/>
            <p:nvPr/>
          </p:nvSpPr>
          <p:spPr>
            <a:xfrm>
              <a:off x="5643570" y="5429264"/>
              <a:ext cx="2143140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Controller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84" name="正方形/長方形 83"/>
            <p:cNvSpPr/>
            <p:nvPr/>
          </p:nvSpPr>
          <p:spPr>
            <a:xfrm>
              <a:off x="7072330" y="5929330"/>
              <a:ext cx="714380" cy="357190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SBC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85" name="直線矢印コネクタ 84"/>
            <p:cNvCxnSpPr/>
            <p:nvPr/>
          </p:nvCxnSpPr>
          <p:spPr>
            <a:xfrm>
              <a:off x="1357290" y="4968362"/>
              <a:ext cx="71438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矢印コネクタ 85"/>
            <p:cNvCxnSpPr/>
            <p:nvPr/>
          </p:nvCxnSpPr>
          <p:spPr>
            <a:xfrm>
              <a:off x="3857620" y="4927610"/>
              <a:ext cx="135732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矢印コネクタ 87"/>
            <p:cNvCxnSpPr/>
            <p:nvPr/>
          </p:nvCxnSpPr>
          <p:spPr>
            <a:xfrm>
              <a:off x="2786050" y="4929198"/>
              <a:ext cx="642942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矢印コネクタ 91"/>
            <p:cNvCxnSpPr/>
            <p:nvPr/>
          </p:nvCxnSpPr>
          <p:spPr>
            <a:xfrm>
              <a:off x="3857620" y="5500702"/>
              <a:ext cx="1357322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矢印コネクタ 92"/>
            <p:cNvCxnSpPr>
              <a:stCxn id="76" idx="2"/>
            </p:cNvCxnSpPr>
            <p:nvPr/>
          </p:nvCxnSpPr>
          <p:spPr>
            <a:xfrm rot="5400000">
              <a:off x="2000232" y="5643578"/>
              <a:ext cx="857256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矢印コネクタ 95"/>
            <p:cNvCxnSpPr/>
            <p:nvPr/>
          </p:nvCxnSpPr>
          <p:spPr>
            <a:xfrm rot="5400000" flipH="1" flipV="1">
              <a:off x="3536161" y="5822162"/>
              <a:ext cx="215086" cy="795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矢印コネクタ 96"/>
            <p:cNvCxnSpPr/>
            <p:nvPr/>
          </p:nvCxnSpPr>
          <p:spPr>
            <a:xfrm>
              <a:off x="7786710" y="4927610"/>
              <a:ext cx="71438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>
              <a:off x="7786710" y="5284800"/>
              <a:ext cx="714380" cy="1588"/>
            </a:xfrm>
            <a:prstGeom prst="straightConnector1">
              <a:avLst/>
            </a:prstGeom>
            <a:ln w="254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>
              <a:off x="7786710" y="6142056"/>
              <a:ext cx="71438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矢印コネクタ 99"/>
            <p:cNvCxnSpPr/>
            <p:nvPr/>
          </p:nvCxnSpPr>
          <p:spPr>
            <a:xfrm rot="5400000">
              <a:off x="7321172" y="5821776"/>
              <a:ext cx="215108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矢印コネクタ 100"/>
            <p:cNvCxnSpPr/>
            <p:nvPr/>
          </p:nvCxnSpPr>
          <p:spPr>
            <a:xfrm rot="5400000">
              <a:off x="7322760" y="3249214"/>
              <a:ext cx="215108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headEnd type="arrow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>
              <a:off x="2428860" y="6072206"/>
              <a:ext cx="214314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直線矢印コネクタ 104"/>
            <p:cNvCxnSpPr/>
            <p:nvPr/>
          </p:nvCxnSpPr>
          <p:spPr>
            <a:xfrm>
              <a:off x="642910" y="4979120"/>
              <a:ext cx="357190" cy="1588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>
              <a:off x="2071670" y="4214819"/>
              <a:ext cx="1785950" cy="6818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PS-Board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on TGC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8" name="テキスト ボックス 107"/>
            <p:cNvSpPr txBox="1"/>
            <p:nvPr/>
          </p:nvSpPr>
          <p:spPr>
            <a:xfrm>
              <a:off x="857224" y="4429132"/>
              <a:ext cx="611538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ASD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5572132" y="4214819"/>
              <a:ext cx="2107339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XXX crate</a:t>
              </a: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 at USA15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0" name="テキスト ボックス 109"/>
            <p:cNvSpPr txBox="1"/>
            <p:nvPr/>
          </p:nvSpPr>
          <p:spPr>
            <a:xfrm rot="17658806">
              <a:off x="3670654" y="5015187"/>
              <a:ext cx="1639789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5k optical links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12" name="正方形/長方形 111"/>
            <p:cNvSpPr/>
            <p:nvPr/>
          </p:nvSpPr>
          <p:spPr>
            <a:xfrm>
              <a:off x="7072330" y="3357562"/>
              <a:ext cx="714380" cy="28575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SBC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cxnSp>
          <p:nvCxnSpPr>
            <p:cNvPr id="129" name="直線矢印コネクタ 128"/>
            <p:cNvCxnSpPr/>
            <p:nvPr/>
          </p:nvCxnSpPr>
          <p:spPr>
            <a:xfrm>
              <a:off x="7786710" y="3498850"/>
              <a:ext cx="714380" cy="158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正方形/長方形 129"/>
            <p:cNvSpPr/>
            <p:nvPr/>
          </p:nvSpPr>
          <p:spPr>
            <a:xfrm>
              <a:off x="5643570" y="5072074"/>
              <a:ext cx="714380" cy="35719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L1B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02" name="正方形/長方形 101"/>
            <p:cNvSpPr/>
            <p:nvPr/>
          </p:nvSpPr>
          <p:spPr>
            <a:xfrm rot="16200000">
              <a:off x="4929190" y="5000636"/>
              <a:ext cx="1000132" cy="4286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err="1" smtClean="0">
                  <a:solidFill>
                    <a:prstClr val="black"/>
                  </a:solidFill>
                </a:rPr>
                <a:t>Tx</a:t>
              </a:r>
              <a:r>
                <a:rPr lang="en-US" altLang="ja-JP" sz="1600" dirty="0" smtClean="0">
                  <a:solidFill>
                    <a:prstClr val="black"/>
                  </a:solidFill>
                </a:rPr>
                <a:t>  /  Rx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03" name="正方形/長方形 102"/>
            <p:cNvSpPr/>
            <p:nvPr/>
          </p:nvSpPr>
          <p:spPr>
            <a:xfrm rot="16200000">
              <a:off x="3143240" y="5000637"/>
              <a:ext cx="1000132" cy="42862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</a:rPr>
                <a:t>Rx  /  </a:t>
              </a:r>
              <a:r>
                <a:rPr lang="en-US" altLang="ja-JP" sz="1600" dirty="0" err="1" smtClean="0">
                  <a:solidFill>
                    <a:prstClr val="black"/>
                  </a:solidFill>
                </a:rPr>
                <a:t>Tx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23" name="テキスト ボックス 122"/>
            <p:cNvSpPr txBox="1"/>
            <p:nvPr/>
          </p:nvSpPr>
          <p:spPr>
            <a:xfrm>
              <a:off x="5500694" y="5702874"/>
              <a:ext cx="832080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prstClr val="black"/>
                  </a:solidFill>
                  <a:latin typeface="Calibri"/>
                  <a:ea typeface="ＭＳ Ｐゴシック"/>
                </a:rPr>
                <a:t>FPGAs</a:t>
              </a:r>
              <a:endParaRPr lang="ja-JP" altLang="en-US" sz="1600" dirty="0">
                <a:solidFill>
                  <a:prstClr val="black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26" name="正方形/長方形 125"/>
            <p:cNvSpPr/>
            <p:nvPr/>
          </p:nvSpPr>
          <p:spPr>
            <a:xfrm>
              <a:off x="214282" y="1000108"/>
              <a:ext cx="184786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</a:rPr>
                <a:t>Present system</a:t>
              </a:r>
              <a:endParaRPr lang="ja-JP" alt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27" name="正方形/長方形 126"/>
            <p:cNvSpPr/>
            <p:nvPr/>
          </p:nvSpPr>
          <p:spPr>
            <a:xfrm>
              <a:off x="214282" y="3929066"/>
              <a:ext cx="1847864" cy="35719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b="1" dirty="0" smtClean="0">
                  <a:solidFill>
                    <a:prstClr val="black"/>
                  </a:solidFill>
                </a:rPr>
                <a:t>Phase-2 upgrade</a:t>
              </a:r>
              <a:endParaRPr lang="ja-JP" altLang="en-US" sz="1600" b="1" dirty="0">
                <a:solidFill>
                  <a:prstClr val="black"/>
                </a:solidFill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7929587" y="1500175"/>
              <a:ext cx="882918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FF0000"/>
                  </a:solidFill>
                  <a:latin typeface="Calibri"/>
                  <a:ea typeface="ＭＳ Ｐゴシック"/>
                </a:rPr>
                <a:t>Trigger</a:t>
              </a:r>
              <a:endParaRPr lang="ja-JP" altLang="en-US" sz="1600" dirty="0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7929587" y="2130974"/>
              <a:ext cx="1087686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70C0"/>
                  </a:solidFill>
                  <a:latin typeface="Calibri"/>
                  <a:ea typeface="ＭＳ Ｐゴシック"/>
                </a:rPr>
                <a:t>Read out</a:t>
              </a:r>
              <a:endParaRPr lang="ja-JP" altLang="en-US" sz="1600" dirty="0">
                <a:solidFill>
                  <a:srgbClr val="0070C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7929586" y="3131106"/>
              <a:ext cx="934352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B050"/>
                  </a:solidFill>
                  <a:latin typeface="Calibri"/>
                  <a:ea typeface="ＭＳ Ｐゴシック"/>
                </a:rPr>
                <a:t>Control</a:t>
              </a:r>
              <a:endParaRPr lang="ja-JP" altLang="en-US" sz="1600" dirty="0">
                <a:solidFill>
                  <a:srgbClr val="00B05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7929586" y="4500570"/>
              <a:ext cx="882918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FF0000"/>
                  </a:solidFill>
                  <a:latin typeface="Calibri"/>
                  <a:ea typeface="ＭＳ Ｐゴシック"/>
                </a:rPr>
                <a:t>Trigger</a:t>
              </a:r>
              <a:endParaRPr lang="ja-JP" altLang="en-US" sz="1600" dirty="0">
                <a:solidFill>
                  <a:srgbClr val="FF000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7929586" y="4917055"/>
              <a:ext cx="1087686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70C0"/>
                  </a:solidFill>
                  <a:latin typeface="Calibri"/>
                  <a:ea typeface="ＭＳ Ｐゴシック"/>
                </a:rPr>
                <a:t>Read out</a:t>
              </a:r>
              <a:endParaRPr lang="ja-JP" altLang="en-US" sz="1600" dirty="0">
                <a:solidFill>
                  <a:srgbClr val="0070C0"/>
                </a:solidFill>
                <a:latin typeface="Calibri"/>
                <a:ea typeface="ＭＳ Ｐゴシック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7929586" y="5774312"/>
              <a:ext cx="934352" cy="394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ja-JP" sz="1600" dirty="0" smtClean="0">
                  <a:solidFill>
                    <a:srgbClr val="00B050"/>
                  </a:solidFill>
                  <a:latin typeface="Calibri"/>
                  <a:ea typeface="ＭＳ Ｐゴシック"/>
                </a:rPr>
                <a:t>Control</a:t>
              </a:r>
              <a:endParaRPr lang="ja-JP" altLang="en-US" sz="1600" dirty="0">
                <a:solidFill>
                  <a:srgbClr val="00B050"/>
                </a:solidFill>
                <a:latin typeface="Calibri"/>
                <a:ea typeface="ＭＳ Ｐゴシック"/>
              </a:endParaRPr>
            </a:p>
          </p:txBody>
        </p:sp>
      </p:grpSp>
      <p:sp>
        <p:nvSpPr>
          <p:cNvPr id="114" name="テキスト ボックス 113"/>
          <p:cNvSpPr txBox="1"/>
          <p:nvPr/>
        </p:nvSpPr>
        <p:spPr>
          <a:xfrm>
            <a:off x="971600" y="5877272"/>
            <a:ext cx="7822975" cy="4001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※</a:t>
            </a:r>
            <a:r>
              <a:rPr kumimoji="1" lang="ja-JP" altLang="en-US" sz="2000" dirty="0" smtClean="0"/>
              <a:t>案の１つの例であるが、全システムを１から新しく作り直す予定である</a:t>
            </a:r>
            <a:endParaRPr kumimoji="1" lang="ja-JP" altLang="en-US" sz="2000" dirty="0"/>
          </a:p>
        </p:txBody>
      </p:sp>
      <p:sp>
        <p:nvSpPr>
          <p:cNvPr id="95" name="テキスト ボックス 94"/>
          <p:cNvSpPr txBox="1"/>
          <p:nvPr/>
        </p:nvSpPr>
        <p:spPr>
          <a:xfrm>
            <a:off x="2627784" y="3356992"/>
            <a:ext cx="6452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素子の高集積化に伴い、多くのモジュールをまとめてコンパクトに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開発計画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711349"/>
            <a:ext cx="9144000" cy="4525963"/>
          </a:xfrm>
        </p:spPr>
        <p:txBody>
          <a:bodyPr/>
          <a:lstStyle/>
          <a:p>
            <a:r>
              <a:rPr kumimoji="1" lang="ja-JP" altLang="en-US" sz="2800" dirty="0" smtClean="0"/>
              <a:t>開発のタイムスケール</a:t>
            </a:r>
            <a:endParaRPr kumimoji="1" lang="en-US" altLang="ja-JP" sz="2800" dirty="0" smtClean="0"/>
          </a:p>
          <a:p>
            <a:pPr lvl="1"/>
            <a:r>
              <a:rPr lang="en-US" altLang="ja-JP" sz="2400" dirty="0" smtClean="0"/>
              <a:t>2020</a:t>
            </a:r>
            <a:r>
              <a:rPr lang="ja-JP" altLang="en-US" sz="2400" dirty="0" smtClean="0"/>
              <a:t>年～インストール</a:t>
            </a:r>
            <a:endParaRPr lang="en-US" altLang="ja-JP" sz="2400" dirty="0" smtClean="0"/>
          </a:p>
          <a:p>
            <a:pPr lvl="1"/>
            <a:r>
              <a:rPr kumimoji="1" lang="en-US" altLang="ja-JP" sz="2400" dirty="0" smtClean="0"/>
              <a:t>2015</a:t>
            </a:r>
            <a:r>
              <a:rPr kumimoji="1" lang="ja-JP" altLang="en-US" sz="2400" dirty="0" smtClean="0"/>
              <a:t>年～建設</a:t>
            </a:r>
            <a:endParaRPr kumimoji="1" lang="en-US" altLang="ja-JP" sz="2400" dirty="0" smtClean="0"/>
          </a:p>
          <a:p>
            <a:pPr lvl="1"/>
            <a:r>
              <a:rPr lang="en-US" altLang="ja-JP" sz="2400" dirty="0" smtClean="0">
                <a:solidFill>
                  <a:srgbClr val="FF0000"/>
                </a:solidFill>
              </a:rPr>
              <a:t>R&amp;D </a:t>
            </a:r>
            <a:r>
              <a:rPr lang="ja-JP" altLang="en-US" sz="2400" dirty="0" smtClean="0">
                <a:solidFill>
                  <a:srgbClr val="FF0000"/>
                </a:solidFill>
              </a:rPr>
              <a:t>は今から必要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lvl="1">
              <a:buNone/>
            </a:pPr>
            <a:endParaRPr kumimoji="1" lang="en-US" altLang="ja-JP" dirty="0" smtClean="0">
              <a:solidFill>
                <a:srgbClr val="FF0000"/>
              </a:solidFill>
            </a:endParaRPr>
          </a:p>
          <a:p>
            <a:r>
              <a:rPr kumimoji="1" lang="en-US" altLang="ja-JP" sz="2800" dirty="0" smtClean="0"/>
              <a:t>TGC </a:t>
            </a:r>
            <a:r>
              <a:rPr kumimoji="1" lang="ja-JP" altLang="en-US" sz="2800" dirty="0" smtClean="0"/>
              <a:t>システム読み出し系の</a:t>
            </a:r>
            <a:r>
              <a:rPr kumimoji="1" lang="en-US" altLang="ja-JP" sz="2800" dirty="0" smtClean="0"/>
              <a:t> R&amp;D </a:t>
            </a:r>
            <a:r>
              <a:rPr kumimoji="1" lang="ja-JP" altLang="en-US" sz="2800" dirty="0" smtClean="0"/>
              <a:t>をするための環境構築</a:t>
            </a:r>
            <a:endParaRPr kumimoji="1" lang="en-US" altLang="ja-JP" sz="2800" dirty="0" smtClean="0"/>
          </a:p>
          <a:p>
            <a:pPr lvl="1"/>
            <a:r>
              <a:rPr kumimoji="1" lang="ja-JP" altLang="en-US" sz="2400" dirty="0" smtClean="0"/>
              <a:t>プロトタイピン</a:t>
            </a:r>
            <a:r>
              <a:rPr lang="ja-JP" altLang="en-US" sz="2400" dirty="0" smtClean="0"/>
              <a:t>グ</a:t>
            </a:r>
            <a:r>
              <a:rPr kumimoji="1" lang="ja-JP" altLang="en-US" sz="2400" dirty="0" smtClean="0"/>
              <a:t>を行うテストベンチ</a:t>
            </a:r>
            <a:endParaRPr kumimoji="1" lang="en-US" altLang="ja-JP" dirty="0" smtClean="0"/>
          </a:p>
          <a:p>
            <a:pPr lvl="2"/>
            <a:r>
              <a:rPr kumimoji="1" lang="ja-JP" altLang="en-US" dirty="0" smtClean="0">
                <a:solidFill>
                  <a:srgbClr val="FF0000"/>
                </a:solidFill>
              </a:rPr>
              <a:t>プロトタイプ用汎用モジュール</a:t>
            </a:r>
            <a:endParaRPr kumimoji="1" lang="en-US" altLang="ja-JP" dirty="0" smtClean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  <p:grpSp>
        <p:nvGrpSpPr>
          <p:cNvPr id="10" name="グループ化 9"/>
          <p:cNvGrpSpPr/>
          <p:nvPr/>
        </p:nvGrpSpPr>
        <p:grpSpPr>
          <a:xfrm>
            <a:off x="4572000" y="1412776"/>
            <a:ext cx="4320480" cy="2528548"/>
            <a:chOff x="107504" y="909191"/>
            <a:chExt cx="8612704" cy="5040560"/>
          </a:xfrm>
        </p:grpSpPr>
        <p:pic>
          <p:nvPicPr>
            <p:cNvPr id="7" name="図 6" descr="lhc-time-profilet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504" y="909191"/>
              <a:ext cx="8612704" cy="5040560"/>
            </a:xfrm>
            <a:prstGeom prst="rect">
              <a:avLst/>
            </a:prstGeom>
          </p:spPr>
        </p:pic>
        <p:sp>
          <p:nvSpPr>
            <p:cNvPr id="8" name="上矢印 7"/>
            <p:cNvSpPr/>
            <p:nvPr/>
          </p:nvSpPr>
          <p:spPr>
            <a:xfrm>
              <a:off x="4499992" y="3501008"/>
              <a:ext cx="216024" cy="1296144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126766" y="4067183"/>
              <a:ext cx="4436240" cy="1165726"/>
            </a:xfrm>
            <a:prstGeom prst="rect">
              <a:avLst/>
            </a:prstGeom>
            <a:solidFill>
              <a:srgbClr val="FFFF00"/>
            </a:solidFill>
            <a:ln w="57150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 smtClean="0"/>
                <a:t>2020</a:t>
              </a:r>
              <a:r>
                <a:rPr kumimoji="1" lang="ja-JP" altLang="en-US" sz="1600" dirty="0" smtClean="0"/>
                <a:t>年</a:t>
              </a:r>
              <a:endParaRPr kumimoji="1" lang="en-US" altLang="ja-JP" sz="1600" dirty="0" smtClean="0"/>
            </a:p>
            <a:p>
              <a:pPr algn="ctr"/>
              <a:r>
                <a:rPr kumimoji="1" lang="en-US" altLang="ja-JP" sz="1600" dirty="0" smtClean="0"/>
                <a:t>LHC</a:t>
              </a:r>
              <a:r>
                <a:rPr kumimoji="1" lang="ja-JP" altLang="en-US" sz="1600" dirty="0" smtClean="0"/>
                <a:t>高輝度化改造</a:t>
              </a:r>
              <a:endParaRPr kumimoji="1" lang="ja-JP" altLang="en-US" sz="1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タイトル 1"/>
          <p:cNvSpPr>
            <a:spLocks noGrp="1"/>
          </p:cNvSpPr>
          <p:nvPr>
            <p:ph type="title"/>
          </p:nvPr>
        </p:nvSpPr>
        <p:spPr>
          <a:xfrm>
            <a:off x="0" y="2997200"/>
            <a:ext cx="9144000" cy="1143000"/>
          </a:xfrm>
        </p:spPr>
        <p:txBody>
          <a:bodyPr/>
          <a:lstStyle/>
          <a:p>
            <a:r>
              <a:rPr lang="en-US" altLang="ja-JP" sz="3200" dirty="0" smtClean="0"/>
              <a:t>2. </a:t>
            </a:r>
            <a:r>
              <a:rPr lang="ja-JP" altLang="en-US" sz="3200" dirty="0" smtClean="0"/>
              <a:t>開発の目的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D669E4-8563-4D75-9164-A802C16995A9}" type="slidenum">
              <a:rPr lang="ja-JP" altLang="en-US" smtClean="0"/>
              <a:pPr>
                <a:defRPr/>
              </a:pPr>
              <a:t>6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sz="3600" dirty="0" smtClean="0"/>
              <a:t>ROD (Read Out Driver) </a:t>
            </a:r>
            <a:r>
              <a:rPr kumimoji="1" lang="ja-JP" altLang="en-US" sz="3600" dirty="0" smtClean="0"/>
              <a:t>について</a:t>
            </a:r>
            <a:endParaRPr kumimoji="1" lang="ja-JP" altLang="en-US" sz="3600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484784"/>
            <a:ext cx="4572000" cy="4104456"/>
          </a:xfrm>
        </p:spPr>
        <p:txBody>
          <a:bodyPr/>
          <a:lstStyle/>
          <a:p>
            <a:r>
              <a:rPr kumimoji="1" lang="en-US" altLang="ja-JP" sz="2000" dirty="0" smtClean="0"/>
              <a:t>ATLAS </a:t>
            </a:r>
            <a:r>
              <a:rPr kumimoji="1" lang="ja-JP" altLang="en-US" sz="2000" dirty="0" smtClean="0"/>
              <a:t>のデータ読み出しモジュール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kumimoji="1" lang="ja-JP" altLang="en-US" sz="2000" dirty="0" smtClean="0"/>
              <a:t>直前までの複数のモジュール  </a:t>
            </a:r>
            <a:endParaRPr kumimoji="1" lang="en-US" altLang="ja-JP" sz="2000" dirty="0" smtClean="0"/>
          </a:p>
          <a:p>
            <a:pPr>
              <a:buNone/>
            </a:pPr>
            <a:r>
              <a:rPr kumimoji="1" lang="ja-JP" altLang="en-US" sz="2000" dirty="0" smtClean="0"/>
              <a:t>　　（</a:t>
            </a:r>
            <a:r>
              <a:rPr lang="en-US" altLang="ja-JP" sz="2000" dirty="0" smtClean="0"/>
              <a:t>SSW, </a:t>
            </a:r>
            <a:r>
              <a:rPr lang="ja-JP" altLang="en-US" sz="2000" dirty="0" smtClean="0"/>
              <a:t>最大</a:t>
            </a:r>
            <a:r>
              <a:rPr lang="en-US" altLang="ja-JP" sz="2000" dirty="0" smtClean="0"/>
              <a:t>10</a:t>
            </a:r>
            <a:r>
              <a:rPr lang="ja-JP" altLang="en-US" sz="2000" dirty="0" smtClean="0"/>
              <a:t>個</a:t>
            </a:r>
            <a:r>
              <a:rPr kumimoji="1" lang="ja-JP" altLang="en-US" sz="2000" dirty="0" smtClean="0"/>
              <a:t>）からの入力をうけ</a:t>
            </a:r>
            <a:r>
              <a:rPr kumimoji="1" lang="en-US" altLang="ja-JP" sz="2000" dirty="0" smtClean="0"/>
              <a:t>, 1</a:t>
            </a:r>
            <a:r>
              <a:rPr kumimoji="1" lang="ja-JP" altLang="en-US" sz="2000" dirty="0" smtClean="0"/>
              <a:t>つにまとめて出力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入出力には </a:t>
            </a:r>
            <a:r>
              <a:rPr lang="en-US" altLang="ja-JP" sz="2000" dirty="0" smtClean="0"/>
              <a:t>G-Link, S-Link </a:t>
            </a:r>
            <a:r>
              <a:rPr lang="ja-JP" altLang="en-US" sz="2000" dirty="0" smtClean="0"/>
              <a:t>という </a:t>
            </a:r>
            <a:r>
              <a:rPr lang="en-US" altLang="ja-JP" sz="2000" dirty="0" smtClean="0"/>
              <a:t>CERN</a:t>
            </a:r>
            <a:r>
              <a:rPr lang="ja-JP" altLang="en-US" sz="2000" dirty="0" smtClean="0"/>
              <a:t> の 光通信規格を用いている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入力の転送速度 </a:t>
            </a:r>
            <a:r>
              <a:rPr lang="en-US" altLang="ja-JP" sz="2000" dirty="0" smtClean="0">
                <a:solidFill>
                  <a:srgbClr val="FF0000"/>
                </a:solidFill>
              </a:rPr>
              <a:t>640Mbps </a:t>
            </a:r>
            <a:r>
              <a:rPr lang="en-US" altLang="ja-JP" sz="2000" dirty="0" smtClean="0"/>
              <a:t>(G-Link)</a:t>
            </a:r>
          </a:p>
          <a:p>
            <a:endParaRPr lang="en-US" altLang="ja-JP" sz="2000" dirty="0" smtClean="0"/>
          </a:p>
          <a:p>
            <a:r>
              <a:rPr kumimoji="1" lang="ja-JP" altLang="en-US" sz="2000" dirty="0" smtClean="0"/>
              <a:t>出力</a:t>
            </a:r>
            <a:r>
              <a:rPr lang="ja-JP" altLang="en-US" sz="2000" dirty="0" smtClean="0"/>
              <a:t>の転送速度</a:t>
            </a:r>
            <a:r>
              <a:rPr kumimoji="1" lang="en-US" altLang="ja-JP" sz="2000" dirty="0" smtClean="0"/>
              <a:t> 1Gbps (S-Link)</a:t>
            </a:r>
          </a:p>
          <a:p>
            <a:pPr>
              <a:buNone/>
            </a:pPr>
            <a:r>
              <a:rPr lang="ja-JP" altLang="en-US" sz="2000" dirty="0" smtClean="0"/>
              <a:t>　　最新のものでは </a:t>
            </a:r>
            <a:r>
              <a:rPr lang="en-US" altLang="ja-JP" sz="2000" dirty="0" smtClean="0">
                <a:solidFill>
                  <a:srgbClr val="FF0000"/>
                </a:solidFill>
              </a:rPr>
              <a:t>2Gbps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7</a:t>
            </a:fld>
            <a:endParaRPr lang="ja-JP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7486" y="2060848"/>
            <a:ext cx="4564929" cy="3512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3200" dirty="0" smtClean="0"/>
              <a:t>LHC </a:t>
            </a:r>
            <a:r>
              <a:rPr kumimoji="1" lang="ja-JP" altLang="en-US" sz="3200" dirty="0" smtClean="0"/>
              <a:t>アップグレード後の </a:t>
            </a:r>
            <a:r>
              <a:rPr kumimoji="1" lang="en-US" altLang="ja-JP" sz="3200" dirty="0" smtClean="0"/>
              <a:t>ROD </a:t>
            </a:r>
            <a:r>
              <a:rPr kumimoji="1" lang="ja-JP" altLang="en-US" sz="3200" dirty="0" smtClean="0"/>
              <a:t>にかかる負担</a:t>
            </a:r>
            <a:endParaRPr kumimoji="1" lang="ja-JP" altLang="en-US" sz="3200" dirty="0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  <p:pic>
        <p:nvPicPr>
          <p:cNvPr id="52226" name="Picture 2" descr="C:\Users\Takayuki Kamiya\Desktop\MasterThesis\ROD_PT6\level1rat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7" y="2267182"/>
            <a:ext cx="4139951" cy="3322058"/>
          </a:xfrm>
          <a:prstGeom prst="rect">
            <a:avLst/>
          </a:prstGeom>
          <a:noFill/>
        </p:spPr>
      </p:pic>
      <p:sp>
        <p:nvSpPr>
          <p:cNvPr id="8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1628800"/>
            <a:ext cx="7596336" cy="4525963"/>
          </a:xfrm>
        </p:spPr>
        <p:txBody>
          <a:bodyPr/>
          <a:lstStyle/>
          <a:p>
            <a:r>
              <a:rPr kumimoji="1" lang="en-US" altLang="ja-JP" sz="2000" dirty="0" smtClean="0"/>
              <a:t>Level 1 </a:t>
            </a:r>
            <a:r>
              <a:rPr kumimoji="1" lang="ja-JP" altLang="en-US" sz="2000" dirty="0" smtClean="0"/>
              <a:t>トリガーレートは </a:t>
            </a:r>
            <a:r>
              <a:rPr kumimoji="1" lang="en-US" altLang="ja-JP" sz="2000" dirty="0" err="1" smtClean="0"/>
              <a:t>pT</a:t>
            </a:r>
            <a:r>
              <a:rPr kumimoji="1" lang="en-US" altLang="ja-JP" sz="2000" dirty="0" smtClean="0"/>
              <a:t> </a:t>
            </a:r>
            <a:r>
              <a:rPr kumimoji="1" lang="ja-JP" altLang="en-US" sz="2000" dirty="0" smtClean="0"/>
              <a:t>の </a:t>
            </a:r>
            <a:r>
              <a:rPr lang="en-US" altLang="ja-JP" sz="2000" dirty="0" smtClean="0"/>
              <a:t>t</a:t>
            </a:r>
            <a:r>
              <a:rPr kumimoji="1" lang="en-US" altLang="ja-JP" sz="2000" dirty="0" smtClean="0"/>
              <a:t>hreshold </a:t>
            </a:r>
            <a:r>
              <a:rPr kumimoji="1" lang="ja-JP" altLang="en-US" sz="2000" dirty="0" smtClean="0"/>
              <a:t>によって調整可能</a:t>
            </a:r>
            <a:endParaRPr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アップグレード後は ルミノシティの増加に伴い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     Level 1 </a:t>
            </a:r>
            <a:r>
              <a:rPr lang="ja-JP" altLang="en-US" sz="2000" dirty="0" smtClean="0"/>
              <a:t>トリガーレートの</a:t>
            </a:r>
            <a:r>
              <a:rPr lang="ja-JP" altLang="en-US" sz="2000" dirty="0" smtClean="0">
                <a:solidFill>
                  <a:srgbClr val="FF0000"/>
                </a:solidFill>
              </a:rPr>
              <a:t>上限</a:t>
            </a:r>
            <a:r>
              <a:rPr lang="ja-JP" altLang="en-US" sz="2000" dirty="0" smtClean="0"/>
              <a:t>を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     </a:t>
            </a:r>
            <a:r>
              <a:rPr lang="en-US" altLang="ja-JP" sz="2000" dirty="0" smtClean="0"/>
              <a:t>75kHz </a:t>
            </a:r>
            <a:r>
              <a:rPr lang="ja-JP" altLang="en-US" sz="2000" dirty="0" smtClean="0"/>
              <a:t>から </a:t>
            </a:r>
            <a:r>
              <a:rPr lang="en-US" altLang="ja-JP" sz="2000" dirty="0" smtClean="0"/>
              <a:t>150kHz </a:t>
            </a:r>
            <a:r>
              <a:rPr lang="ja-JP" altLang="en-US" sz="2000" dirty="0" smtClean="0"/>
              <a:t>にする予定</a:t>
            </a:r>
            <a:endParaRPr lang="en-US" altLang="ja-JP" sz="2000" dirty="0" smtClean="0"/>
          </a:p>
          <a:p>
            <a:pPr>
              <a:buNone/>
            </a:pPr>
            <a:endParaRPr lang="en-US" altLang="ja-JP" sz="2000" dirty="0" smtClean="0"/>
          </a:p>
          <a:p>
            <a:r>
              <a:rPr kumimoji="1" lang="ja-JP" altLang="en-US" sz="2000" dirty="0" smtClean="0"/>
              <a:t>イベントサイズも増加する （</a:t>
            </a:r>
            <a:r>
              <a:rPr kumimoji="1" lang="en-US" altLang="ja-JP" sz="2000" dirty="0" smtClean="0"/>
              <a:t>1.3</a:t>
            </a:r>
            <a:r>
              <a:rPr kumimoji="1" lang="ja-JP" altLang="en-US" sz="2000" dirty="0" smtClean="0"/>
              <a:t>倍程度）</a:t>
            </a:r>
            <a:endParaRPr kumimoji="1" lang="en-US" altLang="ja-JP" sz="2000" dirty="0" smtClean="0"/>
          </a:p>
          <a:p>
            <a:endParaRPr kumimoji="1" lang="en-US" altLang="ja-JP" sz="2000" dirty="0" smtClean="0"/>
          </a:p>
          <a:p>
            <a:r>
              <a:rPr lang="ja-JP" altLang="en-US" sz="2000" dirty="0" smtClean="0"/>
              <a:t>入力データ量 </a:t>
            </a:r>
            <a:r>
              <a:rPr lang="en-US" altLang="ja-JP" sz="2000" dirty="0" smtClean="0"/>
              <a:t>75Mbps </a:t>
            </a:r>
            <a:r>
              <a:rPr lang="ja-JP" altLang="en-US" sz="2000" dirty="0" smtClean="0"/>
              <a:t>→ </a:t>
            </a:r>
            <a:r>
              <a:rPr lang="en-US" altLang="ja-JP" sz="2000" dirty="0" smtClean="0">
                <a:solidFill>
                  <a:srgbClr val="FF0000"/>
                </a:solidFill>
              </a:rPr>
              <a:t>200Mbps </a:t>
            </a:r>
          </a:p>
          <a:p>
            <a:r>
              <a:rPr lang="ja-JP" altLang="en-US" sz="2000" dirty="0" smtClean="0"/>
              <a:t>出力データ量 </a:t>
            </a:r>
            <a:r>
              <a:rPr lang="en-US" altLang="ja-JP" sz="2000" dirty="0" smtClean="0"/>
              <a:t>750Mbps </a:t>
            </a:r>
            <a:r>
              <a:rPr lang="ja-JP" altLang="en-US" sz="2000" dirty="0" smtClean="0"/>
              <a:t>→ </a:t>
            </a:r>
            <a:r>
              <a:rPr lang="en-US" altLang="ja-JP" sz="2000" dirty="0" smtClean="0">
                <a:solidFill>
                  <a:srgbClr val="FF0000"/>
                </a:solidFill>
              </a:rPr>
              <a:t>2Gbps</a:t>
            </a:r>
          </a:p>
          <a:p>
            <a:endParaRPr kumimoji="1" lang="en-US" altLang="ja-JP" sz="2000" dirty="0" smtClean="0">
              <a:solidFill>
                <a:srgbClr val="FF0000"/>
              </a:solidFill>
            </a:endParaRPr>
          </a:p>
          <a:p>
            <a:r>
              <a:rPr kumimoji="1" lang="en-US" altLang="ja-JP" sz="2000" dirty="0" smtClean="0">
                <a:solidFill>
                  <a:srgbClr val="FF0000"/>
                </a:solidFill>
              </a:rPr>
              <a:t>FPGA 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内部で今までの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2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倍以上のデータ処理能力が必要</a:t>
            </a:r>
            <a:endParaRPr kumimoji="1" lang="en-US" altLang="ja-JP" sz="2000" dirty="0" smtClean="0">
              <a:solidFill>
                <a:srgbClr val="FF0000"/>
              </a:solidFill>
            </a:endParaRPr>
          </a:p>
          <a:p>
            <a:endParaRPr kumimoji="1" lang="ja-JP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新 </a:t>
            </a:r>
            <a:r>
              <a:rPr kumimoji="1" lang="en-US" altLang="ja-JP" dirty="0" smtClean="0"/>
              <a:t>ROD </a:t>
            </a:r>
            <a:r>
              <a:rPr kumimoji="1" lang="ja-JP" altLang="en-US" dirty="0" smtClean="0"/>
              <a:t>への要請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496" y="1412776"/>
            <a:ext cx="8856984" cy="4525963"/>
          </a:xfrm>
        </p:spPr>
        <p:txBody>
          <a:bodyPr/>
          <a:lstStyle/>
          <a:p>
            <a:r>
              <a:rPr lang="ja-JP" altLang="en-US" sz="2400" dirty="0" smtClean="0"/>
              <a:t>入力データ量 </a:t>
            </a:r>
            <a:r>
              <a:rPr lang="en-US" altLang="ja-JP" sz="2400" dirty="0" smtClean="0"/>
              <a:t>200Mbps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640Mbps </a:t>
            </a:r>
            <a:r>
              <a:rPr lang="ja-JP" altLang="en-US" sz="2400" dirty="0" smtClean="0"/>
              <a:t>の </a:t>
            </a:r>
            <a:r>
              <a:rPr lang="en-US" altLang="ja-JP" sz="2400" dirty="0" smtClean="0"/>
              <a:t>G-Link </a:t>
            </a:r>
            <a:r>
              <a:rPr lang="ja-JP" altLang="en-US" sz="2400" dirty="0" smtClean="0"/>
              <a:t>で大丈夫</a:t>
            </a:r>
            <a:endParaRPr lang="en-US" altLang="ja-JP" sz="2400" dirty="0" smtClean="0"/>
          </a:p>
          <a:p>
            <a:r>
              <a:rPr lang="ja-JP" altLang="en-US" sz="2400" dirty="0" smtClean="0"/>
              <a:t>出力データ量 </a:t>
            </a:r>
            <a:r>
              <a:rPr lang="en-US" altLang="ja-JP" sz="2400" dirty="0" smtClean="0"/>
              <a:t>2Gbps </a:t>
            </a:r>
            <a:r>
              <a:rPr lang="ja-JP" altLang="en-US" sz="2400" dirty="0" smtClean="0"/>
              <a:t>→ </a:t>
            </a:r>
            <a:r>
              <a:rPr lang="en-US" altLang="ja-JP" sz="2400" dirty="0" smtClean="0"/>
              <a:t>CERN </a:t>
            </a:r>
            <a:r>
              <a:rPr lang="ja-JP" altLang="en-US" sz="2400" dirty="0" smtClean="0"/>
              <a:t>で </a:t>
            </a:r>
            <a:r>
              <a:rPr lang="en-US" altLang="ja-JP" sz="2400" dirty="0" smtClean="0"/>
              <a:t>4Gbps </a:t>
            </a:r>
            <a:r>
              <a:rPr lang="ja-JP" altLang="en-US" sz="2400" dirty="0" smtClean="0"/>
              <a:t>の </a:t>
            </a:r>
            <a:r>
              <a:rPr lang="en-US" altLang="ja-JP" sz="2400" dirty="0" smtClean="0"/>
              <a:t>S-Link </a:t>
            </a:r>
            <a:r>
              <a:rPr lang="ja-JP" altLang="en-US" sz="2400" dirty="0" smtClean="0"/>
              <a:t>開発中</a:t>
            </a:r>
            <a:endParaRPr kumimoji="1" lang="en-US" altLang="ja-JP" sz="2400" dirty="0" smtClean="0">
              <a:solidFill>
                <a:srgbClr val="FF0000"/>
              </a:solidFill>
            </a:endParaRPr>
          </a:p>
          <a:p>
            <a:pPr lvl="1"/>
            <a:endParaRPr lang="en-US" altLang="ja-JP" sz="2000" dirty="0" smtClean="0"/>
          </a:p>
          <a:p>
            <a:r>
              <a:rPr lang="en-US" altLang="ja-JP" sz="2400" dirty="0" smtClean="0"/>
              <a:t>2 </a:t>
            </a:r>
            <a:r>
              <a:rPr lang="ja-JP" altLang="en-US" sz="2400" dirty="0" smtClean="0"/>
              <a:t>～ </a:t>
            </a:r>
            <a:r>
              <a:rPr lang="en-US" altLang="ja-JP" sz="2400" dirty="0" smtClean="0"/>
              <a:t>3</a:t>
            </a:r>
            <a:r>
              <a:rPr lang="ja-JP" altLang="en-US" sz="2400" dirty="0" smtClean="0"/>
              <a:t>倍のデータ処理能力 → </a:t>
            </a:r>
            <a:r>
              <a:rPr lang="ja-JP" altLang="en-US" sz="2400" dirty="0" smtClean="0">
                <a:solidFill>
                  <a:srgbClr val="FF0000"/>
                </a:solidFill>
              </a:rPr>
              <a:t>高速・大規模な </a:t>
            </a:r>
            <a:r>
              <a:rPr lang="en-US" altLang="ja-JP" sz="2400" dirty="0" smtClean="0">
                <a:solidFill>
                  <a:srgbClr val="FF0000"/>
                </a:solidFill>
              </a:rPr>
              <a:t>FPGA </a:t>
            </a:r>
            <a:r>
              <a:rPr lang="ja-JP" altLang="en-US" sz="2400" dirty="0" smtClean="0">
                <a:solidFill>
                  <a:srgbClr val="FF0000"/>
                </a:solidFill>
              </a:rPr>
              <a:t>が必要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endParaRPr lang="en-US" altLang="ja-JP" sz="2400" dirty="0" smtClean="0">
              <a:solidFill>
                <a:srgbClr val="FF0000"/>
              </a:solidFill>
            </a:endParaRPr>
          </a:p>
          <a:p>
            <a:r>
              <a:rPr lang="ja-JP" altLang="en-US" sz="2400" dirty="0" smtClean="0"/>
              <a:t>高度なエラー処理・診断機能</a:t>
            </a:r>
            <a:endParaRPr lang="en-US" altLang="ja-JP" sz="2400" dirty="0" smtClean="0"/>
          </a:p>
          <a:p>
            <a:pPr lvl="1"/>
            <a:r>
              <a:rPr lang="ja-JP" altLang="en-US" sz="2000" dirty="0" smtClean="0"/>
              <a:t>ソフトウェア処理がしたい　→　</a:t>
            </a:r>
            <a:r>
              <a:rPr lang="ja-JP" altLang="en-US" sz="2000" dirty="0" smtClean="0">
                <a:solidFill>
                  <a:srgbClr val="FF0000"/>
                </a:solidFill>
              </a:rPr>
              <a:t>組み込み </a:t>
            </a:r>
            <a:r>
              <a:rPr lang="en-US" altLang="ja-JP" sz="2000" dirty="0" smtClean="0">
                <a:solidFill>
                  <a:srgbClr val="FF0000"/>
                </a:solidFill>
              </a:rPr>
              <a:t>CPU</a:t>
            </a:r>
          </a:p>
          <a:p>
            <a:pPr lvl="1"/>
            <a:r>
              <a:rPr lang="ja-JP" altLang="en-US" sz="2000" dirty="0" smtClean="0"/>
              <a:t>エラーメッセージ出力・診断用のコンソール　→</a:t>
            </a:r>
            <a:r>
              <a:rPr lang="ja-JP" altLang="en-US" sz="2000" dirty="0" smtClean="0">
                <a:solidFill>
                  <a:srgbClr val="FF0000"/>
                </a:solidFill>
              </a:rPr>
              <a:t>　</a:t>
            </a:r>
            <a:r>
              <a:rPr lang="en-US" altLang="ja-JP" sz="2000" dirty="0" smtClean="0">
                <a:solidFill>
                  <a:srgbClr val="FF0000"/>
                </a:solidFill>
              </a:rPr>
              <a:t>Ethernet </a:t>
            </a:r>
            <a:r>
              <a:rPr lang="ja-JP" altLang="en-US" sz="2000" dirty="0" smtClean="0">
                <a:solidFill>
                  <a:srgbClr val="FF0000"/>
                </a:solidFill>
              </a:rPr>
              <a:t>インターフェース</a:t>
            </a:r>
            <a:endParaRPr lang="en-US" altLang="ja-JP" sz="2000" dirty="0" smtClean="0">
              <a:solidFill>
                <a:srgbClr val="FF0000"/>
              </a:solidFill>
            </a:endParaRPr>
          </a:p>
          <a:p>
            <a:endParaRPr lang="en-US" altLang="ja-JP" sz="2400" dirty="0" smtClean="0"/>
          </a:p>
          <a:p>
            <a:r>
              <a:rPr lang="ja-JP" altLang="en-US" sz="2400" dirty="0" smtClean="0"/>
              <a:t>システムを拡張させるための並列化・分散化システム</a:t>
            </a:r>
            <a:endParaRPr lang="en-US" altLang="ja-JP" sz="2400" dirty="0" smtClean="0"/>
          </a:p>
          <a:p>
            <a:pPr lvl="1"/>
            <a:r>
              <a:rPr kumimoji="1" lang="ja-JP" altLang="en-US" sz="2000" dirty="0" smtClean="0"/>
              <a:t>高速なモジュール間通信  →  </a:t>
            </a:r>
            <a:r>
              <a:rPr kumimoji="1" lang="ja-JP" altLang="en-US" sz="2000" dirty="0" smtClean="0">
                <a:solidFill>
                  <a:srgbClr val="FF0000"/>
                </a:solidFill>
              </a:rPr>
              <a:t>高速シリアル通信インターフェース</a:t>
            </a:r>
            <a:endParaRPr kumimoji="1" lang="ja-JP" altLang="en-US" sz="2000" dirty="0">
              <a:solidFill>
                <a:srgbClr val="FF0000"/>
              </a:solidFill>
            </a:endParaRP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2011/2/20</a:t>
            </a: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9147B7-24FF-460A-A149-CA7F0ABF1863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006-simple violet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design006-simple violet-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13pSL11</Template>
  <TotalTime>6954</TotalTime>
  <Words>1336</Words>
  <Application>Microsoft Office PowerPoint</Application>
  <PresentationFormat>画面に合わせる (4:3)</PresentationFormat>
  <Paragraphs>383</Paragraphs>
  <Slides>29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4</vt:i4>
      </vt:variant>
      <vt:variant>
        <vt:lpstr>スライド タイトル</vt:lpstr>
      </vt:variant>
      <vt:variant>
        <vt:i4>29</vt:i4>
      </vt:variant>
    </vt:vector>
  </HeadingPairs>
  <TitlesOfParts>
    <vt:vector size="33" baseType="lpstr">
      <vt:lpstr>design006-simple violet-</vt:lpstr>
      <vt:lpstr>Office テーマ</vt:lpstr>
      <vt:lpstr>1_Office テーマ</vt:lpstr>
      <vt:lpstr>2_design006-simple violet-</vt:lpstr>
      <vt:lpstr>ICEPP シンポジウム  ATLASミューオントリガーシステムのアップグレードに向けた読み出し系システムインフラの開発</vt:lpstr>
      <vt:lpstr>1. 開発の背景</vt:lpstr>
      <vt:lpstr>LHC と ATLAS のアップグレード</vt:lpstr>
      <vt:lpstr>スライド 4</vt:lpstr>
      <vt:lpstr>開発計画</vt:lpstr>
      <vt:lpstr>2. 開発の目的</vt:lpstr>
      <vt:lpstr>ROD (Read Out Driver) について</vt:lpstr>
      <vt:lpstr>LHC アップグレード後の ROD にかかる負担</vt:lpstr>
      <vt:lpstr>新 ROD への要請</vt:lpstr>
      <vt:lpstr>ROD の開発方針</vt:lpstr>
      <vt:lpstr>3. PT6 の開発</vt:lpstr>
      <vt:lpstr>ROD 開発用プロトタイプ PT6 の開発</vt:lpstr>
      <vt:lpstr>PT6 で新たに導入した技術</vt:lpstr>
      <vt:lpstr>PT6 を用いた MicroBlaze のテスト</vt:lpstr>
      <vt:lpstr>PT6 を用いた MicroBlaze のテスト</vt:lpstr>
      <vt:lpstr>Rocket IO GTP</vt:lpstr>
      <vt:lpstr>高速シリアル通信インターフェース Rocket IO ギガビットトランシーバのテスト</vt:lpstr>
      <vt:lpstr>その他の機能についてもテスト</vt:lpstr>
      <vt:lpstr>まとめ</vt:lpstr>
      <vt:lpstr>Back Up</vt:lpstr>
      <vt:lpstr>HSSDC2 ケーブル</vt:lpstr>
      <vt:lpstr>Rocket IO GTP コアの生成</vt:lpstr>
      <vt:lpstr>基本的な使い方</vt:lpstr>
      <vt:lpstr>苦労したこと</vt:lpstr>
      <vt:lpstr>ATLAS の現在の読み出し系</vt:lpstr>
      <vt:lpstr>スライド 26</vt:lpstr>
      <vt:lpstr>LHC/ATLAS アップグレード</vt:lpstr>
      <vt:lpstr>スライド 28</vt:lpstr>
      <vt:lpstr>スライド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ATLAS アップグレードに向けた ミューオン検出器読み出し回路の研究開発</dc:title>
  <dc:creator>Takayuki Kamiya</dc:creator>
  <cp:lastModifiedBy>Takayuki Kamiya</cp:lastModifiedBy>
  <cp:revision>432</cp:revision>
  <dcterms:created xsi:type="dcterms:W3CDTF">2010-08-17T04:48:08Z</dcterms:created>
  <dcterms:modified xsi:type="dcterms:W3CDTF">2011-02-19T15:31:02Z</dcterms:modified>
</cp:coreProperties>
</file>