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9" r:id="rId3"/>
    <p:sldId id="260" r:id="rId4"/>
    <p:sldId id="257" r:id="rId5"/>
    <p:sldId id="278" r:id="rId6"/>
    <p:sldId id="258" r:id="rId7"/>
    <p:sldId id="261" r:id="rId8"/>
    <p:sldId id="265" r:id="rId9"/>
    <p:sldId id="266" r:id="rId10"/>
    <p:sldId id="267" r:id="rId11"/>
    <p:sldId id="268" r:id="rId12"/>
    <p:sldId id="271" r:id="rId13"/>
    <p:sldId id="269" r:id="rId14"/>
    <p:sldId id="270" r:id="rId15"/>
    <p:sldId id="272" r:id="rId16"/>
    <p:sldId id="274" r:id="rId17"/>
    <p:sldId id="277" r:id="rId18"/>
    <p:sldId id="275" r:id="rId19"/>
    <p:sldId id="276" r:id="rId20"/>
    <p:sldId id="262" r:id="rId21"/>
    <p:sldId id="263" r:id="rId22"/>
    <p:sldId id="264" r:id="rId2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FF0066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F46FE-EDCF-456B-9A33-6CE4EF8DB289}" type="datetimeFigureOut">
              <a:rPr kumimoji="1" lang="ja-JP" altLang="en-US" smtClean="0"/>
              <a:pPr/>
              <a:t>2011/2/19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248CC-0816-444E-9BAC-019758CCFB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インフレーションのエネルギースケール決定の可能性</a:t>
            </a:r>
            <a:endParaRPr kumimoji="1" lang="en-US" altLang="ja-JP" dirty="0" smtClean="0"/>
          </a:p>
          <a:p>
            <a:r>
              <a:rPr kumimoji="1" lang="ja-JP" altLang="en-US" dirty="0" smtClean="0"/>
              <a:t>トムソン散乱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248CC-0816-444E-9BAC-019758CCFB3D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248CC-0816-444E-9BAC-019758CCFB3D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179512" y="6356350"/>
            <a:ext cx="21336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altLang="ja-JP" smtClean="0"/>
              <a:t>2011/2/20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17</a:t>
            </a:r>
            <a:r>
              <a:rPr lang="ja-JP" altLang="en-US" smtClean="0"/>
              <a:t>回</a:t>
            </a:r>
            <a:r>
              <a:rPr lang="en-US" altLang="ja-JP" smtClean="0"/>
              <a:t>ICEPP</a:t>
            </a:r>
            <a:r>
              <a:rPr lang="ja-JP" altLang="en-US" smtClean="0"/>
              <a:t>シンポジウム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B66DD38F-76DD-44CF-AD21-38559BDE1064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cloth140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altLang="ja-JP" dirty="0" smtClean="0"/>
              <a:t>2011/2/20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ja-JP" altLang="en-US" dirty="0" smtClean="0"/>
              <a:t>第</a:t>
            </a:r>
            <a:r>
              <a:rPr lang="en-US" altLang="ja-JP" dirty="0" smtClean="0"/>
              <a:t>17</a:t>
            </a:r>
            <a:r>
              <a:rPr lang="ja-JP" altLang="en-US" dirty="0" smtClean="0"/>
              <a:t>回</a:t>
            </a:r>
            <a:r>
              <a:rPr lang="en-US" altLang="ja-JP" dirty="0" smtClean="0"/>
              <a:t>ICEPP</a:t>
            </a:r>
            <a:r>
              <a:rPr lang="ja-JP" altLang="en-US" dirty="0" smtClean="0"/>
              <a:t>シンポジウム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fld id="{B66DD38F-76DD-44CF-AD21-38559BDE1064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0"/>
            <a:ext cx="9144000" cy="6885384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pPr algn="ctr"/>
            <a:r>
              <a:rPr lang="ja-JP" alt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宇宙マイクロ波背景放射偏光</a:t>
            </a:r>
            <a:r>
              <a:rPr lang="ja-JP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測定用</a:t>
            </a:r>
            <a:r>
              <a:rPr lang="en-US" altLang="ja-JP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en-US" altLang="ja-JP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ja-JP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小型</a:t>
            </a:r>
            <a:r>
              <a:rPr lang="ja-JP" alt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科学衛星</a:t>
            </a:r>
            <a:r>
              <a:rPr lang="en-US" altLang="ja-JP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Lite</a:t>
            </a:r>
            <a:r>
              <a:rPr lang="en-US" altLang="ja-JP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BIRD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2011/2/20</a:t>
            </a: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17</a:t>
            </a:r>
            <a:r>
              <a:rPr lang="ja-JP" altLang="en-US" smtClean="0"/>
              <a:t>回</a:t>
            </a:r>
            <a:r>
              <a:rPr lang="en-US" altLang="ja-JP" smtClean="0"/>
              <a:t>ICEPP</a:t>
            </a:r>
            <a:r>
              <a:rPr lang="ja-JP" altLang="en-US" smtClean="0"/>
              <a:t>シンポジウム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15816" y="4437112"/>
            <a:ext cx="3296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岡山大学　服部香里</a:t>
            </a:r>
            <a:endParaRPr kumimoji="1" lang="ja-JP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7544" y="44624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MKID </a:t>
            </a:r>
            <a:r>
              <a:rPr lang="en-US" altLang="ja-JP" sz="28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altLang="ja-JP" sz="28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Microwav</a:t>
            </a:r>
            <a:r>
              <a:rPr lang="en-US" altLang="ja-JP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 Kinetic Inductance Detector</a:t>
            </a:r>
            <a:r>
              <a:rPr lang="en-US" altLang="ja-JP" sz="28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190625"/>
            <a:ext cx="28956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685800"/>
            <a:ext cx="2371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581400" y="4914900"/>
            <a:ext cx="204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5GHz feed line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4114800" y="4505325"/>
            <a:ext cx="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657600" y="1600200"/>
            <a:ext cx="1189038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800"/>
              <a:t>マイクロ波</a:t>
            </a:r>
          </a:p>
          <a:p>
            <a:r>
              <a:rPr lang="ja-JP" altLang="en-US" sz="1800"/>
              <a:t>共振器</a:t>
            </a:r>
          </a:p>
        </p:txBody>
      </p:sp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763913"/>
            <a:ext cx="20955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正方形/長方形 14"/>
          <p:cNvSpPr/>
          <p:nvPr/>
        </p:nvSpPr>
        <p:spPr>
          <a:xfrm>
            <a:off x="179512" y="908720"/>
            <a:ext cx="3168352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914400"/>
            <a:ext cx="28956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6075" y="4267200"/>
            <a:ext cx="3743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テキスト ボックス 15"/>
          <p:cNvSpPr txBox="1"/>
          <p:nvPr/>
        </p:nvSpPr>
        <p:spPr>
          <a:xfrm>
            <a:off x="0" y="202077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Times New Roman" pitchFamily="18" charset="0"/>
                <a:cs typeface="Times New Roman" pitchFamily="18" charset="0"/>
              </a:rPr>
              <a:t>L+</a:t>
            </a:r>
            <a:r>
              <a:rPr kumimoji="1" lang="en-US" altLang="ja-JP" sz="2000" i="1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sz="2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39752" y="242088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91680" y="3717032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coupling</a:t>
            </a:r>
            <a:endParaRPr kumimoji="1" lang="ja-JP" alt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196752"/>
            <a:ext cx="24288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4139952" y="5661248"/>
            <a:ext cx="4607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pitchFamily="18" charset="2"/>
              </a:rPr>
              <a:t>D</a:t>
            </a:r>
            <a:r>
              <a:rPr kumimoji="1" lang="en-US" altLang="ja-JP" sz="2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ja-JP" altLang="en-US" sz="2400" dirty="0" smtClean="0"/>
              <a:t>に応じて共振周波数 </a:t>
            </a:r>
            <a:r>
              <a:rPr kumimoji="1" lang="en-US" altLang="ja-JP" sz="2400" i="1" dirty="0" smtClean="0">
                <a:latin typeface="Times New Roman" pitchFamily="18" charset="0"/>
                <a:cs typeface="Times New Roman" pitchFamily="18" charset="0"/>
              </a:rPr>
              <a:t>f </a:t>
            </a:r>
            <a:r>
              <a:rPr kumimoji="1" lang="ja-JP" altLang="en-US" sz="2400" dirty="0" smtClean="0"/>
              <a:t>がずれる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7544" y="476672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多チャンネル</a:t>
            </a:r>
            <a:r>
              <a:rPr lang="ja-JP" alt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読み出し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28800"/>
            <a:ext cx="76200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331640" y="2125638"/>
            <a:ext cx="3257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99792" y="2125638"/>
            <a:ext cx="3257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95936" y="2125638"/>
            <a:ext cx="3257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4501902"/>
            <a:ext cx="21515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kumimoji="1" lang="en-US" altLang="ja-JP" i="1" dirty="0" smtClean="0">
                <a:latin typeface="Symbol" pitchFamily="18" charset="2"/>
                <a:cs typeface="Times New Roman" pitchFamily="18" charset="0"/>
              </a:rPr>
              <a:t>w</a:t>
            </a:r>
            <a:r>
              <a:rPr kumimoji="1"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altLang="ja-JP" i="1" dirty="0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+sin</a:t>
            </a:r>
            <a:r>
              <a:rPr lang="en-US" altLang="ja-JP" i="1" dirty="0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ja-JP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4088" y="1981622"/>
            <a:ext cx="3257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44208" y="1981622"/>
            <a:ext cx="3257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24328" y="1981622"/>
            <a:ext cx="3257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28184" y="3709814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>
                <a:latin typeface="Symbol" pitchFamily="18" charset="2"/>
              </a:rPr>
              <a:t>D</a:t>
            </a:r>
            <a:r>
              <a:rPr kumimoji="1" lang="en-US" altLang="ja-JP" i="1" dirty="0" err="1" smtClean="0"/>
              <a:t>f</a:t>
            </a:r>
            <a:r>
              <a:rPr kumimoji="1" lang="en-US" altLang="ja-JP" baseline="-25000" dirty="0" err="1" smtClean="0"/>
              <a:t>FWHM</a:t>
            </a:r>
            <a:endParaRPr kumimoji="1" lang="ja-JP" altLang="en-US" baseline="-25000" dirty="0"/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/>
        </p:nvGraphicFramePr>
        <p:xfrm>
          <a:off x="5868144" y="4717926"/>
          <a:ext cx="1652587" cy="787400"/>
        </p:xfrm>
        <a:graphic>
          <a:graphicData uri="http://schemas.openxmlformats.org/presentationml/2006/ole">
            <p:oleObj spid="_x0000_s3076" name="数式" r:id="rId4" imgW="825480" imgH="393480" progId="Equation.3">
              <p:embed/>
            </p:oleObj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755576" y="4933950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帯域</a:t>
            </a:r>
            <a:r>
              <a:rPr lang="en-US" altLang="ja-JP" dirty="0" smtClean="0"/>
              <a:t>50 MHz</a:t>
            </a:r>
            <a:r>
              <a:rPr lang="ja-JP" altLang="en-US" dirty="0" smtClean="0"/>
              <a:t>の</a:t>
            </a:r>
            <a:r>
              <a:rPr lang="en-US" altLang="ja-JP" dirty="0" smtClean="0"/>
              <a:t>ADC</a:t>
            </a:r>
            <a:r>
              <a:rPr lang="ja-JP" altLang="en-US" dirty="0" smtClean="0"/>
              <a:t>で</a:t>
            </a:r>
            <a:endParaRPr lang="en-US" altLang="ja-JP" dirty="0" smtClean="0"/>
          </a:p>
          <a:p>
            <a:r>
              <a:rPr kumimoji="1" lang="en-US" altLang="ja-JP" dirty="0" smtClean="0"/>
              <a:t>Q</a:t>
            </a:r>
            <a:r>
              <a:rPr kumimoji="1" lang="ja-JP" altLang="en-US" dirty="0" smtClean="0"/>
              <a:t>値</a:t>
            </a:r>
            <a:r>
              <a:rPr kumimoji="1" lang="en-US" altLang="ja-JP" dirty="0" smtClean="0"/>
              <a:t>=2×10</a:t>
            </a:r>
            <a:r>
              <a:rPr kumimoji="1" lang="en-US" altLang="ja-JP" baseline="30000" dirty="0" smtClean="0"/>
              <a:t>5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(</a:t>
            </a:r>
            <a:r>
              <a:rPr kumimoji="1" lang="en-US" altLang="ja-JP" i="1" dirty="0" err="1" smtClean="0">
                <a:latin typeface="Symbol" pitchFamily="18" charset="2"/>
                <a:cs typeface="Times New Roman" pitchFamily="18" charset="0"/>
              </a:rPr>
              <a:t>Dw</a:t>
            </a:r>
            <a:r>
              <a:rPr kumimoji="1" lang="en-US" altLang="ja-JP" baseline="-25000" dirty="0" err="1" smtClean="0">
                <a:latin typeface="Times New Roman" pitchFamily="18" charset="0"/>
                <a:cs typeface="Times New Roman" pitchFamily="18" charset="0"/>
              </a:rPr>
              <a:t>FWHM</a:t>
            </a:r>
            <a:r>
              <a:rPr kumimoji="1" lang="en-US" altLang="ja-JP" dirty="0" smtClean="0"/>
              <a:t> = 0.03 MHz)MKID</a:t>
            </a:r>
            <a:r>
              <a:rPr kumimoji="1" lang="ja-JP" altLang="en-US" dirty="0" smtClean="0"/>
              <a:t>を</a:t>
            </a:r>
            <a:endParaRPr kumimoji="1" lang="en-US" altLang="ja-JP" dirty="0" smtClean="0"/>
          </a:p>
          <a:p>
            <a:r>
              <a:rPr lang="ja-JP" altLang="en-US" dirty="0" smtClean="0"/>
              <a:t>共振周波数を</a:t>
            </a:r>
            <a:r>
              <a:rPr lang="en-US" altLang="ja-JP" dirty="0" smtClean="0"/>
              <a:t>0.3 MHz</a:t>
            </a:r>
            <a:r>
              <a:rPr lang="ja-JP" altLang="en-US" dirty="0" err="1" smtClean="0"/>
              <a:t>ずつ</a:t>
            </a:r>
            <a:r>
              <a:rPr lang="ja-JP" altLang="en-US" dirty="0" smtClean="0"/>
              <a:t>変えて一本の線で読み出し</a:t>
            </a:r>
            <a:endParaRPr lang="en-US" altLang="ja-JP" dirty="0" smtClean="0"/>
          </a:p>
          <a:p>
            <a:r>
              <a:rPr lang="ja-JP" altLang="en-US" dirty="0" smtClean="0"/>
              <a:t>→ </a:t>
            </a:r>
            <a:r>
              <a:rPr lang="en-US" altLang="ja-JP" dirty="0" smtClean="0"/>
              <a:t>166 </a:t>
            </a:r>
            <a:r>
              <a:rPr lang="en-US" altLang="ja-JP" dirty="0" err="1" smtClean="0"/>
              <a:t>ch</a:t>
            </a:r>
            <a:r>
              <a:rPr lang="ja-JP" altLang="en-US" dirty="0" smtClean="0"/>
              <a:t>同時読み出し</a:t>
            </a:r>
            <a:endParaRPr lang="en-US" altLang="ja-JP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5152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539552" y="260648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素子</a:t>
            </a:r>
            <a:r>
              <a:rPr lang="ja-JP" altLang="en-US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作成</a:t>
            </a:r>
            <a:r>
              <a:rPr lang="en-US" altLang="ja-JP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@KEK</a:t>
            </a:r>
            <a:r>
              <a:rPr lang="ja-JP" altLang="en-US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クリーンルーム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6" name="Picture 2" descr="C:\Documents and Settings\Watanabe\デスクトップ\STJ\写真\PICT0081.JPG"/>
          <p:cNvPicPr>
            <a:picLocks noChangeAspect="1" noChangeArrowheads="1"/>
          </p:cNvPicPr>
          <p:nvPr/>
        </p:nvPicPr>
        <p:blipFill>
          <a:blip r:embed="rId2" cstate="print"/>
          <a:srcRect l="33334" t="2605" r="33464" b="2951"/>
          <a:stretch>
            <a:fillRect/>
          </a:stretch>
        </p:blipFill>
        <p:spPr bwMode="auto">
          <a:xfrm>
            <a:off x="755650" y="1428750"/>
            <a:ext cx="2236788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228184" y="6237312"/>
            <a:ext cx="914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sz="1800" b="1" dirty="0">
                <a:latin typeface="Century Schoolbook" pitchFamily="18" charset="0"/>
                <a:ea typeface="ＭＳ Ｐ明朝" pitchFamily="18" charset="-128"/>
              </a:rPr>
              <a:t>MKIDs</a:t>
            </a:r>
          </a:p>
        </p:txBody>
      </p:sp>
      <p:sp>
        <p:nvSpPr>
          <p:cNvPr id="8" name="スライド番号プレースホルダ 1"/>
          <p:cNvSpPr txBox="1">
            <a:spLocks/>
          </p:cNvSpPr>
          <p:nvPr/>
        </p:nvSpPr>
        <p:spPr bwMode="auto">
          <a:xfrm>
            <a:off x="8101013" y="610870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FAD943EE-6E84-4777-A0AA-E1076CA7A504}" type="slidenum">
              <a:rPr kumimoji="0" lang="en-US" altLang="ja-JP" sz="1800" b="1">
                <a:solidFill>
                  <a:schemeClr val="bg1"/>
                </a:solidFill>
                <a:latin typeface="Century Schoolbook" pitchFamily="18" charset="0"/>
                <a:ea typeface="ＭＳ Ｐ明朝" pitchFamily="18" charset="-128"/>
              </a:rPr>
              <a:pPr algn="ctr"/>
              <a:t>13</a:t>
            </a:fld>
            <a:endParaRPr kumimoji="0" lang="en-US" altLang="ja-JP" sz="1800" b="1">
              <a:solidFill>
                <a:schemeClr val="bg1"/>
              </a:solidFill>
              <a:latin typeface="Century Schoolbook" pitchFamily="18" charset="0"/>
              <a:ea typeface="ＭＳ Ｐ明朝" pitchFamily="18" charset="-12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428750"/>
            <a:ext cx="533400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4525963"/>
            <a:ext cx="244792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線コネクタ 11"/>
          <p:cNvCxnSpPr/>
          <p:nvPr/>
        </p:nvCxnSpPr>
        <p:spPr>
          <a:xfrm rot="5400000">
            <a:off x="4859337" y="3444876"/>
            <a:ext cx="1800225" cy="215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16200000" flipH="1">
            <a:off x="6335713" y="2760663"/>
            <a:ext cx="1728787" cy="1512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>
            <a:stCxn id="16" idx="5"/>
          </p:cNvCxnSpPr>
          <p:nvPr/>
        </p:nvCxnSpPr>
        <p:spPr>
          <a:xfrm rot="5400000" flipH="1" flipV="1">
            <a:off x="2621757" y="4861719"/>
            <a:ext cx="1116012" cy="1200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stCxn id="16" idx="1"/>
          </p:cNvCxnSpPr>
          <p:nvPr/>
        </p:nvCxnSpPr>
        <p:spPr>
          <a:xfrm rot="5400000" flipH="1" flipV="1">
            <a:off x="580232" y="1991519"/>
            <a:ext cx="3494087" cy="2041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>
            <a:off x="1042988" y="4525963"/>
            <a:ext cx="1800225" cy="172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/>
          </a:p>
        </p:txBody>
      </p:sp>
      <p:sp>
        <p:nvSpPr>
          <p:cNvPr id="17" name="テキスト ボックス 37"/>
          <p:cNvSpPr txBox="1">
            <a:spLocks noChangeArrowheads="1"/>
          </p:cNvSpPr>
          <p:nvPr/>
        </p:nvSpPr>
        <p:spPr bwMode="auto">
          <a:xfrm>
            <a:off x="179512" y="908720"/>
            <a:ext cx="3193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sz="1800" b="1" dirty="0">
                <a:latin typeface="Century Schoolbook" pitchFamily="18" charset="0"/>
                <a:ea typeface="ＭＳ Ｐ明朝" pitchFamily="18" charset="-128"/>
              </a:rPr>
              <a:t>Sorption refrigerator(0.3K) </a:t>
            </a:r>
          </a:p>
        </p:txBody>
      </p:sp>
      <p:sp>
        <p:nvSpPr>
          <p:cNvPr id="18" name="正方形/長方形 39"/>
          <p:cNvSpPr>
            <a:spLocks noChangeArrowheads="1"/>
          </p:cNvSpPr>
          <p:nvPr/>
        </p:nvSpPr>
        <p:spPr bwMode="auto">
          <a:xfrm>
            <a:off x="3708400" y="852488"/>
            <a:ext cx="1532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ja-JP" altLang="en-US" sz="1800" b="1" dirty="0">
                <a:latin typeface="Century Schoolbook" pitchFamily="18" charset="0"/>
                <a:ea typeface="ＭＳ Ｐ明朝" pitchFamily="18" charset="-128"/>
              </a:rPr>
              <a:t>同軸ケーブ</a:t>
            </a:r>
            <a:r>
              <a:rPr kumimoji="0" lang="ja-JP" altLang="en-US" sz="1800" dirty="0">
                <a:latin typeface="Century Schoolbook" pitchFamily="18" charset="0"/>
                <a:ea typeface="ＭＳ Ｐ明朝" pitchFamily="18" charset="-128"/>
              </a:rPr>
              <a:t>ル</a:t>
            </a:r>
          </a:p>
        </p:txBody>
      </p:sp>
      <p:cxnSp>
        <p:nvCxnSpPr>
          <p:cNvPr id="19" name="直線矢印コネクタ 18"/>
          <p:cNvCxnSpPr>
            <a:stCxn id="18" idx="2"/>
          </p:cNvCxnSpPr>
          <p:nvPr/>
        </p:nvCxnSpPr>
        <p:spPr>
          <a:xfrm rot="5400000">
            <a:off x="3481721" y="1729487"/>
            <a:ext cx="1500743" cy="4854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/>
        </p:nvSpPr>
        <p:spPr>
          <a:xfrm>
            <a:off x="2268538" y="5173663"/>
            <a:ext cx="503237" cy="5762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/>
          </a:p>
        </p:txBody>
      </p:sp>
      <p:cxnSp>
        <p:nvCxnSpPr>
          <p:cNvPr id="21" name="直線矢印コネクタ 20"/>
          <p:cNvCxnSpPr>
            <a:endCxn id="20" idx="6"/>
          </p:cNvCxnSpPr>
          <p:nvPr/>
        </p:nvCxnSpPr>
        <p:spPr>
          <a:xfrm rot="10800000">
            <a:off x="2790825" y="5462588"/>
            <a:ext cx="1079500" cy="3603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19"/>
          <p:cNvSpPr txBox="1">
            <a:spLocks noChangeArrowheads="1"/>
          </p:cNvSpPr>
          <p:nvPr/>
        </p:nvSpPr>
        <p:spPr bwMode="auto">
          <a:xfrm>
            <a:off x="3059113" y="5749925"/>
            <a:ext cx="2171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latin typeface="Century Schoolbook" pitchFamily="18" charset="0"/>
                <a:ea typeface="ＭＳ Ｐ明朝" pitchFamily="18" charset="-128"/>
              </a:rPr>
              <a:t>Polyethylene window</a:t>
            </a:r>
          </a:p>
        </p:txBody>
      </p:sp>
      <p:sp>
        <p:nvSpPr>
          <p:cNvPr id="23" name="屈折矢印 20"/>
          <p:cNvSpPr>
            <a:spLocks noChangeArrowheads="1"/>
          </p:cNvSpPr>
          <p:nvPr/>
        </p:nvSpPr>
        <p:spPr bwMode="auto">
          <a:xfrm rot="16200000" flipV="1">
            <a:off x="3815557" y="3048794"/>
            <a:ext cx="865187" cy="504825"/>
          </a:xfrm>
          <a:custGeom>
            <a:avLst/>
            <a:gdLst>
              <a:gd name="T0" fmla="*/ 738082 w 864096"/>
              <a:gd name="T1" fmla="*/ 0 h 504056"/>
              <a:gd name="T2" fmla="*/ 612068 w 864096"/>
              <a:gd name="T3" fmla="*/ 126014 h 504056"/>
              <a:gd name="T4" fmla="*/ 0 w 864096"/>
              <a:gd name="T5" fmla="*/ 441049 h 504056"/>
              <a:gd name="T6" fmla="*/ 400545 w 864096"/>
              <a:gd name="T7" fmla="*/ 504056 h 504056"/>
              <a:gd name="T8" fmla="*/ 801089 w 864096"/>
              <a:gd name="T9" fmla="*/ 315035 h 504056"/>
              <a:gd name="T10" fmla="*/ 864096 w 864096"/>
              <a:gd name="T11" fmla="*/ 126014 h 504056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864096"/>
              <a:gd name="T19" fmla="*/ 378042 h 504056"/>
              <a:gd name="T20" fmla="*/ 801089 w 864096"/>
              <a:gd name="T21" fmla="*/ 504056 h 5040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4096" h="504056">
                <a:moveTo>
                  <a:pt x="0" y="378042"/>
                </a:moveTo>
                <a:lnTo>
                  <a:pt x="675075" y="378042"/>
                </a:lnTo>
                <a:lnTo>
                  <a:pt x="675075" y="126014"/>
                </a:lnTo>
                <a:lnTo>
                  <a:pt x="612068" y="126014"/>
                </a:lnTo>
                <a:lnTo>
                  <a:pt x="738082" y="0"/>
                </a:lnTo>
                <a:lnTo>
                  <a:pt x="864096" y="126014"/>
                </a:lnTo>
                <a:lnTo>
                  <a:pt x="801089" y="126014"/>
                </a:lnTo>
                <a:lnTo>
                  <a:pt x="801089" y="504056"/>
                </a:lnTo>
                <a:lnTo>
                  <a:pt x="0" y="504056"/>
                </a:lnTo>
                <a:close/>
              </a:path>
            </a:pathLst>
          </a:custGeom>
          <a:solidFill>
            <a:schemeClr val="accent1"/>
          </a:solidFill>
          <a:ln w="25400" algn="ctr">
            <a:solidFill>
              <a:srgbClr val="BB6126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屈折矢印 21"/>
          <p:cNvSpPr>
            <a:spLocks noChangeArrowheads="1"/>
          </p:cNvSpPr>
          <p:nvPr/>
        </p:nvSpPr>
        <p:spPr bwMode="auto">
          <a:xfrm flipV="1">
            <a:off x="7667625" y="2797175"/>
            <a:ext cx="649288" cy="503238"/>
          </a:xfrm>
          <a:custGeom>
            <a:avLst/>
            <a:gdLst>
              <a:gd name="T0" fmla="*/ 522058 w 648072"/>
              <a:gd name="T1" fmla="*/ 0 h 504056"/>
              <a:gd name="T2" fmla="*/ 396044 w 648072"/>
              <a:gd name="T3" fmla="*/ 126014 h 504056"/>
              <a:gd name="T4" fmla="*/ 0 w 648072"/>
              <a:gd name="T5" fmla="*/ 441049 h 504056"/>
              <a:gd name="T6" fmla="*/ 292533 w 648072"/>
              <a:gd name="T7" fmla="*/ 504056 h 504056"/>
              <a:gd name="T8" fmla="*/ 585065 w 648072"/>
              <a:gd name="T9" fmla="*/ 315035 h 504056"/>
              <a:gd name="T10" fmla="*/ 648072 w 648072"/>
              <a:gd name="T11" fmla="*/ 126014 h 504056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648072"/>
              <a:gd name="T19" fmla="*/ 378042 h 504056"/>
              <a:gd name="T20" fmla="*/ 585065 w 648072"/>
              <a:gd name="T21" fmla="*/ 504056 h 5040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8072" h="504056">
                <a:moveTo>
                  <a:pt x="0" y="378042"/>
                </a:moveTo>
                <a:lnTo>
                  <a:pt x="459051" y="378042"/>
                </a:lnTo>
                <a:lnTo>
                  <a:pt x="459051" y="126014"/>
                </a:lnTo>
                <a:lnTo>
                  <a:pt x="396044" y="126014"/>
                </a:lnTo>
                <a:lnTo>
                  <a:pt x="522058" y="0"/>
                </a:lnTo>
                <a:lnTo>
                  <a:pt x="648072" y="126014"/>
                </a:lnTo>
                <a:lnTo>
                  <a:pt x="585065" y="126014"/>
                </a:lnTo>
                <a:lnTo>
                  <a:pt x="585065" y="504056"/>
                </a:lnTo>
                <a:lnTo>
                  <a:pt x="0" y="504056"/>
                </a:lnTo>
                <a:close/>
              </a:path>
            </a:pathLst>
          </a:custGeom>
          <a:solidFill>
            <a:schemeClr val="accent1"/>
          </a:solidFill>
          <a:ln w="25400" algn="ctr">
            <a:solidFill>
              <a:srgbClr val="BB612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467544" y="116632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冷凍機実験のセットアップ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13" y="2745780"/>
            <a:ext cx="4262437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946275" y="5007968"/>
            <a:ext cx="1331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81100" y="5092105"/>
            <a:ext cx="345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52MHz (1.63MHz×32ch)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88443"/>
            <a:ext cx="8915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W:\KEK\CMB\MKIDs\2010.07.07-LA06.1-Nb170nm-LiftOff\5.723203GH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25" y="2796580"/>
            <a:ext cx="4264025" cy="3203575"/>
          </a:xfrm>
          <a:prstGeom prst="rect">
            <a:avLst/>
          </a:prstGeom>
          <a:noFill/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550025" y="443646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864225" y="4898430"/>
            <a:ext cx="22272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2Δf = 0.04MHz</a:t>
            </a:r>
          </a:p>
          <a:p>
            <a:r>
              <a:rPr lang="en-US" altLang="ja-JP"/>
              <a:t>→ Q=150,000</a:t>
            </a: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5700" y="1869480"/>
            <a:ext cx="320198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2405063" y="1590080"/>
            <a:ext cx="865187" cy="3302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916363" y="1610718"/>
            <a:ext cx="1689100" cy="255587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467544" y="197768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Nb</a:t>
            </a:r>
            <a:r>
              <a:rPr lang="en-US" altLang="ja-JP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-MKIDs 32 </a:t>
            </a:r>
            <a:r>
              <a:rPr lang="en-US" altLang="ja-JP" sz="4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ch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1621879"/>
            <a:ext cx="59436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74104"/>
            <a:ext cx="42672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2749550" y="2807741"/>
            <a:ext cx="838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76475" y="2048917"/>
            <a:ext cx="1215405" cy="66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96GHz</a:t>
            </a:r>
          </a:p>
          <a:p>
            <a:r>
              <a:rPr lang="ja-JP" altLang="en-US" dirty="0"/>
              <a:t>ミリ波照射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769100" y="3537078"/>
            <a:ext cx="19288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Q</a:t>
            </a:r>
            <a:r>
              <a:rPr lang="ja-JP" altLang="en-US" dirty="0"/>
              <a:t>～</a:t>
            </a:r>
            <a:r>
              <a:rPr lang="en-US" altLang="ja-JP" dirty="0"/>
              <a:t>5000</a:t>
            </a:r>
            <a:r>
              <a:rPr lang="ja-JP" altLang="en-US" dirty="0"/>
              <a:t>程度</a:t>
            </a:r>
          </a:p>
          <a:p>
            <a:r>
              <a:rPr lang="en-US" altLang="ja-JP" dirty="0"/>
              <a:t>@ 0.34 K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7289800" y="4561016"/>
            <a:ext cx="619125" cy="625475"/>
          </a:xfrm>
          <a:prstGeom prst="downArrow">
            <a:avLst>
              <a:gd name="adj1" fmla="val 50000"/>
              <a:gd name="adj2" fmla="val 252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577013" y="5230941"/>
            <a:ext cx="2449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dirty="0"/>
              <a:t>希釈</a:t>
            </a:r>
            <a:r>
              <a:rPr lang="ja-JP" altLang="en-US" dirty="0" smtClean="0"/>
              <a:t>冷凍機</a:t>
            </a:r>
            <a:r>
              <a:rPr lang="en-US" altLang="ja-JP" dirty="0" smtClean="0"/>
              <a:t>(</a:t>
            </a:r>
            <a:r>
              <a:rPr lang="en-US" altLang="ja-JP" dirty="0"/>
              <a:t>100 </a:t>
            </a:r>
            <a:r>
              <a:rPr lang="en-US" altLang="ja-JP" dirty="0" err="1"/>
              <a:t>mK</a:t>
            </a:r>
            <a:r>
              <a:rPr lang="en-US" altLang="ja-JP" dirty="0"/>
              <a:t>) </a:t>
            </a:r>
            <a:r>
              <a:rPr lang="ja-JP" altLang="en-US" dirty="0" smtClean="0"/>
              <a:t>で</a:t>
            </a:r>
            <a:endParaRPr lang="en-US" altLang="ja-JP" dirty="0" smtClean="0"/>
          </a:p>
          <a:p>
            <a:r>
              <a:rPr lang="ja-JP" altLang="en-US" dirty="0" smtClean="0"/>
              <a:t>試験する必要有</a:t>
            </a:r>
            <a:endParaRPr lang="ja-JP" altLang="en-US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67544" y="197768"/>
            <a:ext cx="4176464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ミリ波</a:t>
            </a:r>
            <a:r>
              <a:rPr lang="ja-JP" altLang="en-US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照射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88224" y="2204864"/>
            <a:ext cx="206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ミリ波に感度のある</a:t>
            </a:r>
            <a:endParaRPr kumimoji="1" lang="en-US" altLang="ja-JP" dirty="0" smtClean="0"/>
          </a:p>
          <a:p>
            <a:r>
              <a:rPr lang="en-US" altLang="ja-JP" dirty="0" smtClean="0"/>
              <a:t>Al-MKIDs</a:t>
            </a:r>
            <a:r>
              <a:rPr lang="ja-JP" altLang="en-US" dirty="0" smtClean="0"/>
              <a:t>で試験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67744" y="5085184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透過をみている</a:t>
            </a:r>
            <a:endParaRPr kumimoji="1" lang="ja-JP" altLang="en-US" sz="20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15816" y="335699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 MHz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3"/>
          <p:cNvGrpSpPr/>
          <p:nvPr/>
        </p:nvGrpSpPr>
        <p:grpSpPr>
          <a:xfrm>
            <a:off x="900113" y="2627313"/>
            <a:ext cx="2689225" cy="1987550"/>
            <a:chOff x="900113" y="2627313"/>
            <a:chExt cx="2689225" cy="1987550"/>
          </a:xfrm>
        </p:grpSpPr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1345747" y="4391944"/>
              <a:ext cx="594178" cy="2229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 dirty="0"/>
                <a:t>A/D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1345747" y="4113296"/>
              <a:ext cx="594178" cy="2214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/>
                <a:t>A/D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900113" y="4226262"/>
              <a:ext cx="4456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H="1">
              <a:off x="900113" y="4503404"/>
              <a:ext cx="4456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0" name="AutoShape 27"/>
            <p:cNvCxnSpPr>
              <a:cxnSpLocks noChangeShapeType="1"/>
              <a:stCxn id="9" idx="4"/>
              <a:endCxn id="14" idx="3"/>
            </p:cNvCxnSpPr>
            <p:nvPr/>
          </p:nvCxnSpPr>
          <p:spPr bwMode="auto">
            <a:xfrm rot="5400000">
              <a:off x="2051050" y="2968625"/>
              <a:ext cx="1423988" cy="1646238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1939925" y="2627313"/>
              <a:ext cx="1649413" cy="1590675"/>
            </a:xfrm>
            <a:custGeom>
              <a:avLst/>
              <a:gdLst>
                <a:gd name="T0" fmla="*/ 0 w 1008"/>
                <a:gd name="T1" fmla="*/ 2147483647 h 1056"/>
                <a:gd name="T2" fmla="*/ 2147483647 w 1008"/>
                <a:gd name="T3" fmla="*/ 2147483647 h 1056"/>
                <a:gd name="T4" fmla="*/ 2147483647 w 1008"/>
                <a:gd name="T5" fmla="*/ 108911526 h 1056"/>
                <a:gd name="T6" fmla="*/ 2147483647 w 1008"/>
                <a:gd name="T7" fmla="*/ 108911526 h 1056"/>
                <a:gd name="T8" fmla="*/ 2147483647 w 1008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1056"/>
                <a:gd name="T17" fmla="*/ 1008 w 1008"/>
                <a:gd name="T18" fmla="*/ 1056 h 10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1056">
                  <a:moveTo>
                    <a:pt x="0" y="1056"/>
                  </a:moveTo>
                  <a:lnTo>
                    <a:pt x="864" y="1056"/>
                  </a:lnTo>
                  <a:lnTo>
                    <a:pt x="864" y="48"/>
                  </a:lnTo>
                  <a:lnTo>
                    <a:pt x="1008" y="48"/>
                  </a:lnTo>
                  <a:lnTo>
                    <a:pt x="100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AutoShape 110"/>
            <p:cNvSpPr>
              <a:spLocks noChangeArrowheads="1"/>
            </p:cNvSpPr>
            <p:nvPr/>
          </p:nvSpPr>
          <p:spPr bwMode="auto">
            <a:xfrm>
              <a:off x="3397250" y="3657600"/>
              <a:ext cx="152400" cy="228600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/>
            </a:p>
          </p:txBody>
        </p:sp>
      </p:grpSp>
      <p:grpSp>
        <p:nvGrpSpPr>
          <p:cNvPr id="3" name="Group 236"/>
          <p:cNvGrpSpPr/>
          <p:nvPr/>
        </p:nvGrpSpPr>
        <p:grpSpPr>
          <a:xfrm>
            <a:off x="3962400" y="3032125"/>
            <a:ext cx="4419600" cy="3673475"/>
            <a:chOff x="3962400" y="3032125"/>
            <a:chExt cx="4419600" cy="3673475"/>
          </a:xfrm>
        </p:grpSpPr>
        <p:sp>
          <p:nvSpPr>
            <p:cNvPr id="76" name="Rectangle 226"/>
            <p:cNvSpPr>
              <a:spLocks noChangeArrowheads="1"/>
            </p:cNvSpPr>
            <p:nvPr/>
          </p:nvSpPr>
          <p:spPr bwMode="auto">
            <a:xfrm>
              <a:off x="3962400" y="3048000"/>
              <a:ext cx="4419600" cy="36576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" name="Text Box 300"/>
            <p:cNvSpPr txBox="1">
              <a:spLocks noChangeArrowheads="1"/>
            </p:cNvSpPr>
            <p:nvPr/>
          </p:nvSpPr>
          <p:spPr bwMode="auto">
            <a:xfrm>
              <a:off x="4022725" y="3032125"/>
              <a:ext cx="6880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FPGA</a:t>
              </a:r>
              <a:endParaRPr lang="ja-JP" altLang="en-US"/>
            </a:p>
          </p:txBody>
        </p:sp>
      </p:grpSp>
      <p:sp>
        <p:nvSpPr>
          <p:cNvPr id="152" name="Text Box 305"/>
          <p:cNvSpPr txBox="1">
            <a:spLocks noChangeArrowheads="1"/>
          </p:cNvSpPr>
          <p:nvPr/>
        </p:nvSpPr>
        <p:spPr bwMode="auto">
          <a:xfrm>
            <a:off x="6902450" y="4648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・・・・</a:t>
            </a:r>
          </a:p>
        </p:txBody>
      </p:sp>
      <p:grpSp>
        <p:nvGrpSpPr>
          <p:cNvPr id="4" name="Group 255"/>
          <p:cNvGrpSpPr/>
          <p:nvPr/>
        </p:nvGrpSpPr>
        <p:grpSpPr>
          <a:xfrm>
            <a:off x="4114800" y="5105400"/>
            <a:ext cx="566296" cy="1447800"/>
            <a:chOff x="4114800" y="5105400"/>
            <a:chExt cx="566296" cy="1447800"/>
          </a:xfrm>
        </p:grpSpPr>
        <p:sp>
          <p:nvSpPr>
            <p:cNvPr id="161" name="Rectangle 321"/>
            <p:cNvSpPr>
              <a:spLocks noChangeArrowheads="1"/>
            </p:cNvSpPr>
            <p:nvPr/>
          </p:nvSpPr>
          <p:spPr bwMode="auto">
            <a:xfrm>
              <a:off x="4114800" y="6248400"/>
              <a:ext cx="5334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 dirty="0" smtClean="0"/>
                <a:t>A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φ</a:t>
              </a:r>
              <a:r>
                <a:rPr lang="en-US" altLang="ja-JP" baseline="-25000" dirty="0" smtClean="0"/>
                <a:t>1</a:t>
              </a:r>
              <a:endParaRPr lang="en-US" altLang="ja-JP" baseline="-25000" dirty="0"/>
            </a:p>
          </p:txBody>
        </p:sp>
        <p:sp>
          <p:nvSpPr>
            <p:cNvPr id="162" name="Line 323"/>
            <p:cNvSpPr>
              <a:spLocks noChangeShapeType="1"/>
            </p:cNvSpPr>
            <p:nvPr/>
          </p:nvSpPr>
          <p:spPr bwMode="auto">
            <a:xfrm flipV="1">
              <a:off x="4343400" y="5105400"/>
              <a:ext cx="0" cy="1143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Text Box 324"/>
            <p:cNvSpPr txBox="1">
              <a:spLocks noChangeArrowheads="1"/>
            </p:cNvSpPr>
            <p:nvPr/>
          </p:nvSpPr>
          <p:spPr bwMode="auto">
            <a:xfrm>
              <a:off x="4267200" y="5791200"/>
              <a:ext cx="4138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φ</a:t>
              </a:r>
              <a:r>
                <a:rPr lang="en-US" altLang="ja-JP" baseline="-25000" dirty="0" smtClean="0"/>
                <a:t>1</a:t>
              </a:r>
              <a:endParaRPr lang="en-US" altLang="ja-JP" baseline="-25000" dirty="0"/>
            </a:p>
          </p:txBody>
        </p:sp>
      </p:grpSp>
      <p:sp>
        <p:nvSpPr>
          <p:cNvPr id="164" name="Oval 325"/>
          <p:cNvSpPr>
            <a:spLocks noChangeArrowheads="1"/>
          </p:cNvSpPr>
          <p:nvPr/>
        </p:nvSpPr>
        <p:spPr bwMode="auto">
          <a:xfrm>
            <a:off x="3886200" y="4038600"/>
            <a:ext cx="152400" cy="152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" name="Line 326"/>
          <p:cNvSpPr>
            <a:spLocks noChangeShapeType="1"/>
          </p:cNvSpPr>
          <p:nvPr/>
        </p:nvSpPr>
        <p:spPr bwMode="auto">
          <a:xfrm flipV="1">
            <a:off x="4343400" y="4114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" name="Line 327"/>
          <p:cNvSpPr>
            <a:spLocks noChangeShapeType="1"/>
          </p:cNvSpPr>
          <p:nvPr/>
        </p:nvSpPr>
        <p:spPr bwMode="auto">
          <a:xfrm flipH="1">
            <a:off x="4038600" y="41148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8" name="Line 329"/>
          <p:cNvSpPr>
            <a:spLocks noChangeShapeType="1"/>
          </p:cNvSpPr>
          <p:nvPr/>
        </p:nvSpPr>
        <p:spPr bwMode="auto">
          <a:xfrm flipH="1">
            <a:off x="2699792" y="5013176"/>
            <a:ext cx="1193304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254"/>
          <p:cNvGrpSpPr/>
          <p:nvPr/>
        </p:nvGrpSpPr>
        <p:grpSpPr>
          <a:xfrm>
            <a:off x="4643438" y="4876800"/>
            <a:ext cx="4301858" cy="1609725"/>
            <a:chOff x="4643438" y="4876800"/>
            <a:chExt cx="4301858" cy="1609725"/>
          </a:xfrm>
        </p:grpSpPr>
        <p:sp>
          <p:nvSpPr>
            <p:cNvPr id="149" name="Line 299"/>
            <p:cNvSpPr>
              <a:spLocks noChangeShapeType="1"/>
            </p:cNvSpPr>
            <p:nvPr/>
          </p:nvSpPr>
          <p:spPr bwMode="auto">
            <a:xfrm flipH="1">
              <a:off x="4876800" y="6019800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AutoShape 336"/>
            <p:cNvSpPr>
              <a:spLocks noChangeArrowheads="1"/>
            </p:cNvSpPr>
            <p:nvPr/>
          </p:nvSpPr>
          <p:spPr bwMode="auto">
            <a:xfrm>
              <a:off x="4800600" y="5410200"/>
              <a:ext cx="228600" cy="2286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29" name="Group 253"/>
            <p:cNvGrpSpPr/>
            <p:nvPr/>
          </p:nvGrpSpPr>
          <p:grpSpPr>
            <a:xfrm>
              <a:off x="4643438" y="4876800"/>
              <a:ext cx="4301858" cy="1609725"/>
              <a:chOff x="4643438" y="4876800"/>
              <a:chExt cx="4301858" cy="1609725"/>
            </a:xfrm>
          </p:grpSpPr>
          <p:grpSp>
            <p:nvGrpSpPr>
              <p:cNvPr id="225" name="Group 295"/>
              <p:cNvGrpSpPr>
                <a:grpSpLocks/>
              </p:cNvGrpSpPr>
              <p:nvPr/>
            </p:nvGrpSpPr>
            <p:grpSpPr bwMode="auto">
              <a:xfrm>
                <a:off x="4876800" y="5638800"/>
                <a:ext cx="373063" cy="381000"/>
                <a:chOff x="2688" y="2016"/>
                <a:chExt cx="240" cy="288"/>
              </a:xfrm>
            </p:grpSpPr>
            <p:sp>
              <p:nvSpPr>
                <p:cNvPr id="146" name="Line 296"/>
                <p:cNvSpPr>
                  <a:spLocks noChangeShapeType="1"/>
                </p:cNvSpPr>
                <p:nvPr/>
              </p:nvSpPr>
              <p:spPr bwMode="auto">
                <a:xfrm flipV="1">
                  <a:off x="2688" y="2016"/>
                  <a:ext cx="24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Line 297"/>
                <p:cNvSpPr>
                  <a:spLocks noChangeShapeType="1"/>
                </p:cNvSpPr>
                <p:nvPr/>
              </p:nvSpPr>
              <p:spPr bwMode="auto">
                <a:xfrm>
                  <a:off x="2688" y="2016"/>
                  <a:ext cx="24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8" name="Line 298"/>
              <p:cNvSpPr>
                <a:spLocks noChangeShapeType="1"/>
              </p:cNvSpPr>
              <p:nvPr/>
            </p:nvSpPr>
            <p:spPr bwMode="auto">
              <a:xfrm flipH="1">
                <a:off x="4724400" y="5638800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308"/>
              <p:cNvSpPr>
                <a:spLocks noChangeShapeType="1"/>
              </p:cNvSpPr>
              <p:nvPr/>
            </p:nvSpPr>
            <p:spPr bwMode="auto">
              <a:xfrm flipV="1">
                <a:off x="4724400" y="4876800"/>
                <a:ext cx="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6" name="Group 252"/>
              <p:cNvGrpSpPr/>
              <p:nvPr/>
            </p:nvGrpSpPr>
            <p:grpSpPr>
              <a:xfrm>
                <a:off x="4643438" y="5105400"/>
                <a:ext cx="4301858" cy="1381125"/>
                <a:chOff x="4643438" y="5105400"/>
                <a:chExt cx="4301858" cy="1381125"/>
              </a:xfrm>
            </p:grpSpPr>
            <p:sp>
              <p:nvSpPr>
                <p:cNvPr id="175" name="AutoShape 337"/>
                <p:cNvSpPr>
                  <a:spLocks noChangeArrowheads="1"/>
                </p:cNvSpPr>
                <p:nvPr/>
              </p:nvSpPr>
              <p:spPr bwMode="auto">
                <a:xfrm>
                  <a:off x="4937125" y="6324600"/>
                  <a:ext cx="228600" cy="152400"/>
                </a:xfrm>
                <a:prstGeom prst="leftArrow">
                  <a:avLst>
                    <a:gd name="adj1" fmla="val 50000"/>
                    <a:gd name="adj2" fmla="val 375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92" name="Freeform 212"/>
                <p:cNvSpPr>
                  <a:spLocks/>
                </p:cNvSpPr>
                <p:nvPr/>
              </p:nvSpPr>
              <p:spPr bwMode="auto">
                <a:xfrm>
                  <a:off x="4652963" y="6115050"/>
                  <a:ext cx="871537" cy="371475"/>
                </a:xfrm>
                <a:custGeom>
                  <a:avLst/>
                  <a:gdLst/>
                  <a:ahLst/>
                  <a:cxnLst>
                    <a:cxn ang="0">
                      <a:pos x="576" y="0"/>
                    </a:cxn>
                    <a:cxn ang="0">
                      <a:pos x="576" y="210"/>
                    </a:cxn>
                    <a:cxn ang="0">
                      <a:pos x="0" y="210"/>
                    </a:cxn>
                  </a:cxnLst>
                  <a:rect l="0" t="0" r="r" b="b"/>
                  <a:pathLst>
                    <a:path w="576" h="210">
                      <a:moveTo>
                        <a:pt x="576" y="0"/>
                      </a:moveTo>
                      <a:lnTo>
                        <a:pt x="576" y="210"/>
                      </a:lnTo>
                      <a:lnTo>
                        <a:pt x="0" y="21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213"/>
                <p:cNvSpPr>
                  <a:spLocks/>
                </p:cNvSpPr>
                <p:nvPr/>
              </p:nvSpPr>
              <p:spPr bwMode="auto">
                <a:xfrm>
                  <a:off x="4643438" y="5705475"/>
                  <a:ext cx="881062" cy="581025"/>
                </a:xfrm>
                <a:custGeom>
                  <a:avLst/>
                  <a:gdLst/>
                  <a:ahLst/>
                  <a:cxnLst>
                    <a:cxn ang="0">
                      <a:pos x="555" y="0"/>
                    </a:cxn>
                    <a:cxn ang="0">
                      <a:pos x="555" y="63"/>
                    </a:cxn>
                    <a:cxn ang="0">
                      <a:pos x="417" y="63"/>
                    </a:cxn>
                    <a:cxn ang="0">
                      <a:pos x="417" y="327"/>
                    </a:cxn>
                    <a:cxn ang="0">
                      <a:pos x="0" y="327"/>
                    </a:cxn>
                  </a:cxnLst>
                  <a:rect l="0" t="0" r="r" b="b"/>
                  <a:pathLst>
                    <a:path w="555" h="327">
                      <a:moveTo>
                        <a:pt x="555" y="0"/>
                      </a:moveTo>
                      <a:lnTo>
                        <a:pt x="555" y="63"/>
                      </a:lnTo>
                      <a:lnTo>
                        <a:pt x="417" y="63"/>
                      </a:lnTo>
                      <a:lnTo>
                        <a:pt x="417" y="327"/>
                      </a:lnTo>
                      <a:lnTo>
                        <a:pt x="0" y="327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28" name="Group 251"/>
                <p:cNvGrpSpPr/>
                <p:nvPr/>
              </p:nvGrpSpPr>
              <p:grpSpPr>
                <a:xfrm>
                  <a:off x="5410200" y="5105400"/>
                  <a:ext cx="3535096" cy="1371600"/>
                  <a:chOff x="5410200" y="5105400"/>
                  <a:chExt cx="3535096" cy="1371600"/>
                </a:xfrm>
              </p:grpSpPr>
              <p:grpSp>
                <p:nvGrpSpPr>
                  <p:cNvPr id="229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5410200" y="5284788"/>
                    <a:ext cx="446088" cy="1035050"/>
                    <a:chOff x="4320" y="2312"/>
                    <a:chExt cx="281" cy="652"/>
                  </a:xfrm>
                </p:grpSpPr>
                <p:sp>
                  <p:nvSpPr>
                    <p:cNvPr id="105" name="AutoShape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2440"/>
                      <a:ext cx="141" cy="136"/>
                    </a:xfrm>
                    <a:prstGeom prst="flowChartSummingJunction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6" name="AutoShape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0" y="2700"/>
                      <a:ext cx="141" cy="137"/>
                    </a:xfrm>
                    <a:prstGeom prst="flowChartSummingJunction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7" name="Text Box 2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21" y="2312"/>
                      <a:ext cx="159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ja-JP" sz="1600"/>
                        <a:t>I</a:t>
                      </a:r>
                    </a:p>
                  </p:txBody>
                </p:sp>
                <p:sp>
                  <p:nvSpPr>
                    <p:cNvPr id="108" name="Text Box 25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93" y="2752"/>
                      <a:ext cx="20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ja-JP" sz="1600"/>
                        <a:t>Q</a:t>
                      </a:r>
                    </a:p>
                  </p:txBody>
                </p:sp>
              </p:grpSp>
              <p:grpSp>
                <p:nvGrpSpPr>
                  <p:cNvPr id="230" name="Group 250"/>
                  <p:cNvGrpSpPr/>
                  <p:nvPr/>
                </p:nvGrpSpPr>
                <p:grpSpPr>
                  <a:xfrm>
                    <a:off x="5638800" y="5105400"/>
                    <a:ext cx="3306496" cy="1371600"/>
                    <a:chOff x="5638800" y="5105400"/>
                    <a:chExt cx="3306496" cy="1371600"/>
                  </a:xfrm>
                </p:grpSpPr>
                <p:grpSp>
                  <p:nvGrpSpPr>
                    <p:cNvPr id="231" name="Group 283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6477000" y="5951538"/>
                      <a:ext cx="228600" cy="449262"/>
                      <a:chOff x="3552" y="2160"/>
                      <a:chExt cx="144" cy="192"/>
                    </a:xfrm>
                  </p:grpSpPr>
                  <p:sp>
                    <p:nvSpPr>
                      <p:cNvPr id="134" name="Line 2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96" y="2160"/>
                        <a:ext cx="0" cy="19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5" name="Line 2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52" y="2352"/>
                        <a:ext cx="14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2" name="Group 248"/>
                    <p:cNvGrpSpPr/>
                    <p:nvPr/>
                  </p:nvGrpSpPr>
                  <p:grpSpPr>
                    <a:xfrm>
                      <a:off x="5638800" y="5105400"/>
                      <a:ext cx="3306496" cy="1371600"/>
                      <a:chOff x="5638800" y="5105400"/>
                      <a:chExt cx="3306496" cy="1371600"/>
                    </a:xfrm>
                  </p:grpSpPr>
                  <p:grpSp>
                    <p:nvGrpSpPr>
                      <p:cNvPr id="233" name="Group 2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8400" y="5237163"/>
                        <a:ext cx="446088" cy="1035050"/>
                        <a:chOff x="4320" y="2312"/>
                        <a:chExt cx="281" cy="652"/>
                      </a:xfrm>
                    </p:grpSpPr>
                    <p:sp>
                      <p:nvSpPr>
                        <p:cNvPr id="110" name="AutoShape 2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20" y="2440"/>
                          <a:ext cx="141" cy="136"/>
                        </a:xfrm>
                        <a:prstGeom prst="flowChartSummingJunction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111" name="AutoShape 2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20" y="2700"/>
                          <a:ext cx="141" cy="137"/>
                        </a:xfrm>
                        <a:prstGeom prst="flowChartSummingJunction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112" name="Text Box 26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21" y="2312"/>
                          <a:ext cx="159" cy="2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en-US" altLang="ja-JP" sz="1600"/>
                            <a:t>I</a:t>
                          </a:r>
                        </a:p>
                      </p:txBody>
                    </p:sp>
                    <p:sp>
                      <p:nvSpPr>
                        <p:cNvPr id="113" name="Text Box 26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93" y="2752"/>
                          <a:ext cx="208" cy="2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en-US" altLang="ja-JP" sz="1600"/>
                            <a:t>Q</a:t>
                          </a:r>
                        </a:p>
                      </p:txBody>
                    </p:sp>
                  </p:grpSp>
                  <p:grpSp>
                    <p:nvGrpSpPr>
                      <p:cNvPr id="234" name="Group 2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20000" y="5205413"/>
                        <a:ext cx="446087" cy="1035050"/>
                        <a:chOff x="4073" y="2312"/>
                        <a:chExt cx="281" cy="652"/>
                      </a:xfrm>
                    </p:grpSpPr>
                    <p:sp>
                      <p:nvSpPr>
                        <p:cNvPr id="115" name="AutoShape 2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73" y="2440"/>
                          <a:ext cx="141" cy="136"/>
                        </a:xfrm>
                        <a:prstGeom prst="flowChartSummingJunction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116" name="AutoShape 2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73" y="2700"/>
                          <a:ext cx="141" cy="137"/>
                        </a:xfrm>
                        <a:prstGeom prst="flowChartSummingJunction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117" name="Text Box 26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4" y="2312"/>
                          <a:ext cx="159" cy="2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en-US" altLang="ja-JP" sz="1600"/>
                            <a:t>I</a:t>
                          </a:r>
                        </a:p>
                      </p:txBody>
                    </p:sp>
                    <p:sp>
                      <p:nvSpPr>
                        <p:cNvPr id="118" name="Text Box 26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46" y="2752"/>
                          <a:ext cx="208" cy="2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en-US" altLang="ja-JP" sz="1600"/>
                            <a:t>Q</a:t>
                          </a:r>
                        </a:p>
                      </p:txBody>
                    </p:sp>
                  </p:grpSp>
                  <p:sp>
                    <p:nvSpPr>
                      <p:cNvPr id="119" name="Line 26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791200" y="5181600"/>
                        <a:ext cx="259080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35" name="Group 2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38800" y="5181600"/>
                        <a:ext cx="152400" cy="404813"/>
                        <a:chOff x="3552" y="2160"/>
                        <a:chExt cx="144" cy="192"/>
                      </a:xfrm>
                    </p:grpSpPr>
                    <p:sp>
                      <p:nvSpPr>
                        <p:cNvPr id="121" name="Line 2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96" y="2160"/>
                          <a:ext cx="0" cy="19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2" name="Line 2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52" y="2352"/>
                          <a:ext cx="144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36" name="Group 2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61125" y="5181600"/>
                        <a:ext cx="244475" cy="360363"/>
                        <a:chOff x="3552" y="2160"/>
                        <a:chExt cx="144" cy="192"/>
                      </a:xfrm>
                    </p:grpSpPr>
                    <p:sp>
                      <p:nvSpPr>
                        <p:cNvPr id="124" name="Line 2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96" y="2160"/>
                          <a:ext cx="0" cy="19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5" name="Line 2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52" y="2352"/>
                          <a:ext cx="144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37" name="Group 2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864475" y="5181600"/>
                        <a:ext cx="204787" cy="352425"/>
                        <a:chOff x="3552" y="2160"/>
                        <a:chExt cx="144" cy="192"/>
                      </a:xfrm>
                    </p:grpSpPr>
                    <p:sp>
                      <p:nvSpPr>
                        <p:cNvPr id="127" name="Line 2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96" y="2160"/>
                          <a:ext cx="0" cy="19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" name="Line 2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52" y="2352"/>
                          <a:ext cx="144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29" name="Line 27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791200" y="6400800"/>
                        <a:ext cx="259080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38" name="Group 280"/>
                      <p:cNvGrpSpPr>
                        <a:grpSpLocks/>
                      </p:cNvGrpSpPr>
                      <p:nvPr/>
                    </p:nvGrpSpPr>
                    <p:grpSpPr bwMode="auto">
                      <a:xfrm flipV="1">
                        <a:off x="5638800" y="6019800"/>
                        <a:ext cx="152400" cy="381000"/>
                        <a:chOff x="3552" y="2160"/>
                        <a:chExt cx="144" cy="192"/>
                      </a:xfrm>
                    </p:grpSpPr>
                    <p:sp>
                      <p:nvSpPr>
                        <p:cNvPr id="131" name="Line 2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96" y="2160"/>
                          <a:ext cx="0" cy="19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2" name="Line 2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52" y="2352"/>
                          <a:ext cx="144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39" name="Group 286"/>
                      <p:cNvGrpSpPr>
                        <a:grpSpLocks/>
                      </p:cNvGrpSpPr>
                      <p:nvPr/>
                    </p:nvGrpSpPr>
                    <p:grpSpPr bwMode="auto">
                      <a:xfrm flipV="1">
                        <a:off x="7848600" y="5930900"/>
                        <a:ext cx="220662" cy="469900"/>
                        <a:chOff x="3552" y="2160"/>
                        <a:chExt cx="144" cy="192"/>
                      </a:xfrm>
                    </p:grpSpPr>
                    <p:sp>
                      <p:nvSpPr>
                        <p:cNvPr id="137" name="Line 2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96" y="2160"/>
                          <a:ext cx="0" cy="19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8" name="Line 2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52" y="2352"/>
                          <a:ext cx="144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39" name="Text Box 2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934200" y="5486400"/>
                        <a:ext cx="793750" cy="4572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ja-JP" altLang="en-US"/>
                          <a:t>・・・・</a:t>
                        </a:r>
                      </a:p>
                    </p:txBody>
                  </p:sp>
                  <p:sp>
                    <p:nvSpPr>
                      <p:cNvPr id="158" name="Oval 3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05800" y="5105400"/>
                        <a:ext cx="152400" cy="1524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59" name="Oval 3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05800" y="6324600"/>
                        <a:ext cx="152400" cy="1524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70" name="AutoShape 3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91400" y="5257800"/>
                        <a:ext cx="228600" cy="228600"/>
                      </a:xfrm>
                      <a:prstGeom prst="leftArrow">
                        <a:avLst>
                          <a:gd name="adj1" fmla="val 50000"/>
                          <a:gd name="adj2" fmla="val 25000"/>
                        </a:avLst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71" name="AutoShape 3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91400" y="6096000"/>
                        <a:ext cx="228600" cy="228600"/>
                      </a:xfrm>
                      <a:prstGeom prst="leftArrow">
                        <a:avLst>
                          <a:gd name="adj1" fmla="val 50000"/>
                          <a:gd name="adj2" fmla="val 25000"/>
                        </a:avLst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cxnSp>
                    <p:nvCxnSpPr>
                      <p:cNvPr id="209" name="Straight Arrow Connector 208"/>
                      <p:cNvCxnSpPr/>
                      <p:nvPr/>
                    </p:nvCxnSpPr>
                    <p:spPr>
                      <a:xfrm>
                        <a:off x="8458200" y="5181600"/>
                        <a:ext cx="457200" cy="158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headEnd type="arrow"/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Straight Arrow Connector 209"/>
                      <p:cNvCxnSpPr/>
                      <p:nvPr/>
                    </p:nvCxnSpPr>
                    <p:spPr>
                      <a:xfrm>
                        <a:off x="8458200" y="6400800"/>
                        <a:ext cx="457200" cy="158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headEnd type="arrow"/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TextBox 210"/>
                      <p:cNvSpPr txBox="1"/>
                      <p:nvPr/>
                    </p:nvSpPr>
                    <p:spPr>
                      <a:xfrm>
                        <a:off x="8382000" y="5486400"/>
                        <a:ext cx="563296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 smtClean="0"/>
                          <a:t>From</a:t>
                        </a:r>
                      </a:p>
                      <a:p>
                        <a:r>
                          <a:rPr lang="en-US" sz="1400" dirty="0" smtClean="0"/>
                          <a:t>A/D</a:t>
                        </a:r>
                        <a:endParaRPr lang="en-US" sz="1400" dirty="0"/>
                      </a:p>
                    </p:txBody>
                  </p:sp>
                  <p:sp>
                    <p:nvSpPr>
                      <p:cNvPr id="214" name="TextBox 213"/>
                      <p:cNvSpPr txBox="1"/>
                      <p:nvPr/>
                    </p:nvSpPr>
                    <p:spPr>
                      <a:xfrm>
                        <a:off x="6324600" y="5562600"/>
                        <a:ext cx="56137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latin typeface="Symbol" pitchFamily="18" charset="2"/>
                          </a:rPr>
                          <a:t>Dw</a:t>
                        </a:r>
                        <a:r>
                          <a:rPr lang="en-US" baseline="-25000" dirty="0" smtClean="0">
                            <a:latin typeface="Symbol" pitchFamily="18" charset="2"/>
                          </a:rPr>
                          <a:t>2</a:t>
                        </a:r>
                        <a:endParaRPr lang="en-US" baseline="-25000" dirty="0">
                          <a:latin typeface="Symbol" pitchFamily="18" charset="2"/>
                        </a:endParaRPr>
                      </a:p>
                    </p:txBody>
                  </p:sp>
                </p:grpSp>
                <p:sp>
                  <p:nvSpPr>
                    <p:cNvPr id="215" name="TextBox 214"/>
                    <p:cNvSpPr txBox="1"/>
                    <p:nvPr/>
                  </p:nvSpPr>
                  <p:spPr>
                    <a:xfrm>
                      <a:off x="7696200" y="5562600"/>
                      <a:ext cx="56457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err="1" smtClean="0">
                          <a:latin typeface="Symbol" pitchFamily="18" charset="2"/>
                        </a:rPr>
                        <a:t>Dw</a:t>
                      </a:r>
                      <a:r>
                        <a:rPr lang="en-US" baseline="-25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16" name="TextBox 215"/>
                  <p:cNvSpPr txBox="1"/>
                  <p:nvPr/>
                </p:nvSpPr>
                <p:spPr>
                  <a:xfrm>
                    <a:off x="5562600" y="5638800"/>
                    <a:ext cx="56137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latin typeface="Symbol" pitchFamily="18" charset="2"/>
                      </a:rPr>
                      <a:t>Dw</a:t>
                    </a:r>
                    <a:r>
                      <a:rPr lang="en-US" baseline="-25000" dirty="0">
                        <a:latin typeface="Symbol" pitchFamily="18" charset="2"/>
                      </a:rPr>
                      <a:t>1</a:t>
                    </a:r>
                  </a:p>
                </p:txBody>
              </p:sp>
            </p:grpSp>
          </p:grpSp>
        </p:grpSp>
      </p:grpSp>
      <p:sp>
        <p:nvSpPr>
          <p:cNvPr id="217" name="TextBox 216"/>
          <p:cNvSpPr txBox="1"/>
          <p:nvPr/>
        </p:nvSpPr>
        <p:spPr>
          <a:xfrm>
            <a:off x="533400" y="685800"/>
            <a:ext cx="4226413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Track resonance frequency </a:t>
            </a:r>
            <a:r>
              <a:rPr lang="en-US" dirty="0" smtClean="0">
                <a:latin typeface="Symbol" pitchFamily="18" charset="2"/>
              </a:rPr>
              <a:t>(=w+Dw</a:t>
            </a:r>
            <a:r>
              <a:rPr lang="en-US" baseline="-25000" dirty="0" smtClean="0">
                <a:latin typeface="Symbol" pitchFamily="18" charset="2"/>
              </a:rPr>
              <a:t>1</a:t>
            </a:r>
            <a:r>
              <a:rPr lang="en-US" dirty="0" smtClean="0">
                <a:latin typeface="Symbol" pitchFamily="18" charset="2"/>
              </a:rPr>
              <a:t>,...</a:t>
            </a:r>
            <a:r>
              <a:rPr lang="en-US" dirty="0" err="1" smtClean="0">
                <a:latin typeface="Symbol" pitchFamily="18" charset="2"/>
              </a:rPr>
              <a:t>w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/>
              <a:t>), </a:t>
            </a:r>
          </a:p>
          <a:p>
            <a:r>
              <a:rPr lang="en-US" dirty="0"/>
              <a:t>a</a:t>
            </a:r>
            <a:r>
              <a:rPr lang="en-US" dirty="0" smtClean="0"/>
              <a:t>mplitude (A</a:t>
            </a:r>
            <a:r>
              <a:rPr lang="en-US" baseline="-25000" dirty="0" smtClean="0"/>
              <a:t>1</a:t>
            </a:r>
            <a:r>
              <a:rPr lang="en-US" dirty="0" smtClean="0"/>
              <a:t>,…A</a:t>
            </a:r>
            <a:r>
              <a:rPr lang="en-US" baseline="-25000" dirty="0" smtClean="0"/>
              <a:t>n</a:t>
            </a:r>
            <a:r>
              <a:rPr lang="en-US" dirty="0" smtClean="0"/>
              <a:t>), and phase (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baseline="-25000" dirty="0" smtClean="0">
                <a:latin typeface="Symbol" pitchFamily="18" charset="2"/>
              </a:rPr>
              <a:t>1</a:t>
            </a:r>
            <a:r>
              <a:rPr lang="en-US" dirty="0" smtClean="0">
                <a:latin typeface="Symbol" pitchFamily="18" charset="2"/>
              </a:rPr>
              <a:t>,...f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40" name="Group 243"/>
          <p:cNvGrpSpPr/>
          <p:nvPr/>
        </p:nvGrpSpPr>
        <p:grpSpPr>
          <a:xfrm>
            <a:off x="228600" y="1339850"/>
            <a:ext cx="3790950" cy="3275013"/>
            <a:chOff x="228600" y="1339850"/>
            <a:chExt cx="3790950" cy="3275013"/>
          </a:xfrm>
        </p:grpSpPr>
        <p:sp>
          <p:nvSpPr>
            <p:cNvPr id="71" name="Text Box 111"/>
            <p:cNvSpPr txBox="1">
              <a:spLocks noChangeArrowheads="1"/>
            </p:cNvSpPr>
            <p:nvPr/>
          </p:nvSpPr>
          <p:spPr bwMode="auto">
            <a:xfrm>
              <a:off x="3633788" y="1339850"/>
              <a:ext cx="25241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/>
                <a:t>I</a:t>
              </a:r>
            </a:p>
          </p:txBody>
        </p:sp>
        <p:grpSp>
          <p:nvGrpSpPr>
            <p:cNvPr id="241" name="Group 235"/>
            <p:cNvGrpSpPr/>
            <p:nvPr/>
          </p:nvGrpSpPr>
          <p:grpSpPr>
            <a:xfrm>
              <a:off x="228600" y="1758950"/>
              <a:ext cx="3360738" cy="2855913"/>
              <a:chOff x="228600" y="1758950"/>
              <a:chExt cx="3360738" cy="2855913"/>
            </a:xfrm>
          </p:grpSpPr>
          <p:sp>
            <p:nvSpPr>
              <p:cNvPr id="69" name="AutoShape 109"/>
              <p:cNvSpPr>
                <a:spLocks noChangeArrowheads="1"/>
              </p:cNvSpPr>
              <p:nvPr/>
            </p:nvSpPr>
            <p:spPr bwMode="auto">
              <a:xfrm>
                <a:off x="2955925" y="3200400"/>
                <a:ext cx="168275" cy="212725"/>
              </a:xfrm>
              <a:prstGeom prst="upArrow">
                <a:avLst>
                  <a:gd name="adj1" fmla="val 50000"/>
                  <a:gd name="adj2" fmla="val 316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ja-JP" altLang="en-US"/>
              </a:p>
            </p:txBody>
          </p:sp>
          <p:grpSp>
            <p:nvGrpSpPr>
              <p:cNvPr id="242" name="Group 234"/>
              <p:cNvGrpSpPr/>
              <p:nvPr/>
            </p:nvGrpSpPr>
            <p:grpSpPr>
              <a:xfrm>
                <a:off x="228600" y="3556000"/>
                <a:ext cx="1711325" cy="1058863"/>
                <a:chOff x="228600" y="3556000"/>
                <a:chExt cx="1711325" cy="1058863"/>
              </a:xfrm>
            </p:grpSpPr>
            <p:sp>
              <p:nvSpPr>
                <p:cNvPr id="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28600" y="3557588"/>
                  <a:ext cx="671513" cy="10572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ja-JP" sz="1400" dirty="0"/>
                    <a:t>FPGA</a:t>
                  </a:r>
                </a:p>
              </p:txBody>
            </p:sp>
            <p:sp>
              <p:nvSpPr>
                <p:cNvPr id="1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5747" y="3556000"/>
                  <a:ext cx="594178" cy="22291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ja-JP" sz="1400" dirty="0"/>
                    <a:t>D/A</a:t>
                  </a:r>
                </a:p>
              </p:txBody>
            </p:sp>
            <p:sp>
              <p:nvSpPr>
                <p:cNvPr id="1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345747" y="3833142"/>
                  <a:ext cx="594178" cy="22291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ja-JP" sz="1400"/>
                    <a:t>D/A</a:t>
                  </a:r>
                </a:p>
              </p:txBody>
            </p:sp>
            <p:sp>
              <p:nvSpPr>
                <p:cNvPr id="1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900113" y="3665953"/>
                  <a:ext cx="4456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900113" y="3943095"/>
                  <a:ext cx="4456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>
                <a:off x="1939925" y="1758950"/>
                <a:ext cx="1649413" cy="1916113"/>
              </a:xfrm>
              <a:custGeom>
                <a:avLst/>
                <a:gdLst>
                  <a:gd name="T0" fmla="*/ 0 w 1008"/>
                  <a:gd name="T1" fmla="*/ 2147483647 h 1296"/>
                  <a:gd name="T2" fmla="*/ 1670791557 w 1008"/>
                  <a:gd name="T3" fmla="*/ 2147483647 h 1296"/>
                  <a:gd name="T4" fmla="*/ 1670791557 w 1008"/>
                  <a:gd name="T5" fmla="*/ 104923457 h 1296"/>
                  <a:gd name="T6" fmla="*/ 2147483647 w 1008"/>
                  <a:gd name="T7" fmla="*/ 104923457 h 1296"/>
                  <a:gd name="T8" fmla="*/ 2147483647 w 1008"/>
                  <a:gd name="T9" fmla="*/ 0 h 12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8"/>
                  <a:gd name="T16" fmla="*/ 0 h 1296"/>
                  <a:gd name="T17" fmla="*/ 1008 w 1008"/>
                  <a:gd name="T18" fmla="*/ 1296 h 12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8" h="1296">
                    <a:moveTo>
                      <a:pt x="0" y="1296"/>
                    </a:moveTo>
                    <a:lnTo>
                      <a:pt x="624" y="1296"/>
                    </a:lnTo>
                    <a:lnTo>
                      <a:pt x="624" y="48"/>
                    </a:lnTo>
                    <a:lnTo>
                      <a:pt x="1008" y="48"/>
                    </a:lnTo>
                    <a:lnTo>
                      <a:pt x="100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1939925" y="2201863"/>
                <a:ext cx="1646238" cy="1752600"/>
              </a:xfrm>
              <a:custGeom>
                <a:avLst/>
                <a:gdLst>
                  <a:gd name="T0" fmla="*/ 0 w 1008"/>
                  <a:gd name="T1" fmla="*/ 2147483647 h 1200"/>
                  <a:gd name="T2" fmla="*/ 1938985557 w 1008"/>
                  <a:gd name="T3" fmla="*/ 2147483647 h 1200"/>
                  <a:gd name="T4" fmla="*/ 1938985557 w 1008"/>
                  <a:gd name="T5" fmla="*/ 106130167 h 1200"/>
                  <a:gd name="T6" fmla="*/ 2147483647 w 1008"/>
                  <a:gd name="T7" fmla="*/ 106130167 h 1200"/>
                  <a:gd name="T8" fmla="*/ 2147483647 w 1008"/>
                  <a:gd name="T9" fmla="*/ 0 h 1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8"/>
                  <a:gd name="T16" fmla="*/ 0 h 1200"/>
                  <a:gd name="T17" fmla="*/ 1008 w 1008"/>
                  <a:gd name="T18" fmla="*/ 1200 h 12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8" h="1200">
                    <a:moveTo>
                      <a:pt x="0" y="1200"/>
                    </a:moveTo>
                    <a:lnTo>
                      <a:pt x="720" y="1200"/>
                    </a:lnTo>
                    <a:lnTo>
                      <a:pt x="720" y="48"/>
                    </a:lnTo>
                    <a:lnTo>
                      <a:pt x="1008" y="48"/>
                    </a:lnTo>
                    <a:lnTo>
                      <a:pt x="100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aphicFrame>
            <p:nvGraphicFramePr>
              <p:cNvPr id="62" name="Object 97"/>
              <p:cNvGraphicFramePr>
                <a:graphicFrameLocks noChangeAspect="1"/>
              </p:cNvGraphicFramePr>
              <p:nvPr/>
            </p:nvGraphicFramePr>
            <p:xfrm>
              <a:off x="1938338" y="3262313"/>
              <a:ext cx="1000125" cy="444500"/>
            </p:xfrm>
            <a:graphic>
              <a:graphicData uri="http://schemas.openxmlformats.org/presentationml/2006/ole">
                <p:oleObj spid="_x0000_s6150" name="Equation" r:id="rId3" imgW="774360" imgH="342720" progId="">
                  <p:embed/>
                </p:oleObj>
              </a:graphicData>
            </a:graphic>
          </p:graphicFrame>
          <p:graphicFrame>
            <p:nvGraphicFramePr>
              <p:cNvPr id="75" name="Object 115"/>
              <p:cNvGraphicFramePr>
                <a:graphicFrameLocks noChangeAspect="1"/>
              </p:cNvGraphicFramePr>
              <p:nvPr/>
            </p:nvGraphicFramePr>
            <p:xfrm>
              <a:off x="1954213" y="3673475"/>
              <a:ext cx="966787" cy="444500"/>
            </p:xfrm>
            <a:graphic>
              <a:graphicData uri="http://schemas.openxmlformats.org/presentationml/2006/ole">
                <p:oleObj spid="_x0000_s6153" name="Equation" r:id="rId4" imgW="749160" imgH="342720" progId="">
                  <p:embed/>
                </p:oleObj>
              </a:graphicData>
            </a:graphic>
          </p:graphicFrame>
        </p:grpSp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3473450" y="1533525"/>
              <a:ext cx="223838" cy="215900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3473450" y="1990725"/>
              <a:ext cx="223838" cy="217488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" name="Text Box 112"/>
            <p:cNvSpPr txBox="1">
              <a:spLocks noChangeArrowheads="1"/>
            </p:cNvSpPr>
            <p:nvPr/>
          </p:nvSpPr>
          <p:spPr bwMode="auto">
            <a:xfrm>
              <a:off x="3689350" y="1998663"/>
              <a:ext cx="3302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/>
                <a:t>Q</a:t>
              </a:r>
            </a:p>
          </p:txBody>
        </p:sp>
      </p:grpSp>
      <p:grpSp>
        <p:nvGrpSpPr>
          <p:cNvPr id="244" name="Group 247"/>
          <p:cNvGrpSpPr/>
          <p:nvPr/>
        </p:nvGrpSpPr>
        <p:grpSpPr>
          <a:xfrm>
            <a:off x="3473450" y="609600"/>
            <a:ext cx="5060950" cy="2698750"/>
            <a:chOff x="3473450" y="609600"/>
            <a:chExt cx="5060950" cy="2698750"/>
          </a:xfrm>
        </p:grpSpPr>
        <p:grpSp>
          <p:nvGrpSpPr>
            <p:cNvPr id="245" name="Group 231"/>
            <p:cNvGrpSpPr/>
            <p:nvPr/>
          </p:nvGrpSpPr>
          <p:grpSpPr>
            <a:xfrm>
              <a:off x="3473450" y="1298575"/>
              <a:ext cx="5060950" cy="2009775"/>
              <a:chOff x="3473450" y="1298575"/>
              <a:chExt cx="5060950" cy="2009775"/>
            </a:xfrm>
          </p:grpSpPr>
          <p:sp>
            <p:nvSpPr>
              <p:cNvPr id="73" name="Text Box 113"/>
              <p:cNvSpPr txBox="1">
                <a:spLocks noChangeArrowheads="1"/>
              </p:cNvSpPr>
              <p:nvPr/>
            </p:nvSpPr>
            <p:spPr bwMode="auto">
              <a:xfrm>
                <a:off x="3613150" y="2238375"/>
                <a:ext cx="252413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/>
                  <a:t>I</a:t>
                </a:r>
              </a:p>
            </p:txBody>
          </p:sp>
          <p:grpSp>
            <p:nvGrpSpPr>
              <p:cNvPr id="246" name="Group 230"/>
              <p:cNvGrpSpPr/>
              <p:nvPr/>
            </p:nvGrpSpPr>
            <p:grpSpPr>
              <a:xfrm>
                <a:off x="3473450" y="1298575"/>
                <a:ext cx="5060950" cy="2009775"/>
                <a:chOff x="3473450" y="1298575"/>
                <a:chExt cx="5060950" cy="2009775"/>
              </a:xfrm>
            </p:grpSpPr>
            <p:sp>
              <p:nvSpPr>
                <p:cNvPr id="8" name="AutoShape 5"/>
                <p:cNvSpPr>
                  <a:spLocks noChangeArrowheads="1"/>
                </p:cNvSpPr>
                <p:nvPr/>
              </p:nvSpPr>
              <p:spPr bwMode="auto">
                <a:xfrm>
                  <a:off x="3473450" y="2397125"/>
                  <a:ext cx="223838" cy="217488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" name="AutoShape 6"/>
                <p:cNvSpPr>
                  <a:spLocks noChangeArrowheads="1"/>
                </p:cNvSpPr>
                <p:nvPr/>
              </p:nvSpPr>
              <p:spPr bwMode="auto">
                <a:xfrm>
                  <a:off x="3473450" y="2862263"/>
                  <a:ext cx="223838" cy="217487"/>
                </a:xfrm>
                <a:prstGeom prst="flowChartSummingJunction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4" name="AutoShape 39"/>
                <p:cNvSpPr>
                  <a:spLocks noChangeArrowheads="1"/>
                </p:cNvSpPr>
                <p:nvPr/>
              </p:nvSpPr>
              <p:spPr bwMode="auto">
                <a:xfrm rot="5400000">
                  <a:off x="7582694" y="1710531"/>
                  <a:ext cx="288925" cy="296863"/>
                </a:xfrm>
                <a:prstGeom prst="flowChartExtra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8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7486650" y="1298575"/>
                  <a:ext cx="104775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HEMT</a:t>
                  </a:r>
                </a:p>
              </p:txBody>
            </p:sp>
            <p:sp>
              <p:nvSpPr>
                <p:cNvPr id="50" name="AutoShape 71"/>
                <p:cNvSpPr>
                  <a:spLocks noChangeArrowheads="1"/>
                </p:cNvSpPr>
                <p:nvPr/>
              </p:nvSpPr>
              <p:spPr bwMode="auto">
                <a:xfrm>
                  <a:off x="6207125" y="2441575"/>
                  <a:ext cx="304800" cy="228600"/>
                </a:xfrm>
                <a:prstGeom prst="leftArrow">
                  <a:avLst>
                    <a:gd name="adj1" fmla="val 50000"/>
                    <a:gd name="adj2" fmla="val 3333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8" name="AutoShape 107"/>
                <p:cNvSpPr>
                  <a:spLocks noChangeArrowheads="1"/>
                </p:cNvSpPr>
                <p:nvPr/>
              </p:nvSpPr>
              <p:spPr bwMode="auto">
                <a:xfrm>
                  <a:off x="3886200" y="2590800"/>
                  <a:ext cx="304800" cy="228600"/>
                </a:xfrm>
                <a:prstGeom prst="leftArrow">
                  <a:avLst>
                    <a:gd name="adj1" fmla="val 50000"/>
                    <a:gd name="adj2" fmla="val 3333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4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3581400" y="2971800"/>
                  <a:ext cx="330200" cy="336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/>
                    <a:t>Q</a:t>
                  </a:r>
                </a:p>
              </p:txBody>
            </p:sp>
            <p:sp>
              <p:nvSpPr>
                <p:cNvPr id="183" name="Freeform 201"/>
                <p:cNvSpPr>
                  <a:spLocks/>
                </p:cNvSpPr>
                <p:nvPr/>
              </p:nvSpPr>
              <p:spPr bwMode="auto">
                <a:xfrm>
                  <a:off x="4335463" y="2508250"/>
                  <a:ext cx="377825" cy="465138"/>
                </a:xfrm>
                <a:custGeom>
                  <a:avLst/>
                  <a:gdLst>
                    <a:gd name="T0" fmla="*/ 0 w 237"/>
                    <a:gd name="T1" fmla="*/ 0 h 293"/>
                    <a:gd name="T2" fmla="*/ 377825 w 237"/>
                    <a:gd name="T3" fmla="*/ 236537 h 293"/>
                    <a:gd name="T4" fmla="*/ 6377 w 237"/>
                    <a:gd name="T5" fmla="*/ 465137 h 293"/>
                    <a:gd name="T6" fmla="*/ 0 60000 65536"/>
                    <a:gd name="T7" fmla="*/ 0 60000 65536"/>
                    <a:gd name="T8" fmla="*/ 0 60000 65536"/>
                    <a:gd name="T9" fmla="*/ 0 w 237"/>
                    <a:gd name="T10" fmla="*/ 0 h 293"/>
                    <a:gd name="T11" fmla="*/ 237 w 237"/>
                    <a:gd name="T12" fmla="*/ 293 h 29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7" h="293">
                      <a:moveTo>
                        <a:pt x="0" y="0"/>
                      </a:moveTo>
                      <a:lnTo>
                        <a:pt x="237" y="149"/>
                      </a:lnTo>
                      <a:lnTo>
                        <a:pt x="4" y="293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cxnSp>
              <p:nvCxnSpPr>
                <p:cNvPr id="184" name="AutoShape 202"/>
                <p:cNvCxnSpPr>
                  <a:cxnSpLocks noChangeShapeType="1"/>
                  <a:stCxn id="183" idx="0"/>
                  <a:endCxn id="8" idx="6"/>
                </p:cNvCxnSpPr>
                <p:nvPr/>
              </p:nvCxnSpPr>
              <p:spPr bwMode="auto">
                <a:xfrm flipH="1" flipV="1">
                  <a:off x="3697288" y="2506663"/>
                  <a:ext cx="638175" cy="1587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0" name="AutoShape 205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697288" y="2971800"/>
                  <a:ext cx="652462" cy="3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1" name="AutoShape 209"/>
                <p:cNvCxnSpPr>
                  <a:cxnSpLocks noChangeShapeType="1"/>
                  <a:stCxn id="24" idx="0"/>
                </p:cNvCxnSpPr>
                <p:nvPr/>
              </p:nvCxnSpPr>
              <p:spPr bwMode="auto">
                <a:xfrm flipH="1">
                  <a:off x="4706938" y="1858963"/>
                  <a:ext cx="3168650" cy="877887"/>
                </a:xfrm>
                <a:prstGeom prst="bentConnector3">
                  <a:avLst>
                    <a:gd name="adj1" fmla="val -7213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</p:cxnSp>
          </p:grpSp>
        </p:grpSp>
        <p:grpSp>
          <p:nvGrpSpPr>
            <p:cNvPr id="247" name="Group 246"/>
            <p:cNvGrpSpPr/>
            <p:nvPr/>
          </p:nvGrpSpPr>
          <p:grpSpPr>
            <a:xfrm>
              <a:off x="3697288" y="609600"/>
              <a:ext cx="4037012" cy="1739900"/>
              <a:chOff x="3697288" y="609600"/>
              <a:chExt cx="4037012" cy="1739900"/>
            </a:xfrm>
          </p:grpSpPr>
          <p:sp>
            <p:nvSpPr>
              <p:cNvPr id="44" name="Text Box 60"/>
              <p:cNvSpPr txBox="1">
                <a:spLocks noChangeArrowheads="1"/>
              </p:cNvSpPr>
              <p:nvPr/>
            </p:nvSpPr>
            <p:spPr bwMode="auto">
              <a:xfrm>
                <a:off x="5562600" y="609600"/>
                <a:ext cx="18621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/>
                  <a:t>MKIDs×32?</a:t>
                </a:r>
              </a:p>
            </p:txBody>
          </p:sp>
          <p:sp>
            <p:nvSpPr>
              <p:cNvPr id="25" name="Line 40"/>
              <p:cNvSpPr>
                <a:spLocks noChangeShapeType="1"/>
              </p:cNvSpPr>
              <p:nvPr/>
            </p:nvSpPr>
            <p:spPr bwMode="auto">
              <a:xfrm flipV="1">
                <a:off x="4719638" y="1866900"/>
                <a:ext cx="2854325" cy="47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8" name="Group 45"/>
              <p:cNvGrpSpPr>
                <a:grpSpLocks/>
              </p:cNvGrpSpPr>
              <p:nvPr/>
            </p:nvGrpSpPr>
            <p:grpSpPr bwMode="auto">
              <a:xfrm>
                <a:off x="5791200" y="1298575"/>
                <a:ext cx="152400" cy="533400"/>
                <a:chOff x="3552" y="816"/>
                <a:chExt cx="96" cy="336"/>
              </a:xfrm>
            </p:grpSpPr>
            <p:sp>
              <p:nvSpPr>
                <p:cNvPr id="30" name="Line 46"/>
                <p:cNvSpPr>
                  <a:spLocks noChangeShapeType="1"/>
                </p:cNvSpPr>
                <p:nvPr/>
              </p:nvSpPr>
              <p:spPr bwMode="auto">
                <a:xfrm>
                  <a:off x="3552" y="115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648" y="816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9" name="Group 48"/>
              <p:cNvGrpSpPr>
                <a:grpSpLocks/>
              </p:cNvGrpSpPr>
              <p:nvPr/>
            </p:nvGrpSpPr>
            <p:grpSpPr bwMode="auto">
              <a:xfrm>
                <a:off x="6019800" y="1298575"/>
                <a:ext cx="152400" cy="533400"/>
                <a:chOff x="3552" y="816"/>
                <a:chExt cx="96" cy="336"/>
              </a:xfrm>
            </p:grpSpPr>
            <p:sp>
              <p:nvSpPr>
                <p:cNvPr id="33" name="Line 49"/>
                <p:cNvSpPr>
                  <a:spLocks noChangeShapeType="1"/>
                </p:cNvSpPr>
                <p:nvPr/>
              </p:nvSpPr>
              <p:spPr bwMode="auto">
                <a:xfrm>
                  <a:off x="3552" y="115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3648" y="816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0" name="Group 51"/>
              <p:cNvGrpSpPr>
                <a:grpSpLocks/>
              </p:cNvGrpSpPr>
              <p:nvPr/>
            </p:nvGrpSpPr>
            <p:grpSpPr bwMode="auto">
              <a:xfrm>
                <a:off x="6248400" y="1298575"/>
                <a:ext cx="152400" cy="533400"/>
                <a:chOff x="3552" y="816"/>
                <a:chExt cx="96" cy="336"/>
              </a:xfrm>
            </p:grpSpPr>
            <p:sp>
              <p:nvSpPr>
                <p:cNvPr id="36" name="Line 52"/>
                <p:cNvSpPr>
                  <a:spLocks noChangeShapeType="1"/>
                </p:cNvSpPr>
                <p:nvPr/>
              </p:nvSpPr>
              <p:spPr bwMode="auto">
                <a:xfrm>
                  <a:off x="3552" y="115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3648" y="816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1" name="Group 54"/>
              <p:cNvGrpSpPr>
                <a:grpSpLocks/>
              </p:cNvGrpSpPr>
              <p:nvPr/>
            </p:nvGrpSpPr>
            <p:grpSpPr bwMode="auto">
              <a:xfrm>
                <a:off x="6477000" y="1298575"/>
                <a:ext cx="152400" cy="533400"/>
                <a:chOff x="3552" y="816"/>
                <a:chExt cx="96" cy="336"/>
              </a:xfrm>
            </p:grpSpPr>
            <p:sp>
              <p:nvSpPr>
                <p:cNvPr id="39" name="Line 55"/>
                <p:cNvSpPr>
                  <a:spLocks noChangeShapeType="1"/>
                </p:cNvSpPr>
                <p:nvPr/>
              </p:nvSpPr>
              <p:spPr bwMode="auto">
                <a:xfrm>
                  <a:off x="3552" y="115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3648" y="816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2" name="Group 57"/>
              <p:cNvGrpSpPr>
                <a:grpSpLocks/>
              </p:cNvGrpSpPr>
              <p:nvPr/>
            </p:nvGrpSpPr>
            <p:grpSpPr bwMode="auto">
              <a:xfrm>
                <a:off x="6705600" y="1298575"/>
                <a:ext cx="152400" cy="533400"/>
                <a:chOff x="3552" y="816"/>
                <a:chExt cx="96" cy="336"/>
              </a:xfrm>
            </p:grpSpPr>
            <p:sp>
              <p:nvSpPr>
                <p:cNvPr id="42" name="Line 58"/>
                <p:cNvSpPr>
                  <a:spLocks noChangeShapeType="1"/>
                </p:cNvSpPr>
                <p:nvPr/>
              </p:nvSpPr>
              <p:spPr bwMode="auto">
                <a:xfrm>
                  <a:off x="3552" y="115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3648" y="816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" name="AutoShape 67"/>
              <p:cNvSpPr>
                <a:spLocks noChangeArrowheads="1"/>
              </p:cNvSpPr>
              <p:nvPr/>
            </p:nvSpPr>
            <p:spPr bwMode="auto">
              <a:xfrm>
                <a:off x="5445125" y="1603375"/>
                <a:ext cx="304800" cy="196850"/>
              </a:xfrm>
              <a:prstGeom prst="rightArrow">
                <a:avLst>
                  <a:gd name="adj1" fmla="val 50000"/>
                  <a:gd name="adj2" fmla="val 3871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9" name="AutoShape 69"/>
              <p:cNvSpPr>
                <a:spLocks noChangeArrowheads="1"/>
              </p:cNvSpPr>
              <p:nvPr/>
            </p:nvSpPr>
            <p:spPr bwMode="auto">
              <a:xfrm>
                <a:off x="6969125" y="1603375"/>
                <a:ext cx="304800" cy="196850"/>
              </a:xfrm>
              <a:prstGeom prst="rightArrow">
                <a:avLst>
                  <a:gd name="adj1" fmla="val 50000"/>
                  <a:gd name="adj2" fmla="val 3871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aphicFrame>
            <p:nvGraphicFramePr>
              <p:cNvPr id="64" name="Object 102"/>
              <p:cNvGraphicFramePr>
                <a:graphicFrameLocks noChangeAspect="1"/>
              </p:cNvGraphicFramePr>
              <p:nvPr/>
            </p:nvGraphicFramePr>
            <p:xfrm>
              <a:off x="5257800" y="990600"/>
              <a:ext cx="2476500" cy="347663"/>
            </p:xfrm>
            <a:graphic>
              <a:graphicData uri="http://schemas.openxmlformats.org/presentationml/2006/ole">
                <p:oleObj spid="_x0000_s6152" name="Equation" r:id="rId5" imgW="1815840" imgH="253800" progId="">
                  <p:embed/>
                </p:oleObj>
              </a:graphicData>
            </a:graphic>
          </p:graphicFrame>
          <p:graphicFrame>
            <p:nvGraphicFramePr>
              <p:cNvPr id="63" name="Object 101"/>
              <p:cNvGraphicFramePr>
                <a:graphicFrameLocks noChangeAspect="1"/>
              </p:cNvGraphicFramePr>
              <p:nvPr/>
            </p:nvGraphicFramePr>
            <p:xfrm>
              <a:off x="4733925" y="1905000"/>
              <a:ext cx="1447800" cy="444500"/>
            </p:xfrm>
            <a:graphic>
              <a:graphicData uri="http://schemas.openxmlformats.org/presentationml/2006/ole">
                <p:oleObj spid="_x0000_s6151" name="Equation" r:id="rId6" imgW="1117440" imgH="342720" progId="">
                  <p:embed/>
                </p:oleObj>
              </a:graphicData>
            </a:graphic>
          </p:graphicFrame>
          <p:sp>
            <p:nvSpPr>
              <p:cNvPr id="65" name="AutoShape 104"/>
              <p:cNvSpPr>
                <a:spLocks noChangeArrowheads="1"/>
              </p:cNvSpPr>
              <p:nvPr/>
            </p:nvSpPr>
            <p:spPr bwMode="auto">
              <a:xfrm>
                <a:off x="3810000" y="1784350"/>
                <a:ext cx="304800" cy="196850"/>
              </a:xfrm>
              <a:prstGeom prst="rightArrow">
                <a:avLst>
                  <a:gd name="adj1" fmla="val 50000"/>
                  <a:gd name="adj2" fmla="val 3871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8" name="Freeform 201"/>
              <p:cNvSpPr>
                <a:spLocks/>
              </p:cNvSpPr>
              <p:nvPr/>
            </p:nvSpPr>
            <p:spPr bwMode="auto">
              <a:xfrm>
                <a:off x="4343400" y="1638300"/>
                <a:ext cx="376238" cy="465138"/>
              </a:xfrm>
              <a:custGeom>
                <a:avLst/>
                <a:gdLst>
                  <a:gd name="T0" fmla="*/ 0 w 237"/>
                  <a:gd name="T1" fmla="*/ 0 h 293"/>
                  <a:gd name="T2" fmla="*/ 376238 w 237"/>
                  <a:gd name="T3" fmla="*/ 236538 h 293"/>
                  <a:gd name="T4" fmla="*/ 6350 w 237"/>
                  <a:gd name="T5" fmla="*/ 465138 h 293"/>
                  <a:gd name="T6" fmla="*/ 0 60000 65536"/>
                  <a:gd name="T7" fmla="*/ 0 60000 65536"/>
                  <a:gd name="T8" fmla="*/ 0 60000 65536"/>
                  <a:gd name="T9" fmla="*/ 0 w 237"/>
                  <a:gd name="T10" fmla="*/ 0 h 293"/>
                  <a:gd name="T11" fmla="*/ 237 w 237"/>
                  <a:gd name="T12" fmla="*/ 293 h 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7" h="293">
                    <a:moveTo>
                      <a:pt x="0" y="0"/>
                    </a:moveTo>
                    <a:lnTo>
                      <a:pt x="237" y="149"/>
                    </a:lnTo>
                    <a:lnTo>
                      <a:pt x="4" y="29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cxnSp>
            <p:nvCxnSpPr>
              <p:cNvPr id="179" name="AutoShape 202"/>
              <p:cNvCxnSpPr>
                <a:cxnSpLocks noChangeShapeType="1"/>
                <a:stCxn id="178" idx="0"/>
                <a:endCxn id="6" idx="6"/>
              </p:cNvCxnSpPr>
              <p:nvPr/>
            </p:nvCxnSpPr>
            <p:spPr bwMode="auto">
              <a:xfrm flipH="1">
                <a:off x="3697288" y="1638300"/>
                <a:ext cx="646112" cy="317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80" name="AutoShape 205"/>
              <p:cNvCxnSpPr>
                <a:cxnSpLocks noChangeShapeType="1"/>
                <a:stCxn id="178" idx="2"/>
                <a:endCxn id="7" idx="6"/>
              </p:cNvCxnSpPr>
              <p:nvPr/>
            </p:nvCxnSpPr>
            <p:spPr bwMode="auto">
              <a:xfrm flipH="1" flipV="1">
                <a:off x="3697288" y="2100263"/>
                <a:ext cx="652462" cy="317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53" name="Group 257"/>
          <p:cNvGrpSpPr/>
          <p:nvPr/>
        </p:nvGrpSpPr>
        <p:grpSpPr>
          <a:xfrm>
            <a:off x="76200" y="1379538"/>
            <a:ext cx="3397250" cy="1025525"/>
            <a:chOff x="76200" y="1379538"/>
            <a:chExt cx="3397250" cy="1025525"/>
          </a:xfrm>
        </p:grpSpPr>
        <p:cxnSp>
          <p:nvCxnSpPr>
            <p:cNvPr id="177" name="直線コネクタ 204"/>
            <p:cNvCxnSpPr>
              <a:cxnSpLocks noChangeShapeType="1"/>
              <a:endCxn id="26" idx="6"/>
            </p:cNvCxnSpPr>
            <p:nvPr/>
          </p:nvCxnSpPr>
          <p:spPr bwMode="auto">
            <a:xfrm flipH="1">
              <a:off x="762000" y="2074863"/>
              <a:ext cx="1778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54" name="Group 245"/>
            <p:cNvGrpSpPr/>
            <p:nvPr/>
          </p:nvGrpSpPr>
          <p:grpSpPr>
            <a:xfrm>
              <a:off x="76200" y="1379538"/>
              <a:ext cx="3397250" cy="1025525"/>
              <a:chOff x="76200" y="1379538"/>
              <a:chExt cx="3397250" cy="1025525"/>
            </a:xfrm>
          </p:grpSpPr>
          <p:sp>
            <p:nvSpPr>
              <p:cNvPr id="66" name="AutoShape 105"/>
              <p:cNvSpPr>
                <a:spLocks noChangeArrowheads="1"/>
              </p:cNvSpPr>
              <p:nvPr/>
            </p:nvSpPr>
            <p:spPr bwMode="auto">
              <a:xfrm>
                <a:off x="2514600" y="1784350"/>
                <a:ext cx="304800" cy="196850"/>
              </a:xfrm>
              <a:prstGeom prst="rightArrow">
                <a:avLst>
                  <a:gd name="adj1" fmla="val 50000"/>
                  <a:gd name="adj2" fmla="val 3871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255" name="Group 244"/>
              <p:cNvGrpSpPr/>
              <p:nvPr/>
            </p:nvGrpSpPr>
            <p:grpSpPr>
              <a:xfrm>
                <a:off x="76200" y="1379538"/>
                <a:ext cx="3397250" cy="1025525"/>
                <a:chOff x="76200" y="1379538"/>
                <a:chExt cx="3397250" cy="1025525"/>
              </a:xfrm>
            </p:grpSpPr>
            <p:graphicFrame>
              <p:nvGraphicFramePr>
                <p:cNvPr id="51" name="Object 72"/>
                <p:cNvGraphicFramePr>
                  <a:graphicFrameLocks noChangeAspect="1"/>
                </p:cNvGraphicFramePr>
                <p:nvPr/>
              </p:nvGraphicFramePr>
              <p:xfrm>
                <a:off x="2230438" y="1379538"/>
                <a:ext cx="730250" cy="250825"/>
              </p:xfrm>
              <a:graphic>
                <a:graphicData uri="http://schemas.openxmlformats.org/presentationml/2006/ole">
                  <p:oleObj spid="_x0000_s6146" name="Equation" r:id="rId7" imgW="444240" imgH="152280" progId="">
                    <p:embed/>
                  </p:oleObj>
                </a:graphicData>
              </a:graphic>
            </p:graphicFrame>
            <p:grpSp>
              <p:nvGrpSpPr>
                <p:cNvPr id="257" name="Group 74"/>
                <p:cNvGrpSpPr>
                  <a:grpSpLocks/>
                </p:cNvGrpSpPr>
                <p:nvPr/>
              </p:nvGrpSpPr>
              <p:grpSpPr bwMode="auto">
                <a:xfrm>
                  <a:off x="1962150" y="1641475"/>
                  <a:ext cx="392113" cy="455613"/>
                  <a:chOff x="2688" y="2016"/>
                  <a:chExt cx="240" cy="288"/>
                </a:xfrm>
              </p:grpSpPr>
              <p:sp>
                <p:nvSpPr>
                  <p:cNvPr id="53" name="Line 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8" y="2016"/>
                    <a:ext cx="240" cy="2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2016"/>
                    <a:ext cx="240" cy="2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5" name="AutoShape 80"/>
                <p:cNvSpPr>
                  <a:spLocks noChangeArrowheads="1"/>
                </p:cNvSpPr>
                <p:nvPr/>
              </p:nvSpPr>
              <p:spPr bwMode="auto">
                <a:xfrm>
                  <a:off x="1828800" y="2314575"/>
                  <a:ext cx="93663" cy="90488"/>
                </a:xfrm>
                <a:prstGeom prst="flowChartMerg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Freeform 81"/>
                <p:cNvSpPr>
                  <a:spLocks/>
                </p:cNvSpPr>
                <p:nvPr/>
              </p:nvSpPr>
              <p:spPr bwMode="auto">
                <a:xfrm>
                  <a:off x="1838325" y="2098675"/>
                  <a:ext cx="74613" cy="215900"/>
                </a:xfrm>
                <a:custGeom>
                  <a:avLst/>
                  <a:gdLst>
                    <a:gd name="T0" fmla="*/ 28995703 w 96"/>
                    <a:gd name="T1" fmla="*/ 107900024 h 432"/>
                    <a:gd name="T2" fmla="*/ 28995703 w 96"/>
                    <a:gd name="T3" fmla="*/ 95911080 h 432"/>
                    <a:gd name="T4" fmla="*/ 0 w 96"/>
                    <a:gd name="T5" fmla="*/ 83922137 h 432"/>
                    <a:gd name="T6" fmla="*/ 57990628 w 96"/>
                    <a:gd name="T7" fmla="*/ 71933193 h 432"/>
                    <a:gd name="T8" fmla="*/ 0 w 96"/>
                    <a:gd name="T9" fmla="*/ 59944234 h 432"/>
                    <a:gd name="T10" fmla="*/ 57990628 w 96"/>
                    <a:gd name="T11" fmla="*/ 47955790 h 432"/>
                    <a:gd name="T12" fmla="*/ 0 w 96"/>
                    <a:gd name="T13" fmla="*/ 35966846 h 432"/>
                    <a:gd name="T14" fmla="*/ 57990628 w 96"/>
                    <a:gd name="T15" fmla="*/ 23977895 h 432"/>
                    <a:gd name="T16" fmla="*/ 28995703 w 96"/>
                    <a:gd name="T17" fmla="*/ 11988948 h 432"/>
                    <a:gd name="T18" fmla="*/ 28995703 w 96"/>
                    <a:gd name="T19" fmla="*/ 0 h 4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6"/>
                    <a:gd name="T31" fmla="*/ 0 h 432"/>
                    <a:gd name="T32" fmla="*/ 96 w 96"/>
                    <a:gd name="T33" fmla="*/ 432 h 4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6" h="432">
                      <a:moveTo>
                        <a:pt x="48" y="432"/>
                      </a:moveTo>
                      <a:lnTo>
                        <a:pt x="48" y="384"/>
                      </a:lnTo>
                      <a:lnTo>
                        <a:pt x="0" y="336"/>
                      </a:lnTo>
                      <a:lnTo>
                        <a:pt x="96" y="288"/>
                      </a:lnTo>
                      <a:lnTo>
                        <a:pt x="0" y="240"/>
                      </a:lnTo>
                      <a:lnTo>
                        <a:pt x="96" y="192"/>
                      </a:lnTo>
                      <a:lnTo>
                        <a:pt x="0" y="144"/>
                      </a:lnTo>
                      <a:lnTo>
                        <a:pt x="96" y="96"/>
                      </a:lnTo>
                      <a:lnTo>
                        <a:pt x="48" y="48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graphicFrame>
              <p:nvGraphicFramePr>
                <p:cNvPr id="59" name="Object 94"/>
                <p:cNvGraphicFramePr>
                  <a:graphicFrameLocks noChangeAspect="1"/>
                </p:cNvGraphicFramePr>
                <p:nvPr/>
              </p:nvGraphicFramePr>
              <p:xfrm>
                <a:off x="2209800" y="2047875"/>
                <a:ext cx="771525" cy="292100"/>
              </p:xfrm>
              <a:graphic>
                <a:graphicData uri="http://schemas.openxmlformats.org/presentationml/2006/ole">
                  <p:oleObj spid="_x0000_s6147" name="Equation" r:id="rId8" imgW="469800" imgH="177480" progId="">
                    <p:embed/>
                  </p:oleObj>
                </a:graphicData>
              </a:graphic>
            </p:graphicFrame>
            <p:cxnSp>
              <p:nvCxnSpPr>
                <p:cNvPr id="181" name="AutoShape 206"/>
                <p:cNvCxnSpPr>
                  <a:cxnSpLocks noChangeShapeType="1"/>
                  <a:endCxn id="6" idx="2"/>
                </p:cNvCxnSpPr>
                <p:nvPr/>
              </p:nvCxnSpPr>
              <p:spPr bwMode="auto">
                <a:xfrm>
                  <a:off x="1527175" y="1641475"/>
                  <a:ext cx="19462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2" name="AutoShape 209"/>
                <p:cNvCxnSpPr>
                  <a:cxnSpLocks noChangeShapeType="1"/>
                  <a:stCxn id="7" idx="2"/>
                  <a:endCxn id="56" idx="9"/>
                </p:cNvCxnSpPr>
                <p:nvPr/>
              </p:nvCxnSpPr>
              <p:spPr bwMode="auto">
                <a:xfrm rot="10800000">
                  <a:off x="1876425" y="2098675"/>
                  <a:ext cx="1597025" cy="158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grpSp>
              <p:nvGrpSpPr>
                <p:cNvPr id="259" name="Group 204"/>
                <p:cNvGrpSpPr/>
                <p:nvPr/>
              </p:nvGrpSpPr>
              <p:grpSpPr>
                <a:xfrm>
                  <a:off x="76200" y="1414463"/>
                  <a:ext cx="989013" cy="889000"/>
                  <a:chOff x="76200" y="1414463"/>
                  <a:chExt cx="989013" cy="889000"/>
                </a:xfrm>
              </p:grpSpPr>
              <p:sp>
                <p:nvSpPr>
                  <p:cNvPr id="26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04800" y="1846263"/>
                    <a:ext cx="457200" cy="4572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200" y="1414463"/>
                    <a:ext cx="989013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/>
                      <a:t>6 GHz</a:t>
                    </a:r>
                  </a:p>
                </p:txBody>
              </p:sp>
              <p:sp>
                <p:nvSpPr>
                  <p:cNvPr id="194" name="Freeform 291"/>
                  <p:cNvSpPr>
                    <a:spLocks/>
                  </p:cNvSpPr>
                  <p:nvPr/>
                </p:nvSpPr>
                <p:spPr bwMode="auto">
                  <a:xfrm>
                    <a:off x="347663" y="1957388"/>
                    <a:ext cx="371475" cy="204787"/>
                  </a:xfrm>
                  <a:custGeom>
                    <a:avLst/>
                    <a:gdLst>
                      <a:gd name="T0" fmla="*/ 0 w 192"/>
                      <a:gd name="T1" fmla="*/ 262096254 h 168"/>
                      <a:gd name="T2" fmla="*/ 120967511 w 192"/>
                      <a:gd name="T3" fmla="*/ 20161249 h 168"/>
                      <a:gd name="T4" fmla="*/ 362902484 w 192"/>
                      <a:gd name="T5" fmla="*/ 383063710 h 168"/>
                      <a:gd name="T6" fmla="*/ 483870045 w 192"/>
                      <a:gd name="T7" fmla="*/ 262096254 h 1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2"/>
                      <a:gd name="T13" fmla="*/ 0 h 168"/>
                      <a:gd name="T14" fmla="*/ 192 w 192"/>
                      <a:gd name="T15" fmla="*/ 168 h 1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2" h="168">
                        <a:moveTo>
                          <a:pt x="0" y="104"/>
                        </a:moveTo>
                        <a:cubicBezTo>
                          <a:pt x="12" y="52"/>
                          <a:pt x="24" y="0"/>
                          <a:pt x="48" y="8"/>
                        </a:cubicBezTo>
                        <a:cubicBezTo>
                          <a:pt x="72" y="16"/>
                          <a:pt x="120" y="136"/>
                          <a:pt x="144" y="152"/>
                        </a:cubicBezTo>
                        <a:cubicBezTo>
                          <a:pt x="168" y="168"/>
                          <a:pt x="180" y="136"/>
                          <a:pt x="192" y="10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cxnSp>
              <p:nvCxnSpPr>
                <p:cNvPr id="224" name="Straight Connector 223"/>
                <p:cNvCxnSpPr>
                  <a:cxnSpLocks noChangeAspect="1"/>
                </p:cNvCxnSpPr>
                <p:nvPr/>
              </p:nvCxnSpPr>
              <p:spPr>
                <a:xfrm flipV="1">
                  <a:off x="923544" y="1657280"/>
                  <a:ext cx="600456" cy="40030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60" name="Group 232"/>
          <p:cNvGrpSpPr/>
          <p:nvPr/>
        </p:nvGrpSpPr>
        <p:grpSpPr>
          <a:xfrm>
            <a:off x="914400" y="2057400"/>
            <a:ext cx="2559050" cy="1217613"/>
            <a:chOff x="914400" y="2057400"/>
            <a:chExt cx="2559050" cy="1217613"/>
          </a:xfrm>
        </p:grpSpPr>
        <p:sp>
          <p:nvSpPr>
            <p:cNvPr id="57" name="AutoShape 82"/>
            <p:cNvSpPr>
              <a:spLocks noChangeArrowheads="1"/>
            </p:cNvSpPr>
            <p:nvPr/>
          </p:nvSpPr>
          <p:spPr bwMode="auto">
            <a:xfrm>
              <a:off x="1819275" y="3184525"/>
              <a:ext cx="93663" cy="90488"/>
            </a:xfrm>
            <a:prstGeom prst="flowChartMerg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" name="Freeform 83"/>
            <p:cNvSpPr>
              <a:spLocks/>
            </p:cNvSpPr>
            <p:nvPr/>
          </p:nvSpPr>
          <p:spPr bwMode="auto">
            <a:xfrm>
              <a:off x="1838325" y="2968625"/>
              <a:ext cx="74613" cy="215900"/>
            </a:xfrm>
            <a:custGeom>
              <a:avLst/>
              <a:gdLst>
                <a:gd name="T0" fmla="*/ 28995703 w 96"/>
                <a:gd name="T1" fmla="*/ 107900024 h 432"/>
                <a:gd name="T2" fmla="*/ 28995703 w 96"/>
                <a:gd name="T3" fmla="*/ 95911080 h 432"/>
                <a:gd name="T4" fmla="*/ 0 w 96"/>
                <a:gd name="T5" fmla="*/ 83922137 h 432"/>
                <a:gd name="T6" fmla="*/ 57990628 w 96"/>
                <a:gd name="T7" fmla="*/ 71933193 h 432"/>
                <a:gd name="T8" fmla="*/ 0 w 96"/>
                <a:gd name="T9" fmla="*/ 59944234 h 432"/>
                <a:gd name="T10" fmla="*/ 57990628 w 96"/>
                <a:gd name="T11" fmla="*/ 47955790 h 432"/>
                <a:gd name="T12" fmla="*/ 0 w 96"/>
                <a:gd name="T13" fmla="*/ 35966846 h 432"/>
                <a:gd name="T14" fmla="*/ 57990628 w 96"/>
                <a:gd name="T15" fmla="*/ 23977895 h 432"/>
                <a:gd name="T16" fmla="*/ 28995703 w 96"/>
                <a:gd name="T17" fmla="*/ 11988948 h 432"/>
                <a:gd name="T18" fmla="*/ 28995703 w 96"/>
                <a:gd name="T19" fmla="*/ 0 h 4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432"/>
                <a:gd name="T32" fmla="*/ 96 w 96"/>
                <a:gd name="T33" fmla="*/ 432 h 4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432">
                  <a:moveTo>
                    <a:pt x="48" y="432"/>
                  </a:moveTo>
                  <a:lnTo>
                    <a:pt x="48" y="384"/>
                  </a:lnTo>
                  <a:lnTo>
                    <a:pt x="0" y="336"/>
                  </a:lnTo>
                  <a:lnTo>
                    <a:pt x="96" y="288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0" y="144"/>
                  </a:lnTo>
                  <a:lnTo>
                    <a:pt x="96" y="96"/>
                  </a:ln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aphicFrame>
          <p:nvGraphicFramePr>
            <p:cNvPr id="60" name="Object 95"/>
            <p:cNvGraphicFramePr>
              <a:graphicFrameLocks noChangeAspect="1"/>
            </p:cNvGraphicFramePr>
            <p:nvPr/>
          </p:nvGraphicFramePr>
          <p:xfrm>
            <a:off x="2230438" y="2306638"/>
            <a:ext cx="730250" cy="250825"/>
          </p:xfrm>
          <a:graphic>
            <a:graphicData uri="http://schemas.openxmlformats.org/presentationml/2006/ole">
              <p:oleObj spid="_x0000_s6148" name="Equation" r:id="rId9" imgW="444240" imgH="152280" progId="">
                <p:embed/>
              </p:oleObj>
            </a:graphicData>
          </a:graphic>
        </p:graphicFrame>
        <p:graphicFrame>
          <p:nvGraphicFramePr>
            <p:cNvPr id="61" name="Object 96"/>
            <p:cNvGraphicFramePr>
              <a:graphicFrameLocks noChangeAspect="1"/>
            </p:cNvGraphicFramePr>
            <p:nvPr/>
          </p:nvGraphicFramePr>
          <p:xfrm>
            <a:off x="2209800" y="2903538"/>
            <a:ext cx="771525" cy="292100"/>
          </p:xfrm>
          <a:graphic>
            <a:graphicData uri="http://schemas.openxmlformats.org/presentationml/2006/ole">
              <p:oleObj spid="_x0000_s6149" name="Equation" r:id="rId10" imgW="469800" imgH="177480" progId="">
                <p:embed/>
              </p:oleObj>
            </a:graphicData>
          </a:graphic>
        </p:graphicFrame>
        <p:sp>
          <p:nvSpPr>
            <p:cNvPr id="67" name="AutoShape 106"/>
            <p:cNvSpPr>
              <a:spLocks noChangeArrowheads="1"/>
            </p:cNvSpPr>
            <p:nvPr/>
          </p:nvSpPr>
          <p:spPr bwMode="auto">
            <a:xfrm>
              <a:off x="2514600" y="2667000"/>
              <a:ext cx="304800" cy="196850"/>
            </a:xfrm>
            <a:prstGeom prst="rightArrow">
              <a:avLst>
                <a:gd name="adj1" fmla="val 50000"/>
                <a:gd name="adj2" fmla="val 3871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cxnSp>
          <p:nvCxnSpPr>
            <p:cNvPr id="185" name="直線コネクタ 194"/>
            <p:cNvCxnSpPr>
              <a:endCxn id="8" idx="2"/>
            </p:cNvCxnSpPr>
            <p:nvPr/>
          </p:nvCxnSpPr>
          <p:spPr>
            <a:xfrm flipV="1">
              <a:off x="1543050" y="2506663"/>
              <a:ext cx="1930400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コネクタ 197"/>
            <p:cNvCxnSpPr>
              <a:stCxn id="9" idx="2"/>
            </p:cNvCxnSpPr>
            <p:nvPr/>
          </p:nvCxnSpPr>
          <p:spPr>
            <a:xfrm rot="10800000">
              <a:off x="1878013" y="2970213"/>
              <a:ext cx="1593850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1" name="Group 74"/>
            <p:cNvGrpSpPr>
              <a:grpSpLocks/>
            </p:cNvGrpSpPr>
            <p:nvPr/>
          </p:nvGrpSpPr>
          <p:grpSpPr bwMode="auto">
            <a:xfrm>
              <a:off x="1962150" y="2513013"/>
              <a:ext cx="392113" cy="455612"/>
              <a:chOff x="2688" y="2016"/>
              <a:chExt cx="240" cy="288"/>
            </a:xfrm>
          </p:grpSpPr>
          <p:sp>
            <p:nvSpPr>
              <p:cNvPr id="188" name="Line 75"/>
              <p:cNvSpPr>
                <a:spLocks noChangeShapeType="1"/>
              </p:cNvSpPr>
              <p:nvPr/>
            </p:nvSpPr>
            <p:spPr bwMode="auto">
              <a:xfrm flipV="1">
                <a:off x="2688" y="2016"/>
                <a:ext cx="24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Line 76"/>
              <p:cNvSpPr>
                <a:spLocks noChangeShapeType="1"/>
              </p:cNvSpPr>
              <p:nvPr/>
            </p:nvSpPr>
            <p:spPr bwMode="auto">
              <a:xfrm>
                <a:off x="2688" y="2016"/>
                <a:ext cx="24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27" name="Straight Connector 226"/>
            <p:cNvCxnSpPr/>
            <p:nvPr/>
          </p:nvCxnSpPr>
          <p:spPr>
            <a:xfrm>
              <a:off x="914400" y="2057400"/>
              <a:ext cx="60960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2" name="Group 241"/>
          <p:cNvGrpSpPr/>
          <p:nvPr/>
        </p:nvGrpSpPr>
        <p:grpSpPr>
          <a:xfrm>
            <a:off x="4062413" y="2971800"/>
            <a:ext cx="5081587" cy="2133600"/>
            <a:chOff x="4062413" y="2971800"/>
            <a:chExt cx="5081587" cy="2133600"/>
          </a:xfrm>
        </p:grpSpPr>
        <p:grpSp>
          <p:nvGrpSpPr>
            <p:cNvPr id="263" name="Group 240"/>
            <p:cNvGrpSpPr/>
            <p:nvPr/>
          </p:nvGrpSpPr>
          <p:grpSpPr>
            <a:xfrm>
              <a:off x="4062413" y="2971800"/>
              <a:ext cx="5081587" cy="2133600"/>
              <a:chOff x="4062413" y="2971800"/>
              <a:chExt cx="5081587" cy="2133600"/>
            </a:xfrm>
          </p:grpSpPr>
          <p:graphicFrame>
            <p:nvGraphicFramePr>
              <p:cNvPr id="1036" name="Object 97"/>
              <p:cNvGraphicFramePr>
                <a:graphicFrameLocks noChangeAspect="1"/>
              </p:cNvGraphicFramePr>
              <p:nvPr/>
            </p:nvGraphicFramePr>
            <p:xfrm>
              <a:off x="8385175" y="2971800"/>
              <a:ext cx="758825" cy="338138"/>
            </p:xfrm>
            <a:graphic>
              <a:graphicData uri="http://schemas.openxmlformats.org/presentationml/2006/ole">
                <p:oleObj spid="_x0000_s6155" name="Equation" r:id="rId11" imgW="774360" imgH="342720" progId="">
                  <p:embed/>
                </p:oleObj>
              </a:graphicData>
            </a:graphic>
          </p:graphicFrame>
          <p:graphicFrame>
            <p:nvGraphicFramePr>
              <p:cNvPr id="1037" name="Object 115"/>
              <p:cNvGraphicFramePr>
                <a:graphicFrameLocks noChangeAspect="1"/>
              </p:cNvGraphicFramePr>
              <p:nvPr/>
            </p:nvGraphicFramePr>
            <p:xfrm>
              <a:off x="8404225" y="4495800"/>
              <a:ext cx="739775" cy="339725"/>
            </p:xfrm>
            <a:graphic>
              <a:graphicData uri="http://schemas.openxmlformats.org/presentationml/2006/ole">
                <p:oleObj spid="_x0000_s6156" name="Equation" r:id="rId12" imgW="749160" imgH="342720" progId="">
                  <p:embed/>
                </p:oleObj>
              </a:graphicData>
            </a:graphic>
          </p:graphicFrame>
          <p:cxnSp>
            <p:nvCxnSpPr>
              <p:cNvPr id="207" name="Straight Arrow Connector 206"/>
              <p:cNvCxnSpPr>
                <a:stCxn id="156" idx="6"/>
              </p:cNvCxnSpPr>
              <p:nvPr/>
            </p:nvCxnSpPr>
            <p:spPr>
              <a:xfrm>
                <a:off x="8458200" y="3276600"/>
                <a:ext cx="4572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8458200" y="4495800"/>
                <a:ext cx="4572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/>
              <p:cNvSpPr txBox="1"/>
              <p:nvPr/>
            </p:nvSpPr>
            <p:spPr>
              <a:xfrm>
                <a:off x="8434895" y="3810000"/>
                <a:ext cx="7091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To  D/A</a:t>
                </a:r>
                <a:endParaRPr lang="en-US" sz="1400" dirty="0"/>
              </a:p>
            </p:txBody>
          </p:sp>
          <p:grpSp>
            <p:nvGrpSpPr>
              <p:cNvPr id="264" name="Group 239"/>
              <p:cNvGrpSpPr/>
              <p:nvPr/>
            </p:nvGrpSpPr>
            <p:grpSpPr>
              <a:xfrm>
                <a:off x="4062413" y="3160713"/>
                <a:ext cx="4319587" cy="1944687"/>
                <a:chOff x="4062413" y="3160713"/>
                <a:chExt cx="4319587" cy="1944687"/>
              </a:xfrm>
            </p:grpSpPr>
            <p:grpSp>
              <p:nvGrpSpPr>
                <p:cNvPr id="265" name="Group 238"/>
                <p:cNvGrpSpPr/>
                <p:nvPr/>
              </p:nvGrpSpPr>
              <p:grpSpPr>
                <a:xfrm>
                  <a:off x="4062413" y="3160713"/>
                  <a:ext cx="4319587" cy="1944687"/>
                  <a:chOff x="4062413" y="3160713"/>
                  <a:chExt cx="4319587" cy="1944687"/>
                </a:xfrm>
              </p:grpSpPr>
              <p:sp>
                <p:nvSpPr>
                  <p:cNvPr id="197" name="Line 2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791200" y="3276600"/>
                    <a:ext cx="259080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" name="Line 2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791200" y="4495800"/>
                    <a:ext cx="259080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" name="Text Box 2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58000" y="3657600"/>
                    <a:ext cx="793750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ja-JP" altLang="en-US"/>
                      <a:t>・・・・</a:t>
                    </a:r>
                  </a:p>
                </p:txBody>
              </p:sp>
              <p:sp>
                <p:nvSpPr>
                  <p:cNvPr id="80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6553200" y="3160713"/>
                    <a:ext cx="228600" cy="2286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ja-JP" b="1"/>
                      <a:t>+</a:t>
                    </a:r>
                  </a:p>
                </p:txBody>
              </p:sp>
              <p:sp>
                <p:nvSpPr>
                  <p:cNvPr id="81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7977187" y="3162300"/>
                    <a:ext cx="228600" cy="2286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ja-JP" b="1"/>
                      <a:t>+</a:t>
                    </a:r>
                  </a:p>
                </p:txBody>
              </p:sp>
              <p:grpSp>
                <p:nvGrpSpPr>
                  <p:cNvPr id="266" name="Group 235"/>
                  <p:cNvGrpSpPr>
                    <a:grpSpLocks/>
                  </p:cNvGrpSpPr>
                  <p:nvPr/>
                </p:nvGrpSpPr>
                <p:grpSpPr bwMode="auto">
                  <a:xfrm>
                    <a:off x="6461125" y="3384550"/>
                    <a:ext cx="228600" cy="304800"/>
                    <a:chOff x="3552" y="2160"/>
                    <a:chExt cx="144" cy="192"/>
                  </a:xfrm>
                </p:grpSpPr>
                <p:sp>
                  <p:nvSpPr>
                    <p:cNvPr id="86" name="Line 2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2160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Line 2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2352"/>
                      <a:ext cx="14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7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7864475" y="3376613"/>
                    <a:ext cx="228600" cy="304800"/>
                    <a:chOff x="3552" y="2160"/>
                    <a:chExt cx="144" cy="192"/>
                  </a:xfrm>
                </p:grpSpPr>
                <p:sp>
                  <p:nvSpPr>
                    <p:cNvPr id="89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2160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2352"/>
                      <a:ext cx="14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6553200" y="4403725"/>
                    <a:ext cx="228600" cy="2286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ja-JP" b="1" dirty="0"/>
                      <a:t>+</a:t>
                    </a:r>
                  </a:p>
                </p:txBody>
              </p:sp>
              <p:sp>
                <p:nvSpPr>
                  <p:cNvPr id="94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7977187" y="4383088"/>
                    <a:ext cx="228600" cy="2286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ja-JP" b="1" dirty="0"/>
                      <a:t>+</a:t>
                    </a:r>
                  </a:p>
                </p:txBody>
              </p:sp>
              <p:grpSp>
                <p:nvGrpSpPr>
                  <p:cNvPr id="268" name="Group 245"/>
                  <p:cNvGrpSpPr>
                    <a:grpSpLocks/>
                  </p:cNvGrpSpPr>
                  <p:nvPr/>
                </p:nvGrpSpPr>
                <p:grpSpPr bwMode="auto">
                  <a:xfrm flipV="1">
                    <a:off x="5257800" y="4114800"/>
                    <a:ext cx="557213" cy="304800"/>
                    <a:chOff x="3552" y="2160"/>
                    <a:chExt cx="144" cy="192"/>
                  </a:xfrm>
                </p:grpSpPr>
                <p:sp>
                  <p:nvSpPr>
                    <p:cNvPr id="96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2160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2352"/>
                      <a:ext cx="14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9" name="Group 248"/>
                  <p:cNvGrpSpPr>
                    <a:grpSpLocks/>
                  </p:cNvGrpSpPr>
                  <p:nvPr/>
                </p:nvGrpSpPr>
                <p:grpSpPr bwMode="auto">
                  <a:xfrm flipV="1">
                    <a:off x="6477000" y="4098925"/>
                    <a:ext cx="228600" cy="304800"/>
                    <a:chOff x="3552" y="2160"/>
                    <a:chExt cx="144" cy="192"/>
                  </a:xfrm>
                </p:grpSpPr>
                <p:sp>
                  <p:nvSpPr>
                    <p:cNvPr id="99" name="Line 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2160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2352"/>
                      <a:ext cx="14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0" name="Group 251"/>
                  <p:cNvGrpSpPr>
                    <a:grpSpLocks/>
                  </p:cNvGrpSpPr>
                  <p:nvPr/>
                </p:nvGrpSpPr>
                <p:grpSpPr bwMode="auto">
                  <a:xfrm flipV="1">
                    <a:off x="7848600" y="4078288"/>
                    <a:ext cx="228600" cy="304800"/>
                    <a:chOff x="3552" y="2160"/>
                    <a:chExt cx="144" cy="192"/>
                  </a:xfrm>
                </p:grpSpPr>
                <p:sp>
                  <p:nvSpPr>
                    <p:cNvPr id="102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2160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2352"/>
                      <a:ext cx="14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9" name="AutoShape 330"/>
                  <p:cNvSpPr>
                    <a:spLocks noChangeArrowheads="1"/>
                  </p:cNvSpPr>
                  <p:nvPr/>
                </p:nvSpPr>
                <p:spPr bwMode="auto">
                  <a:xfrm>
                    <a:off x="7391400" y="3352800"/>
                    <a:ext cx="228600" cy="228600"/>
                  </a:xfrm>
                  <a:prstGeom prst="rightArrow">
                    <a:avLst>
                      <a:gd name="adj1" fmla="val 50000"/>
                      <a:gd name="adj2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2" name="AutoShape 334"/>
                  <p:cNvSpPr>
                    <a:spLocks noChangeArrowheads="1"/>
                  </p:cNvSpPr>
                  <p:nvPr/>
                </p:nvSpPr>
                <p:spPr bwMode="auto">
                  <a:xfrm>
                    <a:off x="7391400" y="4267200"/>
                    <a:ext cx="228600" cy="228600"/>
                  </a:xfrm>
                  <a:prstGeom prst="rightArrow">
                    <a:avLst>
                      <a:gd name="adj1" fmla="val 50000"/>
                      <a:gd name="adj2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271" name="Group 237"/>
                  <p:cNvGrpSpPr/>
                  <p:nvPr/>
                </p:nvGrpSpPr>
                <p:grpSpPr>
                  <a:xfrm>
                    <a:off x="4062413" y="3429000"/>
                    <a:ext cx="1804987" cy="1676400"/>
                    <a:chOff x="4062413" y="3429000"/>
                    <a:chExt cx="1804987" cy="1676400"/>
                  </a:xfrm>
                </p:grpSpPr>
                <p:grpSp>
                  <p:nvGrpSpPr>
                    <p:cNvPr id="272" name="Group 2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24400" y="3429000"/>
                      <a:ext cx="1143000" cy="304800"/>
                      <a:chOff x="3552" y="2160"/>
                      <a:chExt cx="144" cy="192"/>
                    </a:xfrm>
                  </p:grpSpPr>
                  <p:sp>
                    <p:nvSpPr>
                      <p:cNvPr id="83" name="Line 2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96" y="2160"/>
                        <a:ext cx="0" cy="19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" name="Line 2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52" y="2352"/>
                        <a:ext cx="14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40" name="Oval 2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14800" y="4648200"/>
                      <a:ext cx="457200" cy="457200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1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4157663" y="4757738"/>
                      <a:ext cx="371475" cy="204787"/>
                    </a:xfrm>
                    <a:custGeom>
                      <a:avLst/>
                      <a:gdLst>
                        <a:gd name="T0" fmla="*/ 0 w 192"/>
                        <a:gd name="T1" fmla="*/ 262096254 h 168"/>
                        <a:gd name="T2" fmla="*/ 120967511 w 192"/>
                        <a:gd name="T3" fmla="*/ 20161249 h 168"/>
                        <a:gd name="T4" fmla="*/ 362902484 w 192"/>
                        <a:gd name="T5" fmla="*/ 383063710 h 168"/>
                        <a:gd name="T6" fmla="*/ 483870045 w 192"/>
                        <a:gd name="T7" fmla="*/ 262096254 h 16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2"/>
                        <a:gd name="T13" fmla="*/ 0 h 168"/>
                        <a:gd name="T14" fmla="*/ 192 w 192"/>
                        <a:gd name="T15" fmla="*/ 168 h 16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2" h="168">
                          <a:moveTo>
                            <a:pt x="0" y="104"/>
                          </a:moveTo>
                          <a:cubicBezTo>
                            <a:pt x="12" y="52"/>
                            <a:pt x="24" y="0"/>
                            <a:pt x="48" y="8"/>
                          </a:cubicBezTo>
                          <a:cubicBezTo>
                            <a:pt x="72" y="16"/>
                            <a:pt x="120" y="136"/>
                            <a:pt x="144" y="152"/>
                          </a:cubicBezTo>
                          <a:cubicBezTo>
                            <a:pt x="168" y="168"/>
                            <a:pt x="180" y="136"/>
                            <a:pt x="192" y="104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grpSp>
                  <p:nvGrpSpPr>
                    <p:cNvPr id="273" name="Group 2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57800" y="3733800"/>
                      <a:ext cx="373063" cy="381000"/>
                      <a:chOff x="2688" y="2016"/>
                      <a:chExt cx="240" cy="288"/>
                    </a:xfrm>
                  </p:grpSpPr>
                  <p:sp>
                    <p:nvSpPr>
                      <p:cNvPr id="143" name="Line 29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88" y="2016"/>
                        <a:ext cx="24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4" name="Line 2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88" y="2016"/>
                        <a:ext cx="24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51" name="Line 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72000" y="4876800"/>
                      <a:ext cx="15240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aphicFrame>
                  <p:nvGraphicFramePr>
                    <p:cNvPr id="153" name="Object 3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062413" y="4327525"/>
                    <a:ext cx="534987" cy="403225"/>
                  </p:xfrm>
                  <a:graphic>
                    <a:graphicData uri="http://schemas.openxmlformats.org/presentationml/2006/ole">
                      <p:oleObj spid="_x0000_s6154" name="Equation" r:id="rId13" imgW="304560" imgH="228600" progId="">
                        <p:embed/>
                      </p:oleObj>
                    </a:graphicData>
                  </a:graphic>
                </p:graphicFrame>
                <p:sp>
                  <p:nvSpPr>
                    <p:cNvPr id="155" name="Line 30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24400" y="3733800"/>
                      <a:ext cx="0" cy="11430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AutoShape 3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0600" y="3733800"/>
                      <a:ext cx="228600" cy="228600"/>
                    </a:xfrm>
                    <a:prstGeom prst="rightArrow">
                      <a:avLst>
                        <a:gd name="adj1" fmla="val 50000"/>
                        <a:gd name="adj2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196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5715000" y="4419600"/>
                    <a:ext cx="228600" cy="2286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ja-JP" b="1" dirty="0"/>
                      <a:t>+</a:t>
                    </a:r>
                  </a:p>
                </p:txBody>
              </p:sp>
              <p:sp>
                <p:nvSpPr>
                  <p:cNvPr id="198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5715000" y="3200400"/>
                    <a:ext cx="228600" cy="2286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ja-JP" b="1" dirty="0"/>
                      <a:t>+</a:t>
                    </a:r>
                  </a:p>
                </p:txBody>
              </p:sp>
            </p:grpSp>
            <p:sp>
              <p:nvSpPr>
                <p:cNvPr id="213" name="TextBox 212"/>
                <p:cNvSpPr txBox="1"/>
                <p:nvPr/>
              </p:nvSpPr>
              <p:spPr>
                <a:xfrm>
                  <a:off x="5562600" y="3733800"/>
                  <a:ext cx="5613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Symbol" pitchFamily="18" charset="2"/>
                    </a:rPr>
                    <a:t>Dw</a:t>
                  </a:r>
                  <a:r>
                    <a:rPr lang="en-US" baseline="-25000" dirty="0" smtClean="0">
                      <a:latin typeface="Symbol" pitchFamily="18" charset="2"/>
                    </a:rPr>
                    <a:t>2</a:t>
                  </a:r>
                  <a:endParaRPr lang="en-US" baseline="-25000" dirty="0">
                    <a:latin typeface="Symbol" pitchFamily="18" charset="2"/>
                  </a:endParaRPr>
                </a:p>
              </p:txBody>
            </p:sp>
          </p:grpSp>
          <p:sp>
            <p:nvSpPr>
              <p:cNvPr id="156" name="Oval 310"/>
              <p:cNvSpPr>
                <a:spLocks noChangeArrowheads="1"/>
              </p:cNvSpPr>
              <p:nvPr/>
            </p:nvSpPr>
            <p:spPr bwMode="auto">
              <a:xfrm>
                <a:off x="8305800" y="32004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57" name="Oval 311"/>
            <p:cNvSpPr>
              <a:spLocks noChangeArrowheads="1"/>
            </p:cNvSpPr>
            <p:nvPr/>
          </p:nvSpPr>
          <p:spPr bwMode="auto">
            <a:xfrm>
              <a:off x="83058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43" name="スライド番号プレースホルダ 2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E353A-4B1B-4523-BD32-DE9297F9722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56" name="テキスト ボックス 255"/>
          <p:cNvSpPr txBox="1"/>
          <p:nvPr/>
        </p:nvSpPr>
        <p:spPr>
          <a:xfrm>
            <a:off x="273874" y="5507940"/>
            <a:ext cx="256993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振幅、位相、共振周波数</a:t>
            </a:r>
            <a:endParaRPr kumimoji="1" lang="ja-JP" altLang="en-US" dirty="0"/>
          </a:p>
        </p:txBody>
      </p:sp>
      <p:sp>
        <p:nvSpPr>
          <p:cNvPr id="274" name="タイトル 1"/>
          <p:cNvSpPr txBox="1">
            <a:spLocks/>
          </p:cNvSpPr>
          <p:nvPr/>
        </p:nvSpPr>
        <p:spPr>
          <a:xfrm>
            <a:off x="467544" y="0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多チャンネル</a:t>
            </a:r>
            <a:r>
              <a:rPr lang="ja-JP" alt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読み出し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6830888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EE353A-4B1B-4523-BD32-DE9297F9722A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20110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838200"/>
            <a:ext cx="6096000" cy="45720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28600" y="2590800"/>
            <a:ext cx="103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smtClean="0"/>
              <a:t>共振空洞</a:t>
            </a:r>
            <a:endParaRPr lang="en-US" altLang="ja-JP" sz="1600" dirty="0" smtClean="0"/>
          </a:p>
          <a:p>
            <a:r>
              <a:rPr lang="en-US" sz="1600" dirty="0" smtClean="0"/>
              <a:t>5.105 GHz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5638800"/>
            <a:ext cx="887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IQ mixer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5638800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Divider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001000" y="4343400"/>
            <a:ext cx="81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USB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72400" y="2438400"/>
            <a:ext cx="125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RGB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5657671"/>
            <a:ext cx="2421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mtClean="0"/>
              <a:t>評価ボード</a:t>
            </a:r>
            <a:endParaRPr lang="en-US" dirty="0" smtClean="0"/>
          </a:p>
          <a:p>
            <a:r>
              <a:rPr lang="en-US" dirty="0" smtClean="0"/>
              <a:t>FPGA Virtex-4  105 MHz</a:t>
            </a:r>
          </a:p>
          <a:p>
            <a:r>
              <a:rPr lang="en-US" dirty="0" smtClean="0"/>
              <a:t>14 bit ADC 105 MHz</a:t>
            </a:r>
          </a:p>
          <a:p>
            <a:r>
              <a:rPr lang="en-US" dirty="0" smtClean="0"/>
              <a:t>14 bit DAC 105 MHz</a:t>
            </a:r>
            <a:endParaRPr lang="en-US" dirty="0"/>
          </a:p>
        </p:txBody>
      </p:sp>
      <p:cxnSp>
        <p:nvCxnSpPr>
          <p:cNvPr id="13" name="Straight Arrow Connector 13"/>
          <p:cNvCxnSpPr/>
          <p:nvPr/>
        </p:nvCxnSpPr>
        <p:spPr>
          <a:xfrm rot="10800000" flipV="1">
            <a:off x="5791200" y="2667000"/>
            <a:ext cx="1981200" cy="152400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5"/>
          <p:cNvCxnSpPr/>
          <p:nvPr/>
        </p:nvCxnSpPr>
        <p:spPr>
          <a:xfrm>
            <a:off x="7391400" y="4495800"/>
            <a:ext cx="533400" cy="1588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/>
          <p:cNvCxnSpPr>
            <a:stCxn id="8" idx="0"/>
          </p:cNvCxnSpPr>
          <p:nvPr/>
        </p:nvCxnSpPr>
        <p:spPr>
          <a:xfrm rot="5400000" flipH="1" flipV="1">
            <a:off x="1403052" y="4679652"/>
            <a:ext cx="990600" cy="927696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9"/>
          <p:cNvCxnSpPr/>
          <p:nvPr/>
        </p:nvCxnSpPr>
        <p:spPr>
          <a:xfrm rot="5400000" flipH="1" flipV="1">
            <a:off x="3771900" y="5295900"/>
            <a:ext cx="457200" cy="228600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1"/>
          <p:cNvCxnSpPr>
            <a:stCxn id="7" idx="3"/>
          </p:cNvCxnSpPr>
          <p:nvPr/>
        </p:nvCxnSpPr>
        <p:spPr>
          <a:xfrm>
            <a:off x="1267667" y="2883188"/>
            <a:ext cx="1323133" cy="469612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4"/>
          <p:cNvCxnSpPr/>
          <p:nvPr/>
        </p:nvCxnSpPr>
        <p:spPr>
          <a:xfrm rot="16200000" flipV="1">
            <a:off x="5791200" y="4953000"/>
            <a:ext cx="990600" cy="381000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6"/>
          <p:cNvSpPr txBox="1"/>
          <p:nvPr/>
        </p:nvSpPr>
        <p:spPr>
          <a:xfrm>
            <a:off x="7772400" y="2971800"/>
            <a:ext cx="120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RGB</a:t>
            </a:r>
            <a:endParaRPr lang="en-US" dirty="0"/>
          </a:p>
        </p:txBody>
      </p:sp>
      <p:cxnSp>
        <p:nvCxnSpPr>
          <p:cNvPr id="20" name="Straight Arrow Connector 27"/>
          <p:cNvCxnSpPr>
            <a:stCxn id="19" idx="1"/>
          </p:cNvCxnSpPr>
          <p:nvPr/>
        </p:nvCxnSpPr>
        <p:spPr>
          <a:xfrm rot="10800000">
            <a:off x="6324600" y="3124200"/>
            <a:ext cx="1447800" cy="32266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9"/>
          <p:cNvSpPr txBox="1"/>
          <p:nvPr/>
        </p:nvSpPr>
        <p:spPr>
          <a:xfrm>
            <a:off x="7848600" y="3657600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smtClean="0"/>
              <a:t>変換ボード</a:t>
            </a:r>
            <a:endParaRPr lang="en-US" sz="1600" dirty="0"/>
          </a:p>
        </p:txBody>
      </p:sp>
      <p:cxnSp>
        <p:nvCxnSpPr>
          <p:cNvPr id="22" name="Straight Arrow Connector 30"/>
          <p:cNvCxnSpPr>
            <a:stCxn id="21" idx="1"/>
          </p:cNvCxnSpPr>
          <p:nvPr/>
        </p:nvCxnSpPr>
        <p:spPr>
          <a:xfrm rot="10800000" flipV="1">
            <a:off x="7086600" y="3826876"/>
            <a:ext cx="762000" cy="135523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3"/>
          <p:cNvSpPr txBox="1"/>
          <p:nvPr/>
        </p:nvSpPr>
        <p:spPr>
          <a:xfrm>
            <a:off x="4800600" y="5638800"/>
            <a:ext cx="1227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signal</a:t>
            </a:r>
          </a:p>
          <a:p>
            <a:r>
              <a:rPr lang="en-US" dirty="0" smtClean="0"/>
              <a:t>generator</a:t>
            </a:r>
            <a:endParaRPr lang="en-US" dirty="0"/>
          </a:p>
        </p:txBody>
      </p:sp>
      <p:cxnSp>
        <p:nvCxnSpPr>
          <p:cNvPr id="24" name="Straight Arrow Connector 34"/>
          <p:cNvCxnSpPr/>
          <p:nvPr/>
        </p:nvCxnSpPr>
        <p:spPr>
          <a:xfrm rot="10800000">
            <a:off x="4343400" y="5181600"/>
            <a:ext cx="685800" cy="533400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0" y="3068960"/>
            <a:ext cx="14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本試験では</a:t>
            </a:r>
            <a:endParaRPr lang="en-US" altLang="ja-JP" dirty="0" smtClean="0"/>
          </a:p>
          <a:p>
            <a:r>
              <a:rPr kumimoji="1" lang="en-US" altLang="ja-JP" dirty="0" smtClean="0"/>
              <a:t>MKIDs</a:t>
            </a:r>
            <a:r>
              <a:rPr kumimoji="1" lang="ja-JP" altLang="en-US" dirty="0" smtClean="0"/>
              <a:t>に接続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668344" y="4653136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レジスタ</a:t>
            </a:r>
            <a:r>
              <a:rPr kumimoji="1" lang="en-US" altLang="ja-JP" dirty="0" smtClean="0"/>
              <a:t>R/W</a:t>
            </a:r>
          </a:p>
          <a:p>
            <a:r>
              <a:rPr lang="en-US" altLang="ja-JP" dirty="0" smtClean="0"/>
              <a:t>DMA</a:t>
            </a:r>
            <a:r>
              <a:rPr lang="ja-JP" altLang="en-US" dirty="0" smtClean="0"/>
              <a:t>転送</a:t>
            </a:r>
            <a:endParaRPr kumimoji="1" lang="ja-JP" altLang="en-US" dirty="0"/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467544" y="0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セットアップ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7544" y="0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多チャンネル同時読み出し試験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図 5" descr="MKID_5_175GHz_0_300K_tim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763524"/>
            <a:ext cx="6096000" cy="4572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flipH="1">
            <a:off x="611560" y="764704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</a:t>
            </a:r>
            <a:r>
              <a:rPr kumimoji="1" lang="ja-JP" alt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チャンネル同時読み出しで時間変化を追い、期待通りのデータが得られた</a:t>
            </a:r>
            <a:endParaRPr kumimoji="1" lang="ja-JP" alt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99792" y="4571836"/>
            <a:ext cx="83067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0.300K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32040" y="6228020"/>
            <a:ext cx="124104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冷凍機</a:t>
            </a:r>
            <a:r>
              <a:rPr kumimoji="1" lang="en-US" altLang="ja-JP" dirty="0" smtClean="0"/>
              <a:t>OFF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rot="10800000">
            <a:off x="4283968" y="5939988"/>
            <a:ext cx="504056" cy="43204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724128" y="5507940"/>
            <a:ext cx="76655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1.33 </a:t>
            </a:r>
            <a:r>
              <a:rPr kumimoji="1" lang="en-US" altLang="ja-JP" dirty="0" smtClean="0"/>
              <a:t>K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67544" y="269776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まとめ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1600" y="1052736"/>
            <a:ext cx="6552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dirty="0" smtClean="0"/>
              <a:t>B</a:t>
            </a:r>
            <a:r>
              <a:rPr lang="ja-JP" altLang="en-US" dirty="0" smtClean="0"/>
              <a:t>モード偏光→原始重力波→初期宇宙の直接観測</a:t>
            </a:r>
            <a:endParaRPr lang="en-US" altLang="ja-JP" dirty="0" smtClean="0"/>
          </a:p>
          <a:p>
            <a:endParaRPr lang="en-US" altLang="ja-JP" dirty="0" smtClean="0"/>
          </a:p>
          <a:p>
            <a:pPr>
              <a:buFont typeface="Wingdings" pitchFamily="2" charset="2"/>
              <a:buChar char="p"/>
            </a:pPr>
            <a:r>
              <a:rPr lang="en-US" altLang="ja-JP" dirty="0" err="1" smtClean="0"/>
              <a:t>nK</a:t>
            </a:r>
            <a:r>
              <a:rPr lang="ja-JP" altLang="en-US" dirty="0" smtClean="0"/>
              <a:t>オーダーの感度が必要</a:t>
            </a:r>
            <a:endParaRPr lang="en-US" altLang="ja-JP" dirty="0" smtClean="0"/>
          </a:p>
          <a:p>
            <a:endParaRPr lang="en-US" altLang="ja-JP" dirty="0" smtClean="0"/>
          </a:p>
          <a:p>
            <a:pPr>
              <a:buFont typeface="Wingdings" pitchFamily="2" charset="2"/>
              <a:buChar char="p"/>
            </a:pPr>
            <a:r>
              <a:rPr lang="ja-JP" altLang="en-US" dirty="0" smtClean="0"/>
              <a:t>小型科学衛星</a:t>
            </a:r>
            <a:r>
              <a:rPr lang="en-US" altLang="ja-JP" dirty="0" err="1" smtClean="0"/>
              <a:t>LiteBIRD</a:t>
            </a:r>
            <a:r>
              <a:rPr lang="ja-JP" altLang="en-US" dirty="0" smtClean="0"/>
              <a:t>を飛ばす！</a:t>
            </a:r>
            <a:r>
              <a:rPr lang="en-US" altLang="ja-JP" dirty="0" smtClean="0"/>
              <a:t>(2020?)</a:t>
            </a:r>
          </a:p>
          <a:p>
            <a:endParaRPr kumimoji="1" lang="en-US" altLang="ja-JP" dirty="0" smtClean="0"/>
          </a:p>
          <a:p>
            <a:pPr>
              <a:buFont typeface="Wingdings" pitchFamily="2" charset="2"/>
              <a:buChar char="p"/>
            </a:pPr>
            <a:r>
              <a:rPr kumimoji="1" lang="ja-JP" altLang="en-US" dirty="0" smtClean="0"/>
              <a:t>焦点面検出器として</a:t>
            </a:r>
            <a:r>
              <a:rPr kumimoji="1" lang="en-US" altLang="ja-JP" dirty="0" smtClean="0"/>
              <a:t>2,000 </a:t>
            </a:r>
            <a:r>
              <a:rPr kumimoji="1" lang="en-US" altLang="ja-JP" dirty="0" err="1" smtClean="0"/>
              <a:t>ch</a:t>
            </a:r>
            <a:r>
              <a:rPr kumimoji="1" lang="ja-JP" altLang="en-US" dirty="0" err="1" smtClean="0"/>
              <a:t>の検</a:t>
            </a:r>
            <a:r>
              <a:rPr kumimoji="1" lang="ja-JP" altLang="en-US" dirty="0" smtClean="0"/>
              <a:t>出器が必要</a:t>
            </a:r>
            <a:endParaRPr kumimoji="1" lang="en-US" altLang="ja-JP" dirty="0" smtClean="0"/>
          </a:p>
          <a:p>
            <a:r>
              <a:rPr lang="ja-JP" altLang="en-US" dirty="0" smtClean="0"/>
              <a:t>　 候補の一つとして</a:t>
            </a:r>
            <a:r>
              <a:rPr lang="en-US" altLang="ja-JP" dirty="0" smtClean="0"/>
              <a:t>MKID</a:t>
            </a:r>
            <a:r>
              <a:rPr lang="ja-JP" altLang="en-US" dirty="0" smtClean="0"/>
              <a:t>を開発中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pPr>
              <a:buFont typeface="Wingdings" pitchFamily="2" charset="2"/>
              <a:buChar char="p"/>
            </a:pPr>
            <a:r>
              <a:rPr kumimoji="1" lang="ja-JP" altLang="en-US" dirty="0" smtClean="0"/>
              <a:t>素子製作・冷凍機の評価系が</a:t>
            </a:r>
            <a:r>
              <a:rPr kumimoji="1" lang="en-US" altLang="ja-JP" dirty="0" smtClean="0"/>
              <a:t>KEK</a:t>
            </a:r>
            <a:r>
              <a:rPr kumimoji="1" lang="ja-JP" altLang="en-US" dirty="0" smtClean="0"/>
              <a:t>にそろっている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Font typeface="Wingdings" pitchFamily="2" charset="2"/>
              <a:buChar char="p"/>
            </a:pPr>
            <a:r>
              <a:rPr kumimoji="1" lang="en-US" altLang="ja-JP" dirty="0" smtClean="0"/>
              <a:t>Q</a:t>
            </a:r>
            <a:r>
              <a:rPr kumimoji="1" lang="ja-JP" altLang="en-US" dirty="0" smtClean="0"/>
              <a:t>値 </a:t>
            </a:r>
            <a:r>
              <a:rPr kumimoji="1" lang="en-US" altLang="ja-JP" dirty="0" smtClean="0"/>
              <a:t>= 10</a:t>
            </a:r>
            <a:r>
              <a:rPr kumimoji="1" lang="en-US" altLang="ja-JP" baseline="30000" dirty="0" smtClean="0"/>
              <a:t>5</a:t>
            </a:r>
            <a:r>
              <a:rPr lang="ja-JP" altLang="en-US" dirty="0" smtClean="0"/>
              <a:t> </a:t>
            </a:r>
            <a:r>
              <a:rPr lang="ja-JP" altLang="en-US" dirty="0" smtClean="0"/>
              <a:t>を達成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pPr>
              <a:buFont typeface="Wingdings" pitchFamily="2" charset="2"/>
              <a:buChar char="p"/>
            </a:pPr>
            <a:r>
              <a:rPr kumimoji="1" lang="ja-JP" altLang="en-US" dirty="0" smtClean="0"/>
              <a:t>ミリ波を検出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Font typeface="Wingdings" pitchFamily="2" charset="2"/>
              <a:buChar char="p"/>
            </a:pPr>
            <a:r>
              <a:rPr lang="ja-JP" altLang="en-US" dirty="0" smtClean="0"/>
              <a:t>多チャンネル同時読み出しに成功</a:t>
            </a:r>
            <a:endParaRPr kumimoji="1" lang="en-US" altLang="ja-JP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924944"/>
            <a:ext cx="2661905" cy="2671429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6300192" y="5733256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多チャンネル多色</a:t>
            </a:r>
            <a:r>
              <a:rPr kumimoji="1" lang="en-US" altLang="ja-JP" dirty="0" smtClean="0"/>
              <a:t>MKIDs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5" name="Content Placeholder 8" descr="Big_Bang_WMAP.jpg"/>
          <p:cNvPicPr>
            <a:picLocks noChangeAspect="1"/>
          </p:cNvPicPr>
          <p:nvPr/>
        </p:nvPicPr>
        <p:blipFill>
          <a:blip r:embed="rId2" cstate="print"/>
          <a:srcRect l="334" t="6115" r="1547" b="8908"/>
          <a:stretch>
            <a:fillRect/>
          </a:stretch>
        </p:blipFill>
        <p:spPr>
          <a:xfrm>
            <a:off x="179512" y="1556792"/>
            <a:ext cx="6678144" cy="437798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15616" y="260648"/>
            <a:ext cx="6683433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宇宙マイクロ波背景</a:t>
            </a:r>
            <a:r>
              <a:rPr kumimoji="1" lang="ja-JP" alt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放射とは？</a:t>
            </a:r>
            <a:endParaRPr kumimoji="1" lang="en-US" altLang="ja-JP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1" lang="en-US" altLang="ja-JP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(Cosmic microwave background : CMB)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11560" y="1988840"/>
            <a:ext cx="1152128" cy="504056"/>
          </a:xfrm>
          <a:prstGeom prst="rect">
            <a:avLst/>
          </a:pr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04248" y="1700808"/>
            <a:ext cx="220284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「宇宙の晴れ</a:t>
            </a:r>
            <a:r>
              <a:rPr lang="ja-JP" altLang="en-US" dirty="0"/>
              <a:t>上がり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宇宙が放射に対して</a:t>
            </a:r>
            <a:endParaRPr lang="en-US" altLang="ja-JP" dirty="0" smtClean="0"/>
          </a:p>
          <a:p>
            <a:r>
              <a:rPr kumimoji="1" lang="ja-JP" altLang="en-US" dirty="0" smtClean="0"/>
              <a:t>透明</a:t>
            </a:r>
            <a:r>
              <a:rPr kumimoji="1" lang="ja-JP" altLang="en-US" dirty="0"/>
              <a:t>に</a:t>
            </a:r>
            <a:r>
              <a:rPr kumimoji="1" lang="ja-JP" altLang="en-US" dirty="0" smtClean="0"/>
              <a:t>なったときの</a:t>
            </a:r>
            <a:endParaRPr kumimoji="1" lang="en-US" altLang="ja-JP" dirty="0" smtClean="0"/>
          </a:p>
          <a:p>
            <a:r>
              <a:rPr lang="ja-JP" altLang="en-US" dirty="0" smtClean="0"/>
              <a:t>スナップショット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z</a:t>
            </a:r>
            <a:r>
              <a:rPr lang="en-US" altLang="ja-JP" dirty="0" smtClean="0"/>
              <a:t> = 1090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2.725 K</a:t>
            </a:r>
            <a:r>
              <a:rPr lang="ja-JP" altLang="en-US" dirty="0" smtClean="0"/>
              <a:t>の非常に</a:t>
            </a:r>
            <a:endParaRPr lang="en-US" altLang="ja-JP" dirty="0" smtClean="0"/>
          </a:p>
          <a:p>
            <a:r>
              <a:rPr lang="ja-JP" altLang="en-US" dirty="0" smtClean="0"/>
              <a:t>一様な放射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最も大きな非等方性</a:t>
            </a:r>
            <a:endParaRPr lang="en-US" altLang="ja-JP" dirty="0" smtClean="0"/>
          </a:p>
          <a:p>
            <a:r>
              <a:rPr lang="en-US" altLang="ja-JP" dirty="0" smtClean="0"/>
              <a:t> = 10</a:t>
            </a:r>
            <a:r>
              <a:rPr lang="en-US" altLang="ja-JP" baseline="30000" dirty="0" smtClean="0"/>
              <a:t>-3</a:t>
            </a:r>
            <a:r>
              <a:rPr lang="en-US" altLang="ja-JP" dirty="0" smtClean="0"/>
              <a:t> (</a:t>
            </a:r>
            <a:r>
              <a:rPr lang="ja-JP" altLang="en-US" dirty="0" smtClean="0"/>
              <a:t>地球の運動</a:t>
            </a:r>
            <a:r>
              <a:rPr lang="en-US" altLang="ja-JP" dirty="0" smtClean="0"/>
              <a:t>)</a:t>
            </a:r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5" name="Rectangle 27"/>
          <p:cNvSpPr/>
          <p:nvPr/>
        </p:nvSpPr>
        <p:spPr>
          <a:xfrm>
            <a:off x="4159261" y="3829610"/>
            <a:ext cx="253999" cy="2530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30260" y="0"/>
            <a:ext cx="7405907" cy="640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altLang="ja-JP" sz="2600" dirty="0" err="1" smtClean="0"/>
              <a:t>LiteBIRD</a:t>
            </a:r>
            <a:r>
              <a:rPr lang="ja-JP" altLang="en-US" sz="2600" dirty="0" smtClean="0"/>
              <a:t>：</a:t>
            </a:r>
            <a:r>
              <a:rPr lang="en-US" altLang="ja-JP" sz="2600" dirty="0" smtClean="0"/>
              <a:t> 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衛星の構成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7"/>
          <p:cNvCxnSpPr/>
          <p:nvPr/>
        </p:nvCxnSpPr>
        <p:spPr>
          <a:xfrm>
            <a:off x="0" y="503114"/>
            <a:ext cx="7257592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"/>
          <p:cNvCxnSpPr/>
          <p:nvPr/>
        </p:nvCxnSpPr>
        <p:spPr>
          <a:xfrm>
            <a:off x="0" y="530330"/>
            <a:ext cx="7257592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hazumi\Documents\Slides\2010\10_LiteBIRD\鈴木純さん\mh01.jpg"/>
          <p:cNvPicPr>
            <a:picLocks noChangeAspect="1" noChangeArrowheads="1"/>
          </p:cNvPicPr>
          <p:nvPr/>
        </p:nvPicPr>
        <p:blipFill>
          <a:blip r:embed="rId2" cstate="print"/>
          <a:srcRect l="8871" t="23946" r="16129" b="9918"/>
          <a:stretch>
            <a:fillRect/>
          </a:stretch>
        </p:blipFill>
        <p:spPr bwMode="auto">
          <a:xfrm>
            <a:off x="100239" y="3829610"/>
            <a:ext cx="4059022" cy="253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8"/>
          <p:cNvCxnSpPr/>
          <p:nvPr/>
        </p:nvCxnSpPr>
        <p:spPr>
          <a:xfrm rot="16200000" flipH="1">
            <a:off x="1588190" y="3946393"/>
            <a:ext cx="243417" cy="2381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20"/>
          <p:cNvSpPr txBox="1"/>
          <p:nvPr/>
        </p:nvSpPr>
        <p:spPr>
          <a:xfrm>
            <a:off x="2469274" y="3799580"/>
            <a:ext cx="126594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</a:rPr>
              <a:t>4K</a:t>
            </a:r>
            <a:r>
              <a:rPr lang="ja-JP" altLang="en-US" sz="1200" dirty="0" smtClean="0">
                <a:solidFill>
                  <a:srgbClr val="FFFFFF"/>
                </a:solidFill>
              </a:rPr>
              <a:t>の反射光学系</a:t>
            </a:r>
            <a:endParaRPr lang="en-US" altLang="ja-JP" sz="1200" dirty="0" smtClean="0">
              <a:solidFill>
                <a:srgbClr val="FFFFFF"/>
              </a:solidFill>
            </a:endParaRPr>
          </a:p>
          <a:p>
            <a:r>
              <a:rPr lang="ja-JP" altLang="en-US" sz="1200" dirty="0" smtClean="0">
                <a:solidFill>
                  <a:srgbClr val="FFFFFF"/>
                </a:solidFill>
              </a:rPr>
              <a:t>主鏡、副鏡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21"/>
          <p:cNvCxnSpPr/>
          <p:nvPr/>
        </p:nvCxnSpPr>
        <p:spPr>
          <a:xfrm rot="10800000" flipV="1">
            <a:off x="2454378" y="4250661"/>
            <a:ext cx="254969" cy="18815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5"/>
          <p:cNvSpPr txBox="1"/>
          <p:nvPr/>
        </p:nvSpPr>
        <p:spPr>
          <a:xfrm>
            <a:off x="2900787" y="4250662"/>
            <a:ext cx="16183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FFFFFF"/>
                </a:solidFill>
              </a:rPr>
              <a:t>放熱板</a:t>
            </a:r>
            <a:r>
              <a:rPr lang="en-US" altLang="ja-JP" sz="1200" dirty="0" smtClean="0">
                <a:solidFill>
                  <a:srgbClr val="FFFFFF"/>
                </a:solidFill>
              </a:rPr>
              <a:t>/</a:t>
            </a:r>
            <a:r>
              <a:rPr lang="ja-JP" altLang="en-US" sz="1200" dirty="0" smtClean="0">
                <a:solidFill>
                  <a:srgbClr val="FFFFFF"/>
                </a:solidFill>
              </a:rPr>
              <a:t>サンシールド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18" name="Straight Arrow Connector 26"/>
          <p:cNvCxnSpPr/>
          <p:nvPr/>
        </p:nvCxnSpPr>
        <p:spPr>
          <a:xfrm rot="5400000">
            <a:off x="3572643" y="4574526"/>
            <a:ext cx="272936" cy="15804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8"/>
          <p:cNvSpPr txBox="1"/>
          <p:nvPr/>
        </p:nvSpPr>
        <p:spPr>
          <a:xfrm>
            <a:off x="2624679" y="6096704"/>
            <a:ext cx="20646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FFFFFF"/>
                </a:solidFill>
              </a:rPr>
              <a:t>小型衛星標準バス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20" name="Straight Arrow Connector 29"/>
          <p:cNvCxnSpPr/>
          <p:nvPr/>
        </p:nvCxnSpPr>
        <p:spPr>
          <a:xfrm rot="10800000">
            <a:off x="2428969" y="5872621"/>
            <a:ext cx="280374" cy="27699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31"/>
          <p:cNvSpPr txBox="1"/>
          <p:nvPr/>
        </p:nvSpPr>
        <p:spPr>
          <a:xfrm>
            <a:off x="187528" y="5436876"/>
            <a:ext cx="152237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chemeClr val="bg1"/>
                </a:solidFill>
              </a:rPr>
              <a:t>ソーラーパネル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32"/>
          <p:cNvCxnSpPr/>
          <p:nvPr/>
        </p:nvCxnSpPr>
        <p:spPr>
          <a:xfrm rot="16200000" flipH="1">
            <a:off x="743014" y="5779540"/>
            <a:ext cx="353937" cy="222607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37"/>
          <p:cNvSpPr txBox="1"/>
          <p:nvPr/>
        </p:nvSpPr>
        <p:spPr>
          <a:xfrm>
            <a:off x="2709345" y="5532123"/>
            <a:ext cx="18097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常温</a:t>
            </a:r>
            <a:r>
              <a:rPr lang="ja-JP" altLang="en-US" sz="1200" dirty="0" smtClean="0">
                <a:solidFill>
                  <a:srgbClr val="FFFFFF"/>
                </a:solidFill>
              </a:rPr>
              <a:t>ミッション部</a:t>
            </a:r>
            <a:endParaRPr lang="en-US" altLang="ja-JP" sz="1200" dirty="0" smtClean="0">
              <a:solidFill>
                <a:srgbClr val="FFFFFF"/>
              </a:solidFill>
            </a:endParaRPr>
          </a:p>
          <a:p>
            <a:r>
              <a:rPr lang="ja-JP" altLang="en-US" sz="1200" dirty="0" smtClean="0">
                <a:solidFill>
                  <a:srgbClr val="FFFFFF"/>
                </a:solidFill>
              </a:rPr>
              <a:t>読み出しエレキ、冷凍機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38"/>
          <p:cNvCxnSpPr/>
          <p:nvPr/>
        </p:nvCxnSpPr>
        <p:spPr>
          <a:xfrm rot="16200000" flipV="1">
            <a:off x="2375762" y="5380292"/>
            <a:ext cx="386791" cy="28037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40"/>
          <p:cNvPicPr>
            <a:picLocks noChangeAspect="1"/>
          </p:cNvPicPr>
          <p:nvPr/>
        </p:nvPicPr>
        <p:blipFill>
          <a:blip r:embed="rId3" cstate="print"/>
          <a:srcRect l="15669" r="12385"/>
          <a:stretch>
            <a:fillRect/>
          </a:stretch>
        </p:blipFill>
        <p:spPr>
          <a:xfrm>
            <a:off x="4549390" y="1189469"/>
            <a:ext cx="4497074" cy="4794595"/>
          </a:xfrm>
          <a:prstGeom prst="rect">
            <a:avLst/>
          </a:prstGeom>
        </p:spPr>
      </p:pic>
      <p:cxnSp>
        <p:nvCxnSpPr>
          <p:cNvPr id="26" name="Straight Arrow Connector 41"/>
          <p:cNvCxnSpPr/>
          <p:nvPr/>
        </p:nvCxnSpPr>
        <p:spPr>
          <a:xfrm>
            <a:off x="4727608" y="1641506"/>
            <a:ext cx="414444" cy="24341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43"/>
          <p:cNvSpPr txBox="1"/>
          <p:nvPr/>
        </p:nvSpPr>
        <p:spPr>
          <a:xfrm>
            <a:off x="932581" y="3850776"/>
            <a:ext cx="8242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chemeClr val="bg1"/>
                </a:solidFill>
              </a:rPr>
              <a:t>入射光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44"/>
          <p:cNvSpPr txBox="1"/>
          <p:nvPr/>
        </p:nvSpPr>
        <p:spPr>
          <a:xfrm>
            <a:off x="4591723" y="1304080"/>
            <a:ext cx="8242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chemeClr val="bg1"/>
                </a:solidFill>
              </a:rPr>
              <a:t>入射光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46"/>
          <p:cNvSpPr txBox="1"/>
          <p:nvPr/>
        </p:nvSpPr>
        <p:spPr>
          <a:xfrm>
            <a:off x="7502969" y="515253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主鏡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0" name="TextBox 47"/>
          <p:cNvSpPr txBox="1"/>
          <p:nvPr/>
        </p:nvSpPr>
        <p:spPr>
          <a:xfrm>
            <a:off x="7655369" y="18849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副鏡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1" name="TextBox 48"/>
          <p:cNvSpPr txBox="1"/>
          <p:nvPr/>
        </p:nvSpPr>
        <p:spPr>
          <a:xfrm>
            <a:off x="4505365" y="5152537"/>
            <a:ext cx="13195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FFFF"/>
                </a:solidFill>
              </a:rPr>
              <a:t>100mK </a:t>
            </a:r>
          </a:p>
          <a:p>
            <a:r>
              <a:rPr lang="ja-JP" altLang="en-US" sz="1600" dirty="0" smtClean="0">
                <a:solidFill>
                  <a:srgbClr val="FFFFFF"/>
                </a:solidFill>
              </a:rPr>
              <a:t>焦点面トラス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32" name="Straight Arrow Connector 49"/>
          <p:cNvCxnSpPr/>
          <p:nvPr/>
        </p:nvCxnSpPr>
        <p:spPr>
          <a:xfrm rot="5400000" flipH="1" flipV="1">
            <a:off x="4668418" y="4259840"/>
            <a:ext cx="1070952" cy="71444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52"/>
          <p:cNvCxnSpPr>
            <a:stCxn id="29" idx="0"/>
          </p:cNvCxnSpPr>
          <p:nvPr/>
        </p:nvCxnSpPr>
        <p:spPr>
          <a:xfrm rot="5400000" flipH="1" flipV="1">
            <a:off x="7390549" y="4682897"/>
            <a:ext cx="879579" cy="5970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55"/>
          <p:cNvCxnSpPr/>
          <p:nvPr/>
        </p:nvCxnSpPr>
        <p:spPr>
          <a:xfrm rot="5400000">
            <a:off x="7567422" y="2148441"/>
            <a:ext cx="342179" cy="44991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57"/>
          <p:cNvSpPr txBox="1"/>
          <p:nvPr/>
        </p:nvSpPr>
        <p:spPr>
          <a:xfrm>
            <a:off x="6997993" y="1250037"/>
            <a:ext cx="2064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u="sng" dirty="0" smtClean="0">
                <a:solidFill>
                  <a:srgbClr val="FFFFFF"/>
                </a:solidFill>
              </a:rPr>
              <a:t>４</a:t>
            </a:r>
            <a:r>
              <a:rPr lang="en-US" altLang="ja-JP" sz="1600" u="sng" dirty="0" smtClean="0">
                <a:solidFill>
                  <a:srgbClr val="FFFFFF"/>
                </a:solidFill>
              </a:rPr>
              <a:t>K</a:t>
            </a:r>
            <a:r>
              <a:rPr lang="ja-JP" altLang="en-US" sz="1600" u="sng" dirty="0" smtClean="0">
                <a:solidFill>
                  <a:srgbClr val="FFFFFF"/>
                </a:solidFill>
              </a:rPr>
              <a:t>光学系及び焦点面</a:t>
            </a:r>
            <a:endParaRPr lang="en-US" sz="1600" u="sng" dirty="0">
              <a:solidFill>
                <a:srgbClr val="FFFFFF"/>
              </a:solidFill>
            </a:endParaRPr>
          </a:p>
        </p:txBody>
      </p:sp>
      <p:sp>
        <p:nvSpPr>
          <p:cNvPr id="36" name="TextBox 60"/>
          <p:cNvSpPr txBox="1"/>
          <p:nvPr/>
        </p:nvSpPr>
        <p:spPr>
          <a:xfrm>
            <a:off x="190228" y="702848"/>
            <a:ext cx="5225738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打ち上げ時期：　小型衛星３</a:t>
            </a:r>
            <a:r>
              <a:rPr lang="en-US" altLang="ja-JP" sz="1400" dirty="0" smtClean="0"/>
              <a:t>−</a:t>
            </a:r>
            <a:r>
              <a:rPr lang="ja-JP" altLang="en-US" sz="1400" dirty="0" smtClean="0"/>
              <a:t>４号機として２０１８年頃の打ち上げ。</a:t>
            </a:r>
            <a:endParaRPr lang="en-US" altLang="ja-JP" sz="1400" dirty="0" smtClean="0"/>
          </a:p>
          <a:p>
            <a:r>
              <a:rPr lang="ja-JP" altLang="en-US" sz="1400" dirty="0" smtClean="0"/>
              <a:t>観測期間：　１年以上。</a:t>
            </a:r>
            <a:endParaRPr lang="en-US" altLang="ja-JP" sz="1400" dirty="0" smtClean="0"/>
          </a:p>
          <a:p>
            <a:r>
              <a:rPr lang="ja-JP" altLang="en-US" sz="1400" dirty="0" smtClean="0"/>
              <a:t>軌道：　太陽同期軌道。</a:t>
            </a:r>
            <a:endParaRPr lang="en-US" altLang="ja-JP" sz="1400" dirty="0" smtClean="0"/>
          </a:p>
          <a:p>
            <a:r>
              <a:rPr lang="ja-JP" altLang="ja-JP" sz="1400" dirty="0" smtClean="0"/>
              <a:t>　　　　</a:t>
            </a:r>
            <a:r>
              <a:rPr lang="en-US" altLang="ja-JP" sz="1400" dirty="0" smtClean="0"/>
              <a:t> </a:t>
            </a:r>
            <a:r>
              <a:rPr lang="ja-JP" altLang="en-US" sz="1400" dirty="0" smtClean="0"/>
              <a:t>地球周回以外に</a:t>
            </a:r>
            <a:r>
              <a:rPr lang="en-US" altLang="ja-JP" sz="1400" dirty="0" smtClean="0"/>
              <a:t>L2</a:t>
            </a:r>
            <a:r>
              <a:rPr lang="ja-JP" altLang="en-US" sz="1400" dirty="0" smtClean="0"/>
              <a:t>での観測も議論中。</a:t>
            </a:r>
            <a:endParaRPr lang="en-US" altLang="ja-JP" sz="1400" dirty="0" smtClean="0"/>
          </a:p>
          <a:p>
            <a:r>
              <a:rPr lang="ja-JP" altLang="en-US" sz="1400" dirty="0" smtClean="0"/>
              <a:t>ロケット：　イプシロンロケット。</a:t>
            </a:r>
            <a:endParaRPr lang="en-US" altLang="ja-JP" sz="1400" dirty="0" smtClean="0"/>
          </a:p>
          <a:p>
            <a:r>
              <a:rPr lang="ja-JP" altLang="en-US" sz="1400" dirty="0" smtClean="0"/>
              <a:t>重量：</a:t>
            </a:r>
            <a:r>
              <a:rPr lang="en-US" altLang="ja-JP" sz="1400" dirty="0" smtClean="0"/>
              <a:t>　400 kg</a:t>
            </a:r>
            <a:r>
              <a:rPr lang="ja-JP" altLang="en-US" sz="1400" dirty="0" smtClean="0"/>
              <a:t>（バス部を含む）</a:t>
            </a:r>
            <a:endParaRPr lang="en-US" altLang="ja-JP" sz="1400" dirty="0" smtClean="0"/>
          </a:p>
          <a:p>
            <a:r>
              <a:rPr lang="ja-JP" altLang="en-US" sz="1400" dirty="0" smtClean="0"/>
              <a:t>姿勢：　太陽と地球に背を向けたスピン衛星。</a:t>
            </a:r>
            <a:endParaRPr lang="en-US" altLang="ja-JP" sz="1400" dirty="0" smtClean="0"/>
          </a:p>
          <a:p>
            <a:r>
              <a:rPr lang="ja-JP" altLang="en-US" sz="1400" dirty="0" smtClean="0"/>
              <a:t>搭載機器：　</a:t>
            </a:r>
            <a:r>
              <a:rPr lang="en-US" altLang="ja-JP" sz="1400" dirty="0" smtClean="0"/>
              <a:t>　</a:t>
            </a:r>
          </a:p>
          <a:p>
            <a:r>
              <a:rPr lang="en-US" sz="1400" dirty="0" smtClean="0"/>
              <a:t>	</a:t>
            </a:r>
            <a:r>
              <a:rPr lang="ja-JP" altLang="en-US" sz="1400" dirty="0" smtClean="0"/>
              <a:t>ミリ波反射型望遠鏡</a:t>
            </a:r>
            <a:endParaRPr lang="en-US" altLang="ja-JP" sz="1400" dirty="0" smtClean="0"/>
          </a:p>
          <a:p>
            <a:r>
              <a:rPr lang="en-US" altLang="ja-JP" sz="1400" dirty="0" smtClean="0"/>
              <a:t>		</a:t>
            </a:r>
            <a:r>
              <a:rPr lang="ja-JP" altLang="en-US" sz="1400" dirty="0" smtClean="0"/>
              <a:t>解像度</a:t>
            </a:r>
            <a:r>
              <a:rPr lang="en-US" altLang="ja-JP" sz="1400" dirty="0" smtClean="0"/>
              <a:t>: 30 </a:t>
            </a:r>
            <a:r>
              <a:rPr lang="en-US" altLang="ja-JP" sz="1400" dirty="0" err="1" smtClean="0"/>
              <a:t>arcmin</a:t>
            </a:r>
            <a:r>
              <a:rPr lang="en-US" altLang="ja-JP" sz="1400" dirty="0" smtClean="0"/>
              <a:t>.</a:t>
            </a:r>
            <a:r>
              <a:rPr lang="ja-JP" altLang="en-US" sz="1400" dirty="0" smtClean="0"/>
              <a:t>の解像度（＠</a:t>
            </a:r>
            <a:r>
              <a:rPr lang="en-US" altLang="ja-JP" sz="1400" dirty="0" smtClean="0"/>
              <a:t>150GHz</a:t>
            </a:r>
            <a:r>
              <a:rPr lang="ja-JP" altLang="en-US" sz="1400" dirty="0" smtClean="0"/>
              <a:t>）。</a:t>
            </a:r>
            <a:endParaRPr lang="en-US" altLang="ja-JP" sz="1400" dirty="0" smtClean="0"/>
          </a:p>
          <a:p>
            <a:r>
              <a:rPr lang="en-US" altLang="ja-JP" sz="1400" dirty="0" smtClean="0"/>
              <a:t>	</a:t>
            </a:r>
            <a:r>
              <a:rPr lang="ja-JP" altLang="en-US" sz="1400" dirty="0" smtClean="0"/>
              <a:t>検出器</a:t>
            </a:r>
            <a:endParaRPr lang="en-US" altLang="ja-JP" sz="1400" dirty="0" smtClean="0"/>
          </a:p>
          <a:p>
            <a:r>
              <a:rPr lang="en-US" altLang="ja-JP" sz="1400" dirty="0" smtClean="0"/>
              <a:t>		</a:t>
            </a:r>
            <a:r>
              <a:rPr lang="ja-JP" altLang="en-US" sz="1400" dirty="0" smtClean="0"/>
              <a:t>動作温度</a:t>
            </a:r>
            <a:r>
              <a:rPr lang="en-US" altLang="ja-JP" sz="1400" dirty="0" smtClean="0"/>
              <a:t>100 </a:t>
            </a:r>
            <a:r>
              <a:rPr lang="en-US" altLang="ja-JP" sz="1400" dirty="0" err="1" smtClean="0"/>
              <a:t>mK</a:t>
            </a:r>
            <a:r>
              <a:rPr lang="ja-JP" altLang="en-US" sz="1400" dirty="0" smtClean="0"/>
              <a:t>の超伝導検出器。</a:t>
            </a:r>
            <a:endParaRPr lang="en-US" altLang="ja-JP" sz="1400" dirty="0" smtClean="0"/>
          </a:p>
          <a:p>
            <a:r>
              <a:rPr lang="en-US" altLang="ja-JP" sz="1400" dirty="0" smtClean="0"/>
              <a:t>		</a:t>
            </a:r>
            <a:r>
              <a:rPr lang="ja-JP" altLang="en-US" sz="1400" dirty="0" smtClean="0"/>
              <a:t>帯域</a:t>
            </a:r>
            <a:r>
              <a:rPr lang="en-US" altLang="ja-JP" sz="1400" dirty="0" smtClean="0"/>
              <a:t>: 50-250 GHz</a:t>
            </a:r>
          </a:p>
        </p:txBody>
      </p:sp>
      <p:cxnSp>
        <p:nvCxnSpPr>
          <p:cNvPr id="37" name="Straight Arrow Connector 63"/>
          <p:cNvCxnSpPr/>
          <p:nvPr/>
        </p:nvCxnSpPr>
        <p:spPr>
          <a:xfrm rot="10800000">
            <a:off x="6402918" y="5639846"/>
            <a:ext cx="210901" cy="19052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5"/>
          <p:cNvCxnSpPr/>
          <p:nvPr/>
        </p:nvCxnSpPr>
        <p:spPr>
          <a:xfrm rot="10800000">
            <a:off x="6402918" y="5639846"/>
            <a:ext cx="210901" cy="19052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5"/>
          <p:cNvSpPr/>
          <p:nvPr/>
        </p:nvSpPr>
        <p:spPr>
          <a:xfrm>
            <a:off x="5837682" y="5226968"/>
            <a:ext cx="1181577" cy="62483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400" dirty="0" smtClean="0"/>
              <a:t>冷凍機系は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後に詳述</a:t>
            </a:r>
            <a:endParaRPr kumimoji="1" lang="ja-JP" altLang="en-US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5" name="Picture 16" descr="RayDiagram_Layout_F2_0.5.jpg"/>
          <p:cNvPicPr>
            <a:picLocks noChangeAspect="1"/>
          </p:cNvPicPr>
          <p:nvPr/>
        </p:nvPicPr>
        <p:blipFill>
          <a:blip r:embed="rId2" cstate="print"/>
          <a:srcRect l="14179" t="8320" r="17016" b="20614"/>
          <a:stretch>
            <a:fillRect/>
          </a:stretch>
        </p:blipFill>
        <p:spPr>
          <a:xfrm rot="3647390">
            <a:off x="4634023" y="1021215"/>
            <a:ext cx="4175327" cy="3314996"/>
          </a:xfrm>
          <a:prstGeom prst="rect">
            <a:avLst/>
          </a:prstGeom>
        </p:spPr>
      </p:pic>
      <p:pic>
        <p:nvPicPr>
          <p:cNvPr id="7" name="Picture 39" descr="LB_80_Take3.bmp"/>
          <p:cNvPicPr>
            <a:picLocks noChangeAspect="1"/>
          </p:cNvPicPr>
          <p:nvPr/>
        </p:nvPicPr>
        <p:blipFill>
          <a:blip r:embed="rId3" cstate="print"/>
          <a:srcRect t="17697" b="20783"/>
          <a:stretch>
            <a:fillRect/>
          </a:stretch>
        </p:blipFill>
        <p:spPr>
          <a:xfrm>
            <a:off x="395220" y="2924246"/>
            <a:ext cx="3965199" cy="1273061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130260" y="0"/>
            <a:ext cx="7405907" cy="640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altLang="ja-JP" sz="2600" dirty="0" err="1" smtClean="0"/>
              <a:t>LiteBIRD</a:t>
            </a:r>
            <a:r>
              <a:rPr lang="ja-JP" altLang="en-US" sz="2600" dirty="0" smtClean="0"/>
              <a:t>：</a:t>
            </a:r>
            <a:r>
              <a:rPr lang="en-US" altLang="ja-JP" sz="2600" dirty="0" smtClean="0"/>
              <a:t> </a:t>
            </a:r>
            <a:r>
              <a:rPr lang="ja-JP" altLang="en-US" sz="2400" dirty="0" smtClean="0">
                <a:latin typeface="+mj-lt"/>
                <a:ea typeface="+mj-ea"/>
                <a:cs typeface="+mj-cs"/>
              </a:rPr>
              <a:t>光学系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7"/>
          <p:cNvCxnSpPr/>
          <p:nvPr/>
        </p:nvCxnSpPr>
        <p:spPr>
          <a:xfrm>
            <a:off x="0" y="503114"/>
            <a:ext cx="7257592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/>
          <p:cNvCxnSpPr/>
          <p:nvPr/>
        </p:nvCxnSpPr>
        <p:spPr>
          <a:xfrm>
            <a:off x="0" y="530330"/>
            <a:ext cx="7257592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8"/>
          <p:cNvSpPr/>
          <p:nvPr/>
        </p:nvSpPr>
        <p:spPr>
          <a:xfrm>
            <a:off x="492303" y="1040706"/>
            <a:ext cx="2275388" cy="12293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4" cstate="print"/>
          <a:srcRect t="40942" r="23839" b="14548"/>
          <a:stretch>
            <a:fillRect/>
          </a:stretch>
        </p:blipFill>
        <p:spPr bwMode="auto">
          <a:xfrm>
            <a:off x="130260" y="4806246"/>
            <a:ext cx="1838704" cy="156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20"/>
          <p:cNvCxnSpPr/>
          <p:nvPr/>
        </p:nvCxnSpPr>
        <p:spPr>
          <a:xfrm rot="16200000" flipH="1">
            <a:off x="4780759" y="711097"/>
            <a:ext cx="406400" cy="308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1"/>
          <p:cNvSpPr txBox="1"/>
          <p:nvPr/>
        </p:nvSpPr>
        <p:spPr>
          <a:xfrm>
            <a:off x="3619237" y="865231"/>
            <a:ext cx="1406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accent2">
                    <a:lumMod val="75000"/>
                  </a:schemeClr>
                </a:solidFill>
              </a:rPr>
              <a:t>空からの入射光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22"/>
          <p:cNvSpPr txBox="1"/>
          <p:nvPr/>
        </p:nvSpPr>
        <p:spPr>
          <a:xfrm>
            <a:off x="7811343" y="16285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accent2">
                    <a:lumMod val="75000"/>
                  </a:schemeClr>
                </a:solidFill>
              </a:rPr>
              <a:t>副鏡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7340091" y="409801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accent2">
                    <a:lumMod val="75000"/>
                  </a:schemeClr>
                </a:solidFill>
              </a:rPr>
              <a:t>主鏡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24"/>
          <p:cNvSpPr txBox="1"/>
          <p:nvPr/>
        </p:nvSpPr>
        <p:spPr>
          <a:xfrm>
            <a:off x="4691341" y="327416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accent2">
                    <a:lumMod val="75000"/>
                  </a:schemeClr>
                </a:solidFill>
              </a:rPr>
              <a:t>焦点面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2104635" y="4967512"/>
            <a:ext cx="35243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 smtClean="0"/>
              <a:t>小型科学衛星に適した、</a:t>
            </a:r>
            <a:endParaRPr lang="en-US" altLang="ja-JP" sz="1400" b="1" dirty="0" smtClean="0"/>
          </a:p>
          <a:p>
            <a:r>
              <a:rPr lang="ja-JP" altLang="en-US" sz="1400" b="1" dirty="0" smtClean="0"/>
              <a:t>実験感度を上げるための焦点面の有効活用</a:t>
            </a:r>
            <a:endParaRPr lang="en-US" altLang="ja-JP" sz="1400" b="1" dirty="0" smtClean="0"/>
          </a:p>
          <a:p>
            <a:endParaRPr lang="en-US" altLang="ja-JP" sz="1400" dirty="0" smtClean="0"/>
          </a:p>
          <a:p>
            <a:r>
              <a:rPr lang="en-US" altLang="ja-JP" sz="1400" dirty="0" smtClean="0">
                <a:solidFill>
                  <a:srgbClr val="FF0000"/>
                </a:solidFill>
              </a:rPr>
              <a:t>１</a:t>
            </a:r>
            <a:r>
              <a:rPr lang="ja-JP" altLang="en-US" sz="1400" dirty="0" smtClean="0">
                <a:solidFill>
                  <a:srgbClr val="FF0000"/>
                </a:solidFill>
              </a:rPr>
              <a:t>つのピクセル（レンズ）で６つの検出器</a:t>
            </a:r>
            <a:endParaRPr lang="en-US" altLang="ja-JP" sz="1400" dirty="0" smtClean="0">
              <a:solidFill>
                <a:srgbClr val="FF0000"/>
              </a:solidFill>
            </a:endParaRPr>
          </a:p>
          <a:p>
            <a:r>
              <a:rPr lang="en-US" altLang="ja-JP" sz="1400" dirty="0" smtClean="0"/>
              <a:t>　　- </a:t>
            </a:r>
            <a:r>
              <a:rPr lang="ja-JP" altLang="en-US" sz="1400" dirty="0" smtClean="0"/>
              <a:t>直交する２つの直線偏光</a:t>
            </a:r>
            <a:endParaRPr lang="en-US" altLang="ja-JP" sz="1400" dirty="0" smtClean="0"/>
          </a:p>
          <a:p>
            <a:r>
              <a:rPr lang="en-US" altLang="ja-JP" sz="1400" dirty="0" smtClean="0"/>
              <a:t>　　- </a:t>
            </a:r>
            <a:r>
              <a:rPr lang="ja-JP" altLang="en-US" sz="1400" dirty="0" smtClean="0"/>
              <a:t>３つのバンドをカバー　</a:t>
            </a:r>
            <a:endParaRPr lang="en-US" altLang="ja-JP" sz="1400" dirty="0" smtClean="0"/>
          </a:p>
        </p:txBody>
      </p:sp>
      <p:cxnSp>
        <p:nvCxnSpPr>
          <p:cNvPr id="22" name="Straight Connector 26"/>
          <p:cNvCxnSpPr/>
          <p:nvPr/>
        </p:nvCxnSpPr>
        <p:spPr>
          <a:xfrm rot="5400000">
            <a:off x="642328" y="4065015"/>
            <a:ext cx="1767375" cy="885898"/>
          </a:xfrm>
          <a:prstGeom prst="line">
            <a:avLst/>
          </a:prstGeom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7"/>
          <p:cNvCxnSpPr/>
          <p:nvPr/>
        </p:nvCxnSpPr>
        <p:spPr>
          <a:xfrm rot="5400000">
            <a:off x="623017" y="4404628"/>
            <a:ext cx="2251387" cy="690685"/>
          </a:xfrm>
          <a:prstGeom prst="line">
            <a:avLst/>
          </a:prstGeom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8"/>
          <p:cNvSpPr txBox="1"/>
          <p:nvPr/>
        </p:nvSpPr>
        <p:spPr>
          <a:xfrm>
            <a:off x="350539" y="640478"/>
            <a:ext cx="2626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 smtClean="0"/>
              <a:t>この光学系で利用可能な焦点面</a:t>
            </a:r>
            <a:endParaRPr lang="en-US" sz="1400" b="1" dirty="0"/>
          </a:p>
        </p:txBody>
      </p:sp>
      <p:cxnSp>
        <p:nvCxnSpPr>
          <p:cNvPr id="25" name="Straight Arrow Connector 29"/>
          <p:cNvCxnSpPr/>
          <p:nvPr/>
        </p:nvCxnSpPr>
        <p:spPr>
          <a:xfrm>
            <a:off x="466117" y="2362389"/>
            <a:ext cx="2301574" cy="158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0"/>
          <p:cNvCxnSpPr/>
          <p:nvPr/>
        </p:nvCxnSpPr>
        <p:spPr>
          <a:xfrm rot="5400000" flipH="1" flipV="1">
            <a:off x="2361698" y="1641506"/>
            <a:ext cx="1229374" cy="158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31"/>
          <p:cNvSpPr txBox="1"/>
          <p:nvPr/>
        </p:nvSpPr>
        <p:spPr>
          <a:xfrm>
            <a:off x="2987527" y="1469028"/>
            <a:ext cx="52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30cm</a:t>
            </a:r>
            <a:endParaRPr lang="en-US" sz="1200" b="1" dirty="0"/>
          </a:p>
        </p:txBody>
      </p:sp>
      <p:sp>
        <p:nvSpPr>
          <p:cNvPr id="28" name="TextBox 32"/>
          <p:cNvSpPr txBox="1"/>
          <p:nvPr/>
        </p:nvSpPr>
        <p:spPr>
          <a:xfrm>
            <a:off x="1331996" y="2296919"/>
            <a:ext cx="530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50cm</a:t>
            </a:r>
            <a:endParaRPr lang="en-US" sz="1200" b="1" dirty="0"/>
          </a:p>
        </p:txBody>
      </p:sp>
      <p:sp>
        <p:nvSpPr>
          <p:cNvPr id="29" name="TextBox 33"/>
          <p:cNvSpPr txBox="1"/>
          <p:nvPr/>
        </p:nvSpPr>
        <p:spPr>
          <a:xfrm>
            <a:off x="6225777" y="783427"/>
            <a:ext cx="274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accent2">
                    <a:lumMod val="75000"/>
                  </a:schemeClr>
                </a:solidFill>
              </a:rPr>
              <a:t>光学系全体を極低温に冷却する。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34"/>
          <p:cNvCxnSpPr/>
          <p:nvPr/>
        </p:nvCxnSpPr>
        <p:spPr>
          <a:xfrm>
            <a:off x="462982" y="5239142"/>
            <a:ext cx="477192" cy="158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5"/>
          <p:cNvSpPr txBox="1"/>
          <p:nvPr/>
        </p:nvSpPr>
        <p:spPr>
          <a:xfrm>
            <a:off x="133455" y="4858812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 smtClean="0">
                <a:solidFill>
                  <a:srgbClr val="FFFFFF"/>
                </a:solidFill>
              </a:rPr>
              <a:t>レンズの直径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2" name="TextBox 45"/>
          <p:cNvSpPr txBox="1"/>
          <p:nvPr/>
        </p:nvSpPr>
        <p:spPr>
          <a:xfrm>
            <a:off x="7611999" y="1036682"/>
            <a:ext cx="585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30cm</a:t>
            </a:r>
            <a:endParaRPr lang="en-US" sz="1400" dirty="0"/>
          </a:p>
        </p:txBody>
      </p:sp>
      <p:sp>
        <p:nvSpPr>
          <p:cNvPr id="33" name="Oval 41"/>
          <p:cNvSpPr/>
          <p:nvPr/>
        </p:nvSpPr>
        <p:spPr>
          <a:xfrm>
            <a:off x="1583937" y="3061825"/>
            <a:ext cx="1538148" cy="690513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43"/>
          <p:cNvSpPr txBox="1"/>
          <p:nvPr/>
        </p:nvSpPr>
        <p:spPr>
          <a:xfrm>
            <a:off x="2264389" y="4197307"/>
            <a:ext cx="187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100/150/220GHz</a:t>
            </a:r>
            <a:r>
              <a:rPr lang="ja-JP" altLang="en-US" sz="1200" b="1" dirty="0" smtClean="0">
                <a:solidFill>
                  <a:srgbClr val="0000FF"/>
                </a:solidFill>
              </a:rPr>
              <a:t>ピクセル</a:t>
            </a:r>
            <a:endParaRPr lang="en-US" sz="1200" b="1" dirty="0" smtClean="0">
              <a:solidFill>
                <a:srgbClr val="0000FF"/>
              </a:solidFill>
            </a:endParaRPr>
          </a:p>
        </p:txBody>
      </p:sp>
      <p:sp>
        <p:nvSpPr>
          <p:cNvPr id="35" name="TextBox 48"/>
          <p:cNvSpPr txBox="1"/>
          <p:nvPr/>
        </p:nvSpPr>
        <p:spPr>
          <a:xfrm>
            <a:off x="1412738" y="2647246"/>
            <a:ext cx="1817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60/80/100GHz</a:t>
            </a:r>
            <a:r>
              <a:rPr lang="ja-JP" altLang="en-US" sz="1200" b="1" dirty="0" smtClean="0">
                <a:solidFill>
                  <a:srgbClr val="008000"/>
                </a:solidFill>
              </a:rPr>
              <a:t>ピクセル</a:t>
            </a:r>
            <a:endParaRPr lang="en-US" sz="1200" b="1" dirty="0" smtClean="0">
              <a:solidFill>
                <a:srgbClr val="008000"/>
              </a:solidFill>
            </a:endParaRPr>
          </a:p>
        </p:txBody>
      </p:sp>
      <p:cxnSp>
        <p:nvCxnSpPr>
          <p:cNvPr id="36" name="Straight Arrow Connector 51"/>
          <p:cNvCxnSpPr/>
          <p:nvPr/>
        </p:nvCxnSpPr>
        <p:spPr>
          <a:xfrm rot="16200000" flipV="1">
            <a:off x="2490336" y="3937432"/>
            <a:ext cx="493837" cy="12364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52"/>
          <p:cNvCxnSpPr/>
          <p:nvPr/>
        </p:nvCxnSpPr>
        <p:spPr>
          <a:xfrm>
            <a:off x="2799078" y="2924244"/>
            <a:ext cx="430863" cy="13758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56"/>
          <p:cNvCxnSpPr/>
          <p:nvPr/>
        </p:nvCxnSpPr>
        <p:spPr>
          <a:xfrm rot="10800000" flipV="1">
            <a:off x="1237476" y="2924245"/>
            <a:ext cx="624759" cy="1375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58"/>
          <p:cNvSpPr txBox="1"/>
          <p:nvPr/>
        </p:nvSpPr>
        <p:spPr>
          <a:xfrm>
            <a:off x="5848165" y="5567874"/>
            <a:ext cx="3201063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偏光検出器数　</a:t>
            </a:r>
            <a:r>
              <a:rPr lang="en-US" altLang="ja-JP" sz="1600" dirty="0" smtClean="0"/>
              <a:t>〜2000</a:t>
            </a:r>
          </a:p>
          <a:p>
            <a:r>
              <a:rPr lang="ja-JP" altLang="en-US" sz="1600" dirty="0" smtClean="0"/>
              <a:t>実験感度　</a:t>
            </a:r>
            <a:r>
              <a:rPr lang="en-US" altLang="ja-JP" sz="1600" dirty="0" smtClean="0"/>
              <a:t>2 </a:t>
            </a:r>
            <a:r>
              <a:rPr lang="en-US" altLang="ja-JP" sz="1600" dirty="0" err="1" smtClean="0"/>
              <a:t>uK</a:t>
            </a:r>
            <a:r>
              <a:rPr lang="ja-JP" altLang="en-US" sz="1600" dirty="0" smtClean="0"/>
              <a:t>・</a:t>
            </a:r>
            <a:r>
              <a:rPr lang="en-US" altLang="ja-JP" sz="1600" dirty="0" err="1" smtClean="0"/>
              <a:t>arcmin</a:t>
            </a:r>
            <a:endParaRPr lang="en-US" altLang="ja-JP" sz="1600" dirty="0" smtClean="0"/>
          </a:p>
        </p:txBody>
      </p:sp>
      <p:cxnSp>
        <p:nvCxnSpPr>
          <p:cNvPr id="40" name="Straight Arrow Connector 61"/>
          <p:cNvCxnSpPr/>
          <p:nvPr/>
        </p:nvCxnSpPr>
        <p:spPr>
          <a:xfrm>
            <a:off x="7396490" y="1319278"/>
            <a:ext cx="992765" cy="1588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71"/>
          <p:cNvSpPr txBox="1"/>
          <p:nvPr/>
        </p:nvSpPr>
        <p:spPr>
          <a:xfrm>
            <a:off x="2111510" y="4597551"/>
            <a:ext cx="6524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CMB</a:t>
            </a:r>
            <a:r>
              <a:rPr lang="ja-JP" altLang="en-US" sz="1400" b="1" dirty="0" smtClean="0"/>
              <a:t>だけでなく、前景放射（シンクロトロン放射およびダスト放射）も同時に全天観測。</a:t>
            </a:r>
            <a:endParaRPr lang="en-US" altLang="ja-JP" sz="1400" b="1" dirty="0" smtClean="0"/>
          </a:p>
          <a:p>
            <a:endParaRPr lang="en-US" sz="1400" b="1" dirty="0"/>
          </a:p>
        </p:txBody>
      </p:sp>
      <p:cxnSp>
        <p:nvCxnSpPr>
          <p:cNvPr id="42" name="Straight Arrow Connector 73"/>
          <p:cNvCxnSpPr/>
          <p:nvPr/>
        </p:nvCxnSpPr>
        <p:spPr>
          <a:xfrm>
            <a:off x="5382867" y="5875664"/>
            <a:ext cx="4018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kumimoji="1" lang="en-US" altLang="ja-JP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kumimoji="1"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モード偏光を見たい</a:t>
            </a:r>
            <a:endParaRPr kumimoji="1" lang="ja-JP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88024" y="1124744"/>
            <a:ext cx="42226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</a:t>
            </a:r>
            <a:r>
              <a:rPr lang="ja-JP" altLang="en-US" dirty="0" smtClean="0"/>
              <a:t>モード</a:t>
            </a:r>
            <a:r>
              <a:rPr lang="ja-JP" altLang="en-US" dirty="0"/>
              <a:t>・・</a:t>
            </a:r>
            <a:r>
              <a:rPr lang="ja-JP" altLang="en-US" dirty="0" smtClean="0"/>
              <a:t>・温度ゆらぎ</a:t>
            </a:r>
            <a:endParaRPr lang="en-US" altLang="ja-JP" dirty="0" smtClean="0"/>
          </a:p>
          <a:p>
            <a:endParaRPr lang="en-US" altLang="ja-JP" sz="800" dirty="0" smtClean="0"/>
          </a:p>
          <a:p>
            <a:r>
              <a:rPr lang="en-US" altLang="ja-JP" dirty="0" smtClean="0"/>
              <a:t>B</a:t>
            </a:r>
            <a:r>
              <a:rPr lang="ja-JP" altLang="en-US" dirty="0" smtClean="0"/>
              <a:t>モード・・・原始重力波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→初期宇宙の「直接」</a:t>
            </a:r>
            <a:r>
              <a:rPr lang="ja-JP" altLang="en-US" dirty="0" smtClean="0"/>
              <a:t>観測</a:t>
            </a:r>
            <a:endParaRPr lang="en-US" altLang="ja-JP" dirty="0" smtClean="0"/>
          </a:p>
          <a:p>
            <a:endParaRPr kumimoji="1" lang="en-US" altLang="ja-JP" sz="800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プランクスケールの超高エネルギー物理</a:t>
            </a:r>
            <a:endParaRPr lang="en-US" altLang="ja-JP" dirty="0" smtClean="0"/>
          </a:p>
          <a:p>
            <a:r>
              <a:rPr kumimoji="1" lang="ja-JP" altLang="en-US" dirty="0" smtClean="0"/>
              <a:t>「不可能」とされてきた超弦理論のテストを</a:t>
            </a:r>
            <a:endParaRPr kumimoji="1" lang="en-US" altLang="ja-JP" dirty="0" smtClean="0"/>
          </a:p>
          <a:p>
            <a:r>
              <a:rPr lang="ja-JP" altLang="en-US" dirty="0" smtClean="0"/>
              <a:t>可能</a:t>
            </a:r>
            <a:r>
              <a:rPr lang="ja-JP" altLang="en-US" dirty="0" smtClean="0"/>
              <a:t>に</a:t>
            </a:r>
            <a:endParaRPr kumimoji="1" lang="en-US" altLang="ja-JP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038600" cy="204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323528" y="350100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WMAP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77072"/>
            <a:ext cx="4034790" cy="204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4644008" y="5805264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WMAP</a:t>
            </a:r>
          </a:p>
          <a:p>
            <a:r>
              <a:rPr lang="en-US" altLang="ja-JP" dirty="0" smtClean="0"/>
              <a:t>E</a:t>
            </a:r>
            <a:r>
              <a:rPr lang="ja-JP" altLang="en-US" dirty="0" smtClean="0"/>
              <a:t>モード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rot="16200000" flipH="1">
            <a:off x="4103948" y="3609020"/>
            <a:ext cx="864096" cy="7920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23528" y="1412776"/>
            <a:ext cx="129614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温度</a:t>
            </a:r>
            <a:r>
              <a:rPr lang="ja-JP" altLang="en-US" dirty="0"/>
              <a:t>ゆらぎ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28384" y="4077072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偏光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1560" y="4437112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</a:t>
            </a:r>
            <a:r>
              <a:rPr kumimoji="1" lang="ja-JP" altLang="en-US" dirty="0" smtClean="0"/>
              <a:t>モードはまだ誰も見たことがない</a:t>
            </a:r>
            <a:endParaRPr kumimoji="1" lang="en-US" altLang="ja-JP" dirty="0" smtClean="0"/>
          </a:p>
          <a:p>
            <a:r>
              <a:rPr lang="en-US" altLang="ja-JP" dirty="0" err="1" smtClean="0"/>
              <a:t>nK</a:t>
            </a:r>
            <a:r>
              <a:rPr lang="ja-JP" altLang="en-US" dirty="0" smtClean="0"/>
              <a:t>の精度</a:t>
            </a:r>
            <a:endParaRPr lang="en-US" altLang="ja-JP" dirty="0"/>
          </a:p>
        </p:txBody>
      </p:sp>
      <p:sp>
        <p:nvSpPr>
          <p:cNvPr id="16" name="下矢印 15"/>
          <p:cNvSpPr/>
          <p:nvPr/>
        </p:nvSpPr>
        <p:spPr>
          <a:xfrm>
            <a:off x="5940152" y="2204864"/>
            <a:ext cx="360040" cy="504056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2060">
                <a:alpha val="8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kumimoji="1" lang="en-US" altLang="ja-JP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CMB</a:t>
            </a:r>
            <a:r>
              <a:rPr kumimoji="1"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の衛星観測</a:t>
            </a:r>
            <a:endParaRPr kumimoji="1" lang="ja-JP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-540568" y="1783432"/>
            <a:ext cx="9467850" cy="3733800"/>
            <a:chOff x="-72008" y="1196752"/>
            <a:chExt cx="9467850" cy="3733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2008" y="1196752"/>
              <a:ext cx="9467850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図 2" descr="PLANCK_FSM_03_Black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2080" y="2924944"/>
              <a:ext cx="2133600" cy="137160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292080" y="3995772"/>
              <a:ext cx="1399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Planck(2009)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2" descr="C:\Users\hazumi\Documents\Slides\2010\10_LiteBIRD\鈴木純さん\mh01.jpg"/>
          <p:cNvPicPr>
            <a:picLocks noChangeAspect="1" noChangeArrowheads="1"/>
          </p:cNvPicPr>
          <p:nvPr/>
        </p:nvPicPr>
        <p:blipFill>
          <a:blip r:embed="rId4" cstate="print"/>
          <a:srcRect l="8871" t="23946" r="16129" b="9918"/>
          <a:stretch>
            <a:fillRect/>
          </a:stretch>
        </p:blipFill>
        <p:spPr bwMode="auto">
          <a:xfrm>
            <a:off x="7020272" y="1855440"/>
            <a:ext cx="2406129" cy="150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7193553" y="4015680"/>
            <a:ext cx="1698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2020??</a:t>
            </a:r>
          </a:p>
          <a:p>
            <a:r>
              <a:rPr kumimoji="1" lang="en-US" altLang="ja-JP" sz="2400" b="1" dirty="0" err="1" smtClean="0"/>
              <a:t>LiteBIRD</a:t>
            </a:r>
            <a:r>
              <a:rPr kumimoji="1" lang="en-US" altLang="ja-JP" sz="2400" b="1" dirty="0" smtClean="0"/>
              <a:t>???</a:t>
            </a:r>
            <a:endParaRPr kumimoji="1"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187624" y="404664"/>
            <a:ext cx="6768752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5" name="Picture 14" descr="Cl.png"/>
          <p:cNvPicPr>
            <a:picLocks noChangeAspect="1"/>
          </p:cNvPicPr>
          <p:nvPr/>
        </p:nvPicPr>
        <p:blipFill>
          <a:blip r:embed="rId2" cstate="print"/>
          <a:srcRect r="3024"/>
          <a:stretch>
            <a:fillRect/>
          </a:stretch>
        </p:blipFill>
        <p:spPr>
          <a:xfrm>
            <a:off x="1475656" y="476672"/>
            <a:ext cx="6022072" cy="467332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3823" y="5301208"/>
            <a:ext cx="4222433" cy="144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7164288" y="5517232"/>
            <a:ext cx="89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WMAP</a:t>
            </a:r>
          </a:p>
          <a:p>
            <a:r>
              <a:rPr lang="en-US" altLang="ja-JP" dirty="0" smtClean="0"/>
              <a:t>r &lt; 0.22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5" name="Rectangle 1028"/>
          <p:cNvSpPr txBox="1">
            <a:spLocks noChangeArrowheads="1"/>
          </p:cNvSpPr>
          <p:nvPr/>
        </p:nvSpPr>
        <p:spPr bwMode="auto">
          <a:xfrm>
            <a:off x="539552" y="980728"/>
            <a:ext cx="8172457" cy="543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福家英之、松原英雄、満田和久、吉田哲也（ISAS/JAXA） </a:t>
            </a:r>
            <a:r>
              <a:rPr lang="en-US" altLang="ja-JP" sz="1400" dirty="0" smtClean="0"/>
              <a:t>⇒ </a:t>
            </a:r>
            <a:r>
              <a:rPr lang="en-US" sz="1400" dirty="0" smtClean="0">
                <a:solidFill>
                  <a:srgbClr val="FF0000"/>
                </a:solidFill>
              </a:rPr>
              <a:t>SPICA, DIOS, 大気球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佐藤洋一、篠崎慶亮、杉田寛之（ARD/JAXA）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石野宏和、樹林敦子、服部香里、三澤尚典、美馬覚（岡山大理）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err="1" smtClean="0"/>
              <a:t>Adnan</a:t>
            </a:r>
            <a:r>
              <a:rPr lang="en-US" sz="1400" dirty="0" smtClean="0"/>
              <a:t> </a:t>
            </a:r>
            <a:r>
              <a:rPr lang="en-US" sz="1400" dirty="0" err="1" smtClean="0"/>
              <a:t>Ghribi、William</a:t>
            </a:r>
            <a:r>
              <a:rPr lang="en-US" sz="1400" dirty="0" smtClean="0"/>
              <a:t> </a:t>
            </a:r>
            <a:r>
              <a:rPr lang="en-US" sz="1400" dirty="0" err="1" smtClean="0"/>
              <a:t>Holzapfel、Bradley</a:t>
            </a:r>
            <a:r>
              <a:rPr lang="en-US" sz="1400" dirty="0" smtClean="0"/>
              <a:t> </a:t>
            </a:r>
            <a:r>
              <a:rPr lang="en-US" sz="1400" dirty="0" err="1" smtClean="0"/>
              <a:t>Johnson、Adrian</a:t>
            </a:r>
            <a:r>
              <a:rPr lang="en-US" sz="1400" dirty="0" smtClean="0"/>
              <a:t> </a:t>
            </a:r>
            <a:r>
              <a:rPr lang="en-US" sz="1400" dirty="0" err="1" smtClean="0"/>
              <a:t>Lee、Paul</a:t>
            </a:r>
            <a:r>
              <a:rPr lang="en-US" sz="1400" dirty="0" smtClean="0"/>
              <a:t> </a:t>
            </a:r>
            <a:r>
              <a:rPr lang="en-US" sz="1400" dirty="0" err="1" smtClean="0"/>
              <a:t>Richards、Aritoki</a:t>
            </a:r>
            <a:r>
              <a:rPr lang="en-US" sz="1400" dirty="0" smtClean="0"/>
              <a:t> </a:t>
            </a:r>
            <a:r>
              <a:rPr lang="en-US" sz="1400" dirty="0" err="1" smtClean="0"/>
              <a:t>Suzuki、</a:t>
            </a:r>
            <a:r>
              <a:rPr lang="en-US" sz="1400" dirty="0" smtClean="0"/>
              <a:t> </a:t>
            </a:r>
            <a:r>
              <a:rPr lang="en-US" sz="1400" dirty="0" err="1" smtClean="0"/>
              <a:t>Huan</a:t>
            </a:r>
            <a:r>
              <a:rPr lang="en-US" sz="1400" dirty="0" smtClean="0"/>
              <a:t> </a:t>
            </a:r>
            <a:r>
              <a:rPr lang="en-US" sz="1400" dirty="0" err="1" smtClean="0"/>
              <a:t>Tran(UC</a:t>
            </a:r>
            <a:r>
              <a:rPr lang="en-US" sz="1400" dirty="0" smtClean="0"/>
              <a:t> Berkeley/LBNL） </a:t>
            </a:r>
            <a:r>
              <a:rPr lang="en-US" altLang="ja-JP" sz="1400" dirty="0" smtClean="0"/>
              <a:t>⇒ </a:t>
            </a:r>
            <a:r>
              <a:rPr lang="en-US" sz="1400" b="1" dirty="0" smtClean="0">
                <a:solidFill>
                  <a:srgbClr val="FF0000"/>
                </a:solidFill>
              </a:rPr>
              <a:t>POLARBEAR,  EBEX, APEX, EPIC, BICEP, SPT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Julian </a:t>
            </a:r>
            <a:r>
              <a:rPr lang="en-US" sz="1400" dirty="0" err="1" smtClean="0"/>
              <a:t>Borrill</a:t>
            </a:r>
            <a:r>
              <a:rPr lang="en-US" sz="1400" dirty="0" smtClean="0"/>
              <a:t> (LBNL) </a:t>
            </a:r>
            <a:r>
              <a:rPr lang="en-US" altLang="ja-JP" sz="1400" dirty="0" smtClean="0"/>
              <a:t>⇒ </a:t>
            </a:r>
            <a:r>
              <a:rPr lang="en-US" sz="1400" b="1" dirty="0" smtClean="0">
                <a:solidFill>
                  <a:srgbClr val="FF0000"/>
                </a:solidFill>
              </a:rPr>
              <a:t>Planck, POLARBEAR, EBEX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大田泉（近畿大）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吉田光宏（加速器/KEK）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石徹白晃治、片山伸彦、佐藤伸明、住澤一高、田島治、永井誠、永田竜、西野玄記、羽澄昌史、 長谷川雅也、樋口岳雄、松村知岳（IPNS/KEK） </a:t>
            </a:r>
            <a:r>
              <a:rPr lang="en-US" altLang="ja-JP" sz="1400" dirty="0" smtClean="0"/>
              <a:t>⇒ </a:t>
            </a:r>
            <a:r>
              <a:rPr lang="en-US" sz="1400" b="1" dirty="0" smtClean="0">
                <a:solidFill>
                  <a:srgbClr val="FF0000"/>
                </a:solidFill>
              </a:rPr>
              <a:t>QUIET, POLARBEAR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, 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（</a:t>
            </a:r>
            <a:r>
              <a:rPr lang="en-US" sz="1400" b="1" dirty="0" smtClean="0">
                <a:solidFill>
                  <a:srgbClr val="FF0000"/>
                </a:solidFill>
              </a:rPr>
              <a:t>Planck, BICEP, EBEX 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松村）</a:t>
            </a:r>
            <a:r>
              <a:rPr lang="en-US" sz="1400" dirty="0" smtClean="0"/>
              <a:t>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木村誠宏、鈴木敏一、都丸隆行（低温セ/KEK） </a:t>
            </a:r>
            <a:r>
              <a:rPr lang="en-US" altLang="ja-JP" sz="1400" dirty="0" smtClean="0"/>
              <a:t>⇒ </a:t>
            </a:r>
            <a:r>
              <a:rPr lang="en-US" sz="1400" b="1" dirty="0" smtClean="0">
                <a:solidFill>
                  <a:srgbClr val="FF0000"/>
                </a:solidFill>
              </a:rPr>
              <a:t>POLARBEAR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柳沼えり（総研大） 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小松英一郎（UT </a:t>
            </a:r>
            <a:r>
              <a:rPr lang="en-US" sz="1400" dirty="0" err="1" smtClean="0"/>
              <a:t>Austin）</a:t>
            </a:r>
            <a:r>
              <a:rPr lang="en-US" sz="1400" dirty="0" smtClean="0"/>
              <a:t> </a:t>
            </a:r>
            <a:r>
              <a:rPr lang="en-US" altLang="ja-JP" sz="1400" dirty="0" smtClean="0"/>
              <a:t>⇒ </a:t>
            </a:r>
            <a:r>
              <a:rPr lang="en-US" sz="1400" b="1" dirty="0" smtClean="0">
                <a:solidFill>
                  <a:srgbClr val="FF0000"/>
                </a:solidFill>
              </a:rPr>
              <a:t>WMAP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鵜澤佳徳、関本裕太郎、野口卓（ATC/NAOJ）、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茅根裕司、服部誠（東北大理） </a:t>
            </a:r>
            <a:r>
              <a:rPr lang="en-US" altLang="ja-JP" sz="1400" dirty="0" smtClean="0"/>
              <a:t>⇒ </a:t>
            </a:r>
            <a:r>
              <a:rPr lang="en-US" sz="1400" b="1" dirty="0" smtClean="0">
                <a:solidFill>
                  <a:srgbClr val="FF0000"/>
                </a:solidFill>
              </a:rPr>
              <a:t>QUIET（茅根）</a:t>
            </a:r>
            <a:r>
              <a:rPr lang="en-US" sz="1400" dirty="0" smtClean="0"/>
              <a:t>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高田卓（筑波大）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大谷知行（理研）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ja-JP" altLang="en-US" sz="1400" dirty="0" smtClean="0"/>
              <a:t>高木雄太、中村正吾、村山</a:t>
            </a:r>
            <a:r>
              <a:rPr lang="en-US" sz="1400" dirty="0" smtClean="0"/>
              <a:t>慧</a:t>
            </a:r>
            <a:r>
              <a:rPr lang="ja-JP" altLang="en-US" sz="1400" dirty="0" smtClean="0"/>
              <a:t>（横浜国大）</a:t>
            </a:r>
            <a:endParaRPr lang="en-US" sz="1400" dirty="0" smtClean="0"/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 dirty="0" smtClean="0"/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/>
              <a:t> コンサルタント： 小玉英雄（KEK)、中川貴雄（JAXA)、川邊良平（NAOJ) 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dirty="0" smtClean="0"/>
              <a:t>															2010年11月26日現在 </a:t>
            </a:r>
            <a:endParaRPr kumimoji="0" lang="en-US" altLang="ja-JP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ＭＳ Ｐゴシック" charset="-128"/>
              <a:ea typeface="+mn-ea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63688" y="260648"/>
            <a:ext cx="5772606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LiteBIRD</a:t>
            </a:r>
            <a:r>
              <a:rPr lang="en-US" altLang="ja-JP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ja-JP" alt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ワーキンググループ</a:t>
            </a:r>
            <a:endParaRPr kumimoji="1" lang="ja-JP" alt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17</a:t>
            </a:r>
            <a:r>
              <a:rPr kumimoji="1" lang="ja-JP" altLang="en-US" dirty="0" smtClean="0"/>
              <a:t>回</a:t>
            </a:r>
            <a:r>
              <a:rPr kumimoji="1" lang="en-US" altLang="ja-JP" dirty="0" smtClean="0"/>
              <a:t>ICEPP</a:t>
            </a:r>
            <a:r>
              <a:rPr kumimoji="1" lang="ja-JP" altLang="en-US" dirty="0" smtClean="0"/>
              <a:t>シンポジウム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7544" y="-27384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ミリ波を見たい</a:t>
            </a:r>
            <a:endParaRPr kumimoji="1" lang="ja-JP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41243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グループ化 11"/>
          <p:cNvGrpSpPr/>
          <p:nvPr/>
        </p:nvGrpSpPr>
        <p:grpSpPr>
          <a:xfrm>
            <a:off x="251520" y="764704"/>
            <a:ext cx="3413114" cy="3416320"/>
            <a:chOff x="251520" y="1556792"/>
            <a:chExt cx="3413114" cy="341632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51520" y="1556792"/>
              <a:ext cx="3413114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(2.725±0.002) K</a:t>
              </a:r>
              <a:r>
                <a:rPr lang="ja-JP" altLang="en-US" dirty="0"/>
                <a:t>の黒体放射 </a:t>
              </a:r>
              <a:endParaRPr lang="en-US" altLang="ja-JP" dirty="0" smtClean="0"/>
            </a:p>
            <a:p>
              <a:r>
                <a:rPr lang="en-US" altLang="ja-JP" dirty="0" smtClean="0"/>
                <a:t>160GHz(0.68 </a:t>
              </a:r>
              <a:r>
                <a:rPr lang="en-US" altLang="ja-JP" dirty="0" err="1" smtClean="0"/>
                <a:t>meV</a:t>
              </a:r>
              <a:r>
                <a:rPr lang="en-US" altLang="ja-JP" dirty="0" smtClean="0"/>
                <a:t>)</a:t>
              </a:r>
              <a:r>
                <a:rPr lang="ja-JP" altLang="en-US" dirty="0" smtClean="0"/>
                <a:t>で</a:t>
              </a:r>
              <a:r>
                <a:rPr lang="ja-JP" altLang="en-US" dirty="0"/>
                <a:t>ピークを</a:t>
              </a:r>
              <a:r>
                <a:rPr lang="ja-JP" altLang="en-US" dirty="0" smtClean="0"/>
                <a:t>持つ</a:t>
              </a:r>
              <a:endParaRPr lang="en-US" altLang="ja-JP" dirty="0" smtClean="0"/>
            </a:p>
            <a:p>
              <a:r>
                <a:rPr lang="ja-JP" altLang="en-US" dirty="0" smtClean="0"/>
                <a:t>プランク</a:t>
              </a:r>
              <a:r>
                <a:rPr lang="ja-JP" altLang="en-US" dirty="0" smtClean="0"/>
                <a:t>分布</a:t>
              </a:r>
              <a:endParaRPr lang="en-US" altLang="ja-JP" dirty="0" smtClean="0"/>
            </a:p>
            <a:p>
              <a:endParaRPr kumimoji="1" lang="en-US" altLang="ja-JP" dirty="0" smtClean="0"/>
            </a:p>
            <a:p>
              <a:endParaRPr kumimoji="1" lang="en-US" altLang="ja-JP" dirty="0" smtClean="0"/>
            </a:p>
            <a:p>
              <a:endParaRPr kumimoji="1" lang="en-US" altLang="ja-JP" dirty="0"/>
            </a:p>
            <a:p>
              <a:r>
                <a:rPr lang="ja-JP" altLang="en-US" dirty="0" smtClean="0"/>
                <a:t>　　　</a:t>
              </a:r>
              <a:r>
                <a:rPr lang="ja-JP" altLang="en-US" u="wavyDbl" dirty="0" smtClean="0">
                  <a:uFill>
                    <a:solidFill>
                      <a:srgbClr val="002060"/>
                    </a:solidFill>
                  </a:uFill>
                </a:rPr>
                <a:t>ミリ波</a:t>
              </a:r>
              <a:r>
                <a:rPr lang="ja-JP" altLang="en-US" dirty="0" smtClean="0"/>
                <a:t>に</a:t>
              </a:r>
              <a:r>
                <a:rPr lang="ja-JP" altLang="en-US" dirty="0" smtClean="0"/>
                <a:t>感度</a:t>
              </a:r>
              <a:r>
                <a:rPr lang="ja-JP" altLang="en-US" dirty="0" smtClean="0"/>
                <a:t>があ</a:t>
              </a:r>
              <a:r>
                <a:rPr lang="ja-JP" altLang="en-US" dirty="0" smtClean="0"/>
                <a:t>り</a:t>
              </a:r>
              <a:endParaRPr lang="en-US" altLang="ja-JP" dirty="0" smtClean="0"/>
            </a:p>
            <a:p>
              <a:r>
                <a:rPr lang="ja-JP" altLang="en-US" dirty="0" smtClean="0"/>
                <a:t>　　　非常に</a:t>
              </a:r>
              <a:r>
                <a:rPr lang="ja-JP" altLang="en-US" u="wavyDbl" dirty="0" smtClean="0">
                  <a:uFill>
                    <a:solidFill>
                      <a:srgbClr val="002060"/>
                    </a:solidFill>
                  </a:uFill>
                </a:rPr>
                <a:t>低ノイズ</a:t>
              </a:r>
              <a:r>
                <a:rPr lang="ja-JP" altLang="en-US" dirty="0" err="1" smtClean="0"/>
                <a:t>な</a:t>
              </a:r>
              <a:r>
                <a:rPr lang="ja-JP" altLang="en-US" dirty="0" smtClean="0"/>
                <a:t>検出器</a:t>
              </a:r>
              <a:endParaRPr lang="en-US" altLang="ja-JP" dirty="0" smtClean="0"/>
            </a:p>
            <a:p>
              <a:endParaRPr lang="en-US" altLang="ja-JP" dirty="0" smtClean="0"/>
            </a:p>
            <a:p>
              <a:endParaRPr lang="en-US" altLang="ja-JP" dirty="0" smtClean="0"/>
            </a:p>
            <a:p>
              <a:endParaRPr lang="en-US" altLang="ja-JP" dirty="0" smtClean="0"/>
            </a:p>
            <a:p>
              <a:r>
                <a:rPr lang="ja-JP" altLang="en-US" dirty="0" smtClean="0"/>
                <a:t>　　　　</a:t>
              </a:r>
              <a:r>
                <a:rPr lang="ja-JP" altLang="en-US" u="wavyDbl" dirty="0" smtClean="0">
                  <a:uFill>
                    <a:solidFill>
                      <a:srgbClr val="002060"/>
                    </a:solidFill>
                  </a:uFill>
                </a:rPr>
                <a:t>超伝導検出器</a:t>
              </a:r>
              <a:endParaRPr lang="en-US" altLang="ja-JP" u="wavyDbl" dirty="0" smtClean="0">
                <a:uFill>
                  <a:solidFill>
                    <a:srgbClr val="002060"/>
                  </a:solidFill>
                </a:uFill>
              </a:endParaRPr>
            </a:p>
          </p:txBody>
        </p:sp>
        <p:sp>
          <p:nvSpPr>
            <p:cNvPr id="8" name="下矢印 7"/>
            <p:cNvSpPr/>
            <p:nvPr/>
          </p:nvSpPr>
          <p:spPr>
            <a:xfrm>
              <a:off x="1403648" y="2564904"/>
              <a:ext cx="360040" cy="50405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2060">
                  <a:alpha val="8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下矢印 8"/>
            <p:cNvSpPr/>
            <p:nvPr/>
          </p:nvSpPr>
          <p:spPr>
            <a:xfrm>
              <a:off x="1403648" y="3933056"/>
              <a:ext cx="360040" cy="50405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2060">
                  <a:alpha val="8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35496" y="4172887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0066"/>
                </a:solidFill>
              </a:rPr>
              <a:t>ボロメータ</a:t>
            </a:r>
            <a:endParaRPr lang="en-US" altLang="ja-JP" b="1" dirty="0" smtClean="0">
              <a:solidFill>
                <a:srgbClr val="FF0066"/>
              </a:solidFill>
            </a:endParaRPr>
          </a:p>
          <a:p>
            <a:r>
              <a:rPr lang="ja-JP" altLang="en-US" dirty="0" smtClean="0"/>
              <a:t>アブソーバでの吸収→温度上昇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b="1" dirty="0" smtClean="0">
                <a:solidFill>
                  <a:srgbClr val="FF0066"/>
                </a:solidFill>
              </a:rPr>
              <a:t>クーパー対破壊型</a:t>
            </a:r>
            <a:endParaRPr kumimoji="1" lang="en-US" altLang="ja-JP" b="1" dirty="0" smtClean="0">
              <a:solidFill>
                <a:srgbClr val="FF0066"/>
              </a:solidFill>
            </a:endParaRPr>
          </a:p>
          <a:p>
            <a:r>
              <a:rPr kumimoji="1" lang="en-US" altLang="ja-JP" dirty="0" smtClean="0"/>
              <a:t>2</a:t>
            </a:r>
            <a:r>
              <a:rPr kumimoji="1" lang="en-US" altLang="ja-JP" i="1" dirty="0" smtClean="0">
                <a:latin typeface="Symbol" pitchFamily="18" charset="2"/>
              </a:rPr>
              <a:t>D</a:t>
            </a:r>
            <a:r>
              <a:rPr kumimoji="1" lang="en-US" altLang="ja-JP" dirty="0" smtClean="0"/>
              <a:t> (Cooper</a:t>
            </a:r>
            <a:r>
              <a:rPr kumimoji="1" lang="ja-JP" altLang="en-US" dirty="0" smtClean="0"/>
              <a:t>対破壊</a:t>
            </a:r>
            <a:r>
              <a:rPr kumimoji="1" lang="en-US" altLang="ja-JP" dirty="0" smtClean="0"/>
              <a:t>)</a:t>
            </a:r>
            <a:r>
              <a:rPr lang="ja-JP" altLang="en-US" dirty="0" smtClean="0"/>
              <a:t>が</a:t>
            </a:r>
            <a:r>
              <a:rPr lang="en-US" altLang="ja-JP" dirty="0" err="1" smtClean="0"/>
              <a:t>meV</a:t>
            </a:r>
            <a:r>
              <a:rPr lang="ja-JP" altLang="en-US" dirty="0" smtClean="0"/>
              <a:t>オーダー</a:t>
            </a:r>
            <a:endParaRPr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99992" y="4365104"/>
            <a:ext cx="4691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TES (Transition Edge Sensor)</a:t>
            </a:r>
          </a:p>
          <a:p>
            <a:endParaRPr lang="en-US" altLang="ja-JP" dirty="0" smtClean="0"/>
          </a:p>
          <a:p>
            <a:endParaRPr lang="en-US" altLang="ja-JP" sz="800" dirty="0" smtClean="0"/>
          </a:p>
          <a:p>
            <a:r>
              <a:rPr kumimoji="1" lang="en-US" altLang="ja-JP" dirty="0" smtClean="0"/>
              <a:t>STJ </a:t>
            </a:r>
            <a:r>
              <a:rPr kumimoji="1" lang="en-US" altLang="ja-JP" sz="1400" dirty="0" smtClean="0"/>
              <a:t>(</a:t>
            </a:r>
            <a:r>
              <a:rPr lang="en-US" altLang="ja-JP" sz="1400" dirty="0" smtClean="0"/>
              <a:t>Superconducting Tunnel Junction Sensor </a:t>
            </a:r>
            <a:r>
              <a:rPr kumimoji="1" lang="en-US" altLang="ja-JP" sz="1400" dirty="0" smtClean="0"/>
              <a:t>)</a:t>
            </a:r>
          </a:p>
          <a:p>
            <a:r>
              <a:rPr lang="en-US" altLang="ja-JP" dirty="0" smtClean="0"/>
              <a:t>MKID</a:t>
            </a:r>
            <a:r>
              <a:rPr kumimoji="1" lang="en-US" altLang="ja-JP" dirty="0" smtClean="0"/>
              <a:t> (</a:t>
            </a:r>
            <a:r>
              <a:rPr lang="en-US" altLang="ja-JP" dirty="0" smtClean="0"/>
              <a:t>Microwave Kinetic </a:t>
            </a:r>
            <a:r>
              <a:rPr lang="en-US" altLang="ja-JP" dirty="0" smtClean="0"/>
              <a:t>Inductance </a:t>
            </a:r>
            <a:r>
              <a:rPr lang="en-US" altLang="ja-JP" dirty="0" smtClean="0"/>
              <a:t>Detector 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572000" y="5373216"/>
            <a:ext cx="4464496" cy="28803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44008" y="5517232"/>
            <a:ext cx="36685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600" dirty="0" smtClean="0"/>
          </a:p>
          <a:p>
            <a:r>
              <a:rPr lang="en-US" altLang="ja-JP" dirty="0" smtClean="0"/>
              <a:t>Day </a:t>
            </a:r>
            <a:r>
              <a:rPr lang="en-US" altLang="ja-JP" dirty="0" smtClean="0"/>
              <a:t>et al. </a:t>
            </a:r>
            <a:r>
              <a:rPr lang="en-US" altLang="ja-JP" dirty="0" smtClean="0"/>
              <a:t>Nature </a:t>
            </a:r>
            <a:r>
              <a:rPr lang="en-US" altLang="ja-JP" dirty="0" smtClean="0"/>
              <a:t>425, 817–821, </a:t>
            </a:r>
            <a:r>
              <a:rPr lang="en-US" altLang="ja-JP" dirty="0" smtClean="0"/>
              <a:t>2003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0000FF"/>
                </a:solidFill>
              </a:rPr>
              <a:t>一本の線で複数チャンネル読める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ja-JP" altLang="en-US" dirty="0" smtClean="0">
                <a:solidFill>
                  <a:srgbClr val="0000FF"/>
                </a:solidFill>
              </a:rPr>
              <a:t>→熱流入の抑制・消費電力低減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347864" y="4581128"/>
            <a:ext cx="1152128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3347864" y="5229200"/>
            <a:ext cx="1152128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755576" y="5805264"/>
            <a:ext cx="2173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ダークマター </a:t>
            </a:r>
            <a:r>
              <a:rPr kumimoji="1" lang="en-US" altLang="ja-JP" dirty="0" smtClean="0"/>
              <a:t>(CDMS)</a:t>
            </a:r>
          </a:p>
          <a:p>
            <a:r>
              <a:rPr lang="en-US" altLang="ja-JP" dirty="0" smtClean="0"/>
              <a:t>X</a:t>
            </a:r>
            <a:r>
              <a:rPr lang="ja-JP" altLang="en-US" dirty="0" smtClean="0"/>
              <a:t>線 </a:t>
            </a:r>
            <a:r>
              <a:rPr lang="ja-JP" altLang="en-US" dirty="0" smtClean="0"/>
              <a:t>などなど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>
            <a:stCxn id="13" idx="1"/>
          </p:cNvCxnSpPr>
          <p:nvPr/>
        </p:nvCxnSpPr>
        <p:spPr>
          <a:xfrm rot="10800000" flipV="1">
            <a:off x="2843808" y="5517232"/>
            <a:ext cx="1728192" cy="648072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7544" y="44624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MKID </a:t>
            </a:r>
            <a:r>
              <a:rPr lang="en-US" altLang="ja-JP" sz="28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altLang="ja-JP" sz="28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Microwav</a:t>
            </a:r>
            <a:r>
              <a:rPr lang="en-US" altLang="ja-JP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 Kinetic Inductance Detector</a:t>
            </a:r>
            <a:r>
              <a:rPr lang="en-US" altLang="ja-JP" sz="28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190625"/>
            <a:ext cx="28956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581400" y="4914900"/>
            <a:ext cx="204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5GHz feed line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4114800" y="4505325"/>
            <a:ext cx="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563888" y="1556792"/>
            <a:ext cx="157447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800" dirty="0"/>
              <a:t>マイクロ波</a:t>
            </a:r>
          </a:p>
          <a:p>
            <a:r>
              <a:rPr lang="ja-JP" altLang="en-US" sz="1800" dirty="0" smtClean="0"/>
              <a:t>共振器 </a:t>
            </a:r>
            <a:r>
              <a:rPr lang="en-US" altLang="ja-JP" sz="1800" dirty="0" smtClean="0"/>
              <a:t>(1/4 </a:t>
            </a:r>
            <a:r>
              <a:rPr lang="en-US" altLang="ja-JP" sz="1800" dirty="0" smtClean="0">
                <a:latin typeface="Symbol" pitchFamily="18" charset="2"/>
              </a:rPr>
              <a:t>l</a:t>
            </a:r>
            <a:r>
              <a:rPr lang="en-US" altLang="ja-JP" sz="1800" dirty="0" smtClean="0"/>
              <a:t>)</a:t>
            </a:r>
            <a:endParaRPr lang="ja-JP" altLang="en-US" sz="1800" dirty="0"/>
          </a:p>
        </p:txBody>
      </p:sp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763913"/>
            <a:ext cx="20955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正方形/長方形 14"/>
          <p:cNvSpPr/>
          <p:nvPr/>
        </p:nvSpPr>
        <p:spPr>
          <a:xfrm>
            <a:off x="179512" y="908720"/>
            <a:ext cx="3168352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14400"/>
            <a:ext cx="28956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6075" y="4267200"/>
            <a:ext cx="3743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196752"/>
            <a:ext cx="24193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251520" y="24928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339752" y="242088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91680" y="3717032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coupling</a:t>
            </a:r>
            <a:endParaRPr kumimoji="1" lang="ja-JP" alt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74644" y="4797152"/>
            <a:ext cx="3969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共振周波数 </a:t>
            </a:r>
            <a:r>
              <a:rPr lang="en-US" altLang="ja-JP" sz="24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2400" baseline="-250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ja-JP" altLang="en-US" sz="2400" dirty="0" smtClean="0"/>
              <a:t>でマイクロ波の</a:t>
            </a:r>
            <a:endParaRPr lang="en-US" altLang="ja-JP" sz="2400" dirty="0" smtClean="0"/>
          </a:p>
          <a:p>
            <a:r>
              <a:rPr lang="ja-JP" altLang="en-US" sz="2400" dirty="0" smtClean="0"/>
              <a:t>吸収が起こる</a:t>
            </a:r>
            <a:endParaRPr kumimoji="1" lang="ja-JP" altLang="en-US" sz="2400" dirty="0"/>
          </a:p>
        </p:txBody>
      </p:sp>
      <p:sp>
        <p:nvSpPr>
          <p:cNvPr id="24" name="スライド番号プレースホルダ 3"/>
          <p:cNvSpPr txBox="1">
            <a:spLocks/>
          </p:cNvSpPr>
          <p:nvPr/>
        </p:nvSpPr>
        <p:spPr>
          <a:xfrm>
            <a:off x="6516216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DD38F-76DD-44CF-AD21-38559BDE106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5809828"/>
            <a:ext cx="3476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右矢印 25"/>
          <p:cNvSpPr/>
          <p:nvPr/>
        </p:nvSpPr>
        <p:spPr>
          <a:xfrm>
            <a:off x="2555776" y="5949280"/>
            <a:ext cx="648072" cy="360040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04248" y="573325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Nb</a:t>
            </a:r>
            <a:r>
              <a:rPr kumimoji="1" lang="en-US" altLang="ja-JP" dirty="0" smtClean="0"/>
              <a:t>, Al</a:t>
            </a:r>
            <a:r>
              <a:rPr kumimoji="1" lang="ja-JP" altLang="en-US" dirty="0" smtClean="0"/>
              <a:t>等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フローチャート : 複数書類 23"/>
          <p:cNvSpPr/>
          <p:nvPr/>
        </p:nvSpPr>
        <p:spPr>
          <a:xfrm>
            <a:off x="6372200" y="2348880"/>
            <a:ext cx="2627784" cy="1440160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2011/2/20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17</a:t>
            </a:r>
            <a:r>
              <a:rPr kumimoji="1" lang="ja-JP" altLang="en-US" smtClean="0"/>
              <a:t>回</a:t>
            </a:r>
            <a:r>
              <a:rPr kumimoji="1" lang="en-US" altLang="ja-JP" smtClean="0"/>
              <a:t>ICEPP</a:t>
            </a:r>
            <a:r>
              <a:rPr kumimoji="1" lang="ja-JP" altLang="en-US" smtClean="0"/>
              <a:t>シンポジウム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38F-76DD-44CF-AD21-38559BDE1064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7544" y="44624"/>
            <a:ext cx="8229600" cy="85496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MKID </a:t>
            </a:r>
            <a:r>
              <a:rPr lang="en-US" altLang="ja-JP" sz="28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altLang="ja-JP" sz="28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Microwav</a:t>
            </a:r>
            <a:r>
              <a:rPr lang="en-US" altLang="ja-JP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 Kinetic Inductance Detector</a:t>
            </a:r>
            <a:r>
              <a:rPr lang="en-US" altLang="ja-JP" sz="28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190625"/>
            <a:ext cx="28956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685800"/>
            <a:ext cx="2371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581400" y="4914900"/>
            <a:ext cx="204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5GHz feed line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4114800" y="4505325"/>
            <a:ext cx="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657600" y="1600200"/>
            <a:ext cx="1189038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800"/>
              <a:t>マイクロ波</a:t>
            </a:r>
          </a:p>
          <a:p>
            <a:r>
              <a:rPr lang="ja-JP" altLang="en-US" sz="1800"/>
              <a:t>共振器</a:t>
            </a:r>
          </a:p>
        </p:txBody>
      </p:sp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763913"/>
            <a:ext cx="20955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正方形/長方形 14"/>
          <p:cNvSpPr/>
          <p:nvPr/>
        </p:nvSpPr>
        <p:spPr>
          <a:xfrm>
            <a:off x="179512" y="908720"/>
            <a:ext cx="3168352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914400"/>
            <a:ext cx="28956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6075" y="4267200"/>
            <a:ext cx="3743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テキスト ボックス 15"/>
          <p:cNvSpPr txBox="1"/>
          <p:nvPr/>
        </p:nvSpPr>
        <p:spPr>
          <a:xfrm>
            <a:off x="0" y="202077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Times New Roman" pitchFamily="18" charset="0"/>
                <a:cs typeface="Times New Roman" pitchFamily="18" charset="0"/>
              </a:rPr>
              <a:t>L+</a:t>
            </a:r>
            <a:r>
              <a:rPr kumimoji="1" lang="en-US" altLang="ja-JP" sz="2000" i="1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sz="2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39752" y="242088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91680" y="3717032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coupling</a:t>
            </a:r>
            <a:endParaRPr kumimoji="1" lang="ja-JP" alt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72200" y="2793122"/>
            <a:ext cx="2147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u="sng" dirty="0" smtClean="0">
                <a:solidFill>
                  <a:srgbClr val="CC0000"/>
                </a:solidFill>
              </a:rPr>
              <a:t>Kinetic Inductance</a:t>
            </a:r>
          </a:p>
          <a:p>
            <a:r>
              <a:rPr kumimoji="1" lang="ja-JP" altLang="en-US" sz="2000" b="1" dirty="0" smtClean="0">
                <a:solidFill>
                  <a:srgbClr val="CC0000"/>
                </a:solidFill>
              </a:rPr>
              <a:t>が変化</a:t>
            </a:r>
            <a:endParaRPr kumimoji="1" lang="ja-JP" altLang="en-US" sz="2000" b="1" dirty="0">
              <a:solidFill>
                <a:srgbClr val="CC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2120" y="4941168"/>
            <a:ext cx="27703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kumimoji="1" lang="en-US" altLang="ja-JP" sz="2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en-US" altLang="ja-JP" sz="2000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kumimoji="1"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endParaRPr kumimoji="1" lang="en-US" altLang="ja-JP" sz="20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ja-JP" sz="2000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: magnetic inductance</a:t>
            </a:r>
          </a:p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: kinetic inductance</a:t>
            </a:r>
          </a:p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1" lang="ja-JP" altLang="en-US" dirty="0" smtClean="0">
                <a:latin typeface="Times New Roman" pitchFamily="18" charset="0"/>
                <a:cs typeface="Times New Roman" pitchFamily="18" charset="0"/>
              </a:rPr>
              <a:t>電子の慣性</a:t>
            </a:r>
            <a:endParaRPr kumimoji="1"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常伝導体では</a:t>
            </a:r>
            <a:r>
              <a:rPr lang="en-US" altLang="ja-JP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ja-JP" baseline="-25000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= 0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</TotalTime>
  <Words>1085</Words>
  <Application>Microsoft Office PowerPoint</Application>
  <PresentationFormat>画面に合わせる (4:3)</PresentationFormat>
  <Paragraphs>362</Paragraphs>
  <Slides>22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22</vt:i4>
      </vt:variant>
    </vt:vector>
  </HeadingPairs>
  <TitlesOfParts>
    <vt:vector size="25" baseType="lpstr">
      <vt:lpstr>Office テーマ</vt:lpstr>
      <vt:lpstr>Microsoft 数式 3.0</vt:lpstr>
      <vt:lpstr>Equation</vt:lpstr>
      <vt:lpstr>宇宙マイクロ波背景放射偏光測定用 小型科学衛星Lite BIRD</vt:lpstr>
      <vt:lpstr>スライド 2</vt:lpstr>
      <vt:lpstr>Bモード偏光を見たい</vt:lpstr>
      <vt:lpstr>CMBの衛星観測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backup</vt:lpstr>
      <vt:lpstr>スライド 21</vt:lpstr>
      <vt:lpstr>スライド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宇宙マイクロ波背景放射偏光測定用 小型科学衛星Lite BIRD</dc:title>
  <dc:creator>sony</dc:creator>
  <cp:lastModifiedBy>sony</cp:lastModifiedBy>
  <cp:revision>94</cp:revision>
  <dcterms:created xsi:type="dcterms:W3CDTF">2011-02-18T02:22:00Z</dcterms:created>
  <dcterms:modified xsi:type="dcterms:W3CDTF">2011-02-19T13:06:46Z</dcterms:modified>
</cp:coreProperties>
</file>