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9"/>
  </p:notesMasterIdLst>
  <p:sldIdLst>
    <p:sldId id="276" r:id="rId2"/>
    <p:sldId id="374" r:id="rId3"/>
    <p:sldId id="397" r:id="rId4"/>
    <p:sldId id="398" r:id="rId5"/>
    <p:sldId id="395" r:id="rId6"/>
    <p:sldId id="394" r:id="rId7"/>
    <p:sldId id="345" r:id="rId8"/>
    <p:sldId id="341" r:id="rId9"/>
    <p:sldId id="349" r:id="rId10"/>
    <p:sldId id="355" r:id="rId11"/>
    <p:sldId id="354" r:id="rId12"/>
    <p:sldId id="358" r:id="rId13"/>
    <p:sldId id="313" r:id="rId14"/>
    <p:sldId id="368" r:id="rId15"/>
    <p:sldId id="342" r:id="rId16"/>
    <p:sldId id="362" r:id="rId17"/>
    <p:sldId id="380" r:id="rId18"/>
    <p:sldId id="375" r:id="rId19"/>
    <p:sldId id="370" r:id="rId20"/>
    <p:sldId id="396" r:id="rId21"/>
    <p:sldId id="393" r:id="rId22"/>
    <p:sldId id="291" r:id="rId23"/>
    <p:sldId id="294" r:id="rId24"/>
    <p:sldId id="382" r:id="rId25"/>
    <p:sldId id="383" r:id="rId26"/>
    <p:sldId id="318" r:id="rId27"/>
    <p:sldId id="337" r:id="rId28"/>
  </p:sldIdLst>
  <p:sldSz cx="9144000" cy="6858000" type="screen4x3"/>
  <p:notesSz cx="6778625" cy="9910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HG丸ｺﾞｼｯｸM-PRO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HG丸ｺﾞｼｯｸM-PRO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HG丸ｺﾞｼｯｸM-PRO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HG丸ｺﾞｼｯｸM-PRO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HG丸ｺﾞｼｯｸM-PRO" pitchFamily="5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HG丸ｺﾞｼｯｸM-PRO" pitchFamily="5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HG丸ｺﾞｼｯｸM-PRO" pitchFamily="5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HG丸ｺﾞｼｯｸM-PRO" pitchFamily="5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HG丸ｺﾞｼｯｸM-PRO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CCFF"/>
    <a:srgbClr val="CCFF99"/>
    <a:srgbClr val="000000"/>
    <a:srgbClr val="008080"/>
    <a:srgbClr val="FFFFFF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9005" autoAdjust="0"/>
  </p:normalViewPr>
  <p:slideViewPr>
    <p:cSldViewPr>
      <p:cViewPr varScale="1">
        <p:scale>
          <a:sx n="75" d="100"/>
          <a:sy n="75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2950"/>
            <a:ext cx="4954587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08525"/>
            <a:ext cx="5422900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3875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413875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FD36669-75A5-4165-A86C-ABFC76ED4EE2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Arial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ja-JP" smtClean="0">
                <a:ea typeface="ＭＳ Ｐゴシック" pitchFamily="50" charset="-128"/>
              </a:rPr>
              <a:t>We also can see the performance of direction detection,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ea typeface="ＭＳ Ｐゴシック" pitchFamily="50" charset="-128"/>
              </a:rPr>
              <a:t>using gas mixture with a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ea typeface="ＭＳ Ｐゴシック" pitchFamily="50" charset="-128"/>
              </a:rPr>
              <a:t>little C4H10.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ea typeface="ＭＳ Ｐゴシック" pitchFamily="50" charset="-128"/>
              </a:rPr>
              <a:t>The proton in C4H10 is same mass of neutron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ea typeface="ＭＳ Ｐゴシック" pitchFamily="50" charset="-128"/>
              </a:rPr>
              <a:t>So that the neutron scattering is good model for WIMP scattering to Flouline.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ea typeface="ＭＳ Ｐゴシック" pitchFamily="50" charset="-128"/>
              </a:rPr>
              <a:t>The scattered proton by neuron is clearly tracking like this picture.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ea typeface="ＭＳ Ｐゴシック" pitchFamily="50" charset="-128"/>
              </a:rPr>
              <a:t>And this graph show the anguler distribution between neutron and proton. The X axis is cos gamma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ea typeface="ＭＳ Ｐゴシック" pitchFamily="50" charset="-128"/>
              </a:rPr>
              <a:t> and y-axis is event number.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ea typeface="ＭＳ Ｐゴシック" pitchFamily="50" charset="-128"/>
              </a:rPr>
              <a:t>We can see that the recoil direction concentrate forward.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ea typeface="ＭＳ Ｐゴシック" pitchFamily="50" charset="-128"/>
              </a:rPr>
              <a:t>And we plot the recoil direction on celestial sphere  like this.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ea typeface="ＭＳ Ｐゴシック" pitchFamily="50" charset="-128"/>
              </a:rPr>
              <a:t>This celestial sphere show  direction of west and north and east,and zenith.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ea typeface="ＭＳ Ｐゴシック" pitchFamily="50" charset="-128"/>
              </a:rPr>
              <a:t>And horizon of earth is here and upper is sky region under is underground  region.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ea typeface="ＭＳ Ｐゴシック" pitchFamily="50" charset="-128"/>
              </a:rPr>
              <a:t>And in this case we put the neutron sourse this position ,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ea typeface="ＭＳ Ｐゴシック" pitchFamily="50" charset="-128"/>
              </a:rPr>
              <a:t>Which is correspond to the peak of direction of recoil neutron.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ea typeface="ＭＳ Ｐゴシック" pitchFamily="50" charset="-128"/>
              </a:rPr>
              <a:t>As neutron scattering, we hope that we can see direction of  WIMP scattering.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096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662EDD-39EA-4E1D-81C5-05858DD82AAD}" type="slidenum">
              <a:rPr lang="ja-JP" altLang="en-US" smtClean="0"/>
              <a:pPr>
                <a:defRPr/>
              </a:pPr>
              <a:t>27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ewage_logo2_noloop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2050" y="5956300"/>
            <a:ext cx="152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2010</a:t>
            </a:r>
            <a:r>
              <a:rPr lang="ja-JP" altLang="en-US" dirty="0" smtClean="0"/>
              <a:t>年 </a:t>
            </a:r>
            <a:r>
              <a:rPr lang="en-US" altLang="ja-JP" dirty="0" smtClean="0"/>
              <a:t>2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15</a:t>
            </a:r>
            <a:r>
              <a:rPr lang="ja-JP" altLang="en-US" dirty="0" smtClean="0"/>
              <a:t>日</a:t>
            </a:r>
          </a:p>
          <a:p>
            <a:pPr>
              <a:defRPr/>
            </a:pPr>
            <a:r>
              <a:rPr lang="ja-JP" altLang="en-US" dirty="0" smtClean="0"/>
              <a:t>第</a:t>
            </a:r>
            <a:r>
              <a:rPr lang="en-US" altLang="ja-JP" dirty="0" smtClean="0"/>
              <a:t>16</a:t>
            </a:r>
            <a:r>
              <a:rPr lang="ja-JP" altLang="en-US" dirty="0" smtClean="0"/>
              <a:t>回</a:t>
            </a:r>
            <a:r>
              <a:rPr lang="en-US" altLang="ja-JP" dirty="0" smtClean="0"/>
              <a:t>ICEPP</a:t>
            </a:r>
            <a:r>
              <a:rPr lang="ja-JP" altLang="en-US" dirty="0" smtClean="0"/>
              <a:t>シンポジウム</a:t>
            </a:r>
          </a:p>
          <a:p>
            <a:pPr>
              <a:defRPr/>
            </a:pPr>
            <a:endParaRPr lang="ja-JP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4029D-2136-4DB0-B9BF-804FE2D8BB2A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25B18-F4F5-44C5-B5FA-A59A2B5B38E7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2010</a:t>
            </a:r>
            <a:r>
              <a:rPr lang="ja-JP" altLang="en-US" dirty="0" smtClean="0"/>
              <a:t>年 </a:t>
            </a:r>
            <a:r>
              <a:rPr lang="en-US" altLang="ja-JP" dirty="0" smtClean="0"/>
              <a:t>2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15</a:t>
            </a:r>
            <a:r>
              <a:rPr lang="ja-JP" altLang="en-US" dirty="0" smtClean="0"/>
              <a:t>日</a:t>
            </a:r>
          </a:p>
          <a:p>
            <a:pPr>
              <a:defRPr/>
            </a:pPr>
            <a:r>
              <a:rPr lang="ja-JP" altLang="en-US" dirty="0" smtClean="0"/>
              <a:t>第</a:t>
            </a:r>
            <a:r>
              <a:rPr lang="en-US" altLang="ja-JP" dirty="0" smtClean="0"/>
              <a:t>16</a:t>
            </a:r>
            <a:r>
              <a:rPr lang="ja-JP" altLang="en-US" dirty="0" smtClean="0"/>
              <a:t>回</a:t>
            </a:r>
            <a:r>
              <a:rPr lang="en-US" altLang="ja-JP" dirty="0" smtClean="0"/>
              <a:t>ICEPP</a:t>
            </a:r>
            <a:r>
              <a:rPr lang="ja-JP" altLang="en-US" dirty="0" smtClean="0"/>
              <a:t>シンポジウム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D6C5A-0AE2-4817-94A9-56431CD6FD63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2010</a:t>
            </a:r>
            <a:r>
              <a:rPr lang="ja-JP" altLang="en-US" dirty="0" smtClean="0"/>
              <a:t>年 </a:t>
            </a:r>
            <a:r>
              <a:rPr lang="en-US" altLang="ja-JP" dirty="0" smtClean="0"/>
              <a:t>2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15</a:t>
            </a:r>
            <a:r>
              <a:rPr lang="ja-JP" altLang="en-US" dirty="0" smtClean="0"/>
              <a:t>日</a:t>
            </a:r>
          </a:p>
          <a:p>
            <a:pPr>
              <a:defRPr/>
            </a:pPr>
            <a:r>
              <a:rPr lang="ja-JP" altLang="en-US" dirty="0" smtClean="0"/>
              <a:t>第</a:t>
            </a:r>
            <a:r>
              <a:rPr lang="en-US" altLang="ja-JP" dirty="0" smtClean="0"/>
              <a:t>16</a:t>
            </a:r>
            <a:r>
              <a:rPr lang="ja-JP" altLang="en-US" dirty="0" smtClean="0"/>
              <a:t>回</a:t>
            </a:r>
            <a:r>
              <a:rPr lang="en-US" altLang="ja-JP" dirty="0" smtClean="0"/>
              <a:t>ICEPP</a:t>
            </a:r>
            <a:r>
              <a:rPr lang="ja-JP" altLang="en-US" dirty="0" smtClean="0"/>
              <a:t>シンポジウム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FBB42-7ABD-4DA1-9DCD-54D00A902C2E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2010</a:t>
            </a:r>
            <a:r>
              <a:rPr lang="ja-JP" altLang="en-US" dirty="0" smtClean="0"/>
              <a:t>年 </a:t>
            </a:r>
            <a:r>
              <a:rPr lang="en-US" altLang="ja-JP" dirty="0" smtClean="0"/>
              <a:t>2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15</a:t>
            </a:r>
            <a:r>
              <a:rPr lang="ja-JP" altLang="en-US" dirty="0" smtClean="0"/>
              <a:t>日</a:t>
            </a:r>
          </a:p>
          <a:p>
            <a:pPr>
              <a:defRPr/>
            </a:pPr>
            <a:r>
              <a:rPr lang="ja-JP" altLang="en-US" dirty="0" smtClean="0"/>
              <a:t>第</a:t>
            </a:r>
            <a:r>
              <a:rPr lang="en-US" altLang="ja-JP" dirty="0" smtClean="0"/>
              <a:t>16</a:t>
            </a:r>
            <a:r>
              <a:rPr lang="ja-JP" altLang="en-US" dirty="0" smtClean="0"/>
              <a:t>回</a:t>
            </a:r>
            <a:r>
              <a:rPr lang="en-US" altLang="ja-JP" dirty="0" smtClean="0"/>
              <a:t>ICEPP</a:t>
            </a:r>
            <a:r>
              <a:rPr lang="ja-JP" altLang="en-US" dirty="0" smtClean="0"/>
              <a:t>シンポジウム</a:t>
            </a:r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-488950" y="-100013"/>
            <a:ext cx="8229600" cy="113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5026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B2B2B2"/>
                  </a:outerShdw>
                </a:effectLst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5027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B2B2B2"/>
                  </a:outerShdw>
                </a:effectLst>
                <a:ea typeface="ＭＳ Ｐゴシック" pitchFamily="50" charset="-128"/>
              </a:defRPr>
            </a:lvl1pPr>
          </a:lstStyle>
          <a:p>
            <a:pPr>
              <a:defRPr/>
            </a:pPr>
            <a:fld id="{D693737F-2B66-4405-BF1E-733CD4BB3DB4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9221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pic>
        <p:nvPicPr>
          <p:cNvPr id="9222" name="Picture 41" descr="newage_logo2_noloop"/>
          <p:cNvPicPr>
            <a:picLocks noChangeAspect="1" noChangeArrowheads="1" noCrop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2050" y="5956300"/>
            <a:ext cx="152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34" name="Rectangle 4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4691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dirty="0" smtClean="0"/>
              <a:t>2009</a:t>
            </a:r>
            <a:r>
              <a:rPr lang="ja-JP" altLang="en-US" dirty="0" smtClean="0"/>
              <a:t>年 </a:t>
            </a:r>
            <a:r>
              <a:rPr lang="en-US" altLang="ja-JP" dirty="0" smtClean="0"/>
              <a:t>11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26</a:t>
            </a:r>
            <a:r>
              <a:rPr lang="ja-JP" altLang="en-US" dirty="0" smtClean="0"/>
              <a:t>日</a:t>
            </a:r>
            <a:endParaRPr lang="ja-JP" altLang="en-US" dirty="0"/>
          </a:p>
          <a:p>
            <a:pPr>
              <a:defRPr/>
            </a:pPr>
            <a:r>
              <a:rPr lang="ja-JP" altLang="en-US" dirty="0" smtClean="0"/>
              <a:t>名古屋大学</a:t>
            </a:r>
            <a:r>
              <a:rPr lang="en-US" altLang="ja-JP" dirty="0" smtClean="0"/>
              <a:t>GCOE</a:t>
            </a:r>
            <a:r>
              <a:rPr lang="ja-JP" altLang="en-US" dirty="0" smtClean="0"/>
              <a:t>セミナー</a:t>
            </a:r>
            <a:r>
              <a:rPr lang="ja-JP" altLang="en-US" dirty="0"/>
              <a:t>　身内賢太朗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5" r:id="rId2"/>
    <p:sldLayoutId id="2147483726" r:id="rId3"/>
    <p:sldLayoutId id="2147483727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Blip>
          <a:blip r:embed="rId8"/>
        </a:buBlip>
        <a:defRPr sz="32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Blip>
          <a:blip r:embed="rId9"/>
        </a:buBlip>
        <a:defRPr sz="2800" b="1">
          <a:solidFill>
            <a:schemeClr val="hlink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400" b="1">
          <a:solidFill>
            <a:schemeClr val="folHlink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000" b="1">
          <a:solidFill>
            <a:schemeClr val="folHlink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000" b="1">
          <a:solidFill>
            <a:schemeClr val="folHlink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000" b="1">
          <a:solidFill>
            <a:schemeClr val="folHlink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000" b="1">
          <a:solidFill>
            <a:schemeClr val="folHlink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000" b="1">
          <a:solidFill>
            <a:schemeClr val="folHlink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000" b="1">
          <a:solidFill>
            <a:schemeClr val="folHlink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5" descr="newage_logo2_noloo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5956300"/>
            <a:ext cx="152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NEW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28761"/>
            <a:ext cx="4500562" cy="462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414"/>
            <a:ext cx="9144000" cy="1142998"/>
          </a:xfrm>
        </p:spPr>
        <p:txBody>
          <a:bodyPr/>
          <a:lstStyle/>
          <a:p>
            <a:pPr algn="ctr"/>
            <a:r>
              <a:rPr lang="ja-JP" altLang="en-US" sz="4000" dirty="0" smtClean="0"/>
              <a:t>方向に感度を持った暗黒物質探索実験 </a:t>
            </a:r>
            <a:r>
              <a:rPr lang="en-US" altLang="ja-JP" sz="4000" dirty="0" smtClean="0"/>
              <a:t>NEWAGE </a:t>
            </a:r>
            <a:endParaRPr lang="ja-JP" altLang="en-US" sz="4000" dirty="0" smtClean="0"/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42883" y="2285992"/>
            <a:ext cx="4429117" cy="10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1" dirty="0">
                <a:solidFill>
                  <a:schemeClr val="accent2"/>
                </a:solidFill>
                <a:ea typeface="ＭＳ Ｐゴシック" pitchFamily="50" charset="-128"/>
              </a:rPr>
              <a:t>Ne</a:t>
            </a:r>
            <a:r>
              <a:rPr lang="en-US" altLang="ja-JP" sz="1600" b="1" dirty="0">
                <a:solidFill>
                  <a:schemeClr val="hlink"/>
                </a:solidFill>
                <a:ea typeface="ＭＳ Ｐゴシック" pitchFamily="50" charset="-128"/>
              </a:rPr>
              <a:t>w </a:t>
            </a:r>
            <a:br>
              <a:rPr lang="en-US" altLang="ja-JP" sz="1600" b="1" dirty="0">
                <a:solidFill>
                  <a:schemeClr val="hlink"/>
                </a:solidFill>
                <a:ea typeface="ＭＳ Ｐゴシック" pitchFamily="50" charset="-128"/>
              </a:rPr>
            </a:br>
            <a:r>
              <a:rPr lang="en-US" altLang="ja-JP" sz="1600" b="1" dirty="0">
                <a:solidFill>
                  <a:schemeClr val="hlink"/>
                </a:solidFill>
                <a:ea typeface="ＭＳ Ｐゴシック" pitchFamily="50" charset="-128"/>
              </a:rPr>
              <a:t>generation </a:t>
            </a:r>
            <a:r>
              <a:rPr lang="en-US" altLang="ja-JP" sz="1600" b="1" dirty="0">
                <a:solidFill>
                  <a:schemeClr val="accent2"/>
                </a:solidFill>
                <a:ea typeface="ＭＳ Ｐゴシック" pitchFamily="50" charset="-128"/>
              </a:rPr>
              <a:t>W</a:t>
            </a:r>
            <a:r>
              <a:rPr lang="en-US" altLang="ja-JP" sz="1600" b="1" dirty="0">
                <a:solidFill>
                  <a:schemeClr val="hlink"/>
                </a:solidFill>
                <a:ea typeface="ＭＳ Ｐゴシック" pitchFamily="50" charset="-128"/>
              </a:rPr>
              <a:t>IMP </a:t>
            </a:r>
            <a:br>
              <a:rPr lang="en-US" altLang="ja-JP" sz="1600" b="1" dirty="0">
                <a:solidFill>
                  <a:schemeClr val="hlink"/>
                </a:solidFill>
                <a:ea typeface="ＭＳ Ｐゴシック" pitchFamily="50" charset="-128"/>
              </a:rPr>
            </a:br>
            <a:r>
              <a:rPr lang="en-US" altLang="ja-JP" sz="1600" b="1" dirty="0">
                <a:solidFill>
                  <a:schemeClr val="hlink"/>
                </a:solidFill>
                <a:ea typeface="ＭＳ Ｐゴシック" pitchFamily="50" charset="-128"/>
              </a:rPr>
              <a:t>search with an </a:t>
            </a:r>
            <a:r>
              <a:rPr lang="en-US" altLang="ja-JP" sz="1600" b="1" dirty="0">
                <a:solidFill>
                  <a:schemeClr val="accent2"/>
                </a:solidFill>
                <a:ea typeface="ＭＳ Ｐゴシック" pitchFamily="50" charset="-128"/>
              </a:rPr>
              <a:t>a</a:t>
            </a:r>
            <a:r>
              <a:rPr lang="en-US" altLang="ja-JP" sz="1600" b="1" dirty="0">
                <a:solidFill>
                  <a:schemeClr val="hlink"/>
                </a:solidFill>
                <a:ea typeface="ＭＳ Ｐゴシック" pitchFamily="50" charset="-128"/>
              </a:rPr>
              <a:t>dvanced </a:t>
            </a:r>
            <a:br>
              <a:rPr lang="en-US" altLang="ja-JP" sz="1600" b="1" dirty="0">
                <a:solidFill>
                  <a:schemeClr val="hlink"/>
                </a:solidFill>
                <a:ea typeface="ＭＳ Ｐゴシック" pitchFamily="50" charset="-128"/>
              </a:rPr>
            </a:br>
            <a:r>
              <a:rPr lang="en-US" altLang="ja-JP" sz="1600" b="1" dirty="0">
                <a:solidFill>
                  <a:schemeClr val="accent2"/>
                </a:solidFill>
                <a:ea typeface="ＭＳ Ｐゴシック" pitchFamily="50" charset="-128"/>
              </a:rPr>
              <a:t>g</a:t>
            </a:r>
            <a:r>
              <a:rPr lang="en-US" altLang="ja-JP" sz="1600" b="1" dirty="0">
                <a:solidFill>
                  <a:schemeClr val="hlink"/>
                </a:solidFill>
                <a:ea typeface="ＭＳ Ｐゴシック" pitchFamily="50" charset="-128"/>
              </a:rPr>
              <a:t>aseous tracker</a:t>
            </a:r>
            <a:r>
              <a:rPr lang="ja-JP" altLang="en-US" sz="1600" b="1" dirty="0">
                <a:solidFill>
                  <a:schemeClr val="hlink"/>
                </a:solidFill>
                <a:ea typeface="ＭＳ Ｐゴシック" pitchFamily="50" charset="-128"/>
              </a:rPr>
              <a:t>　</a:t>
            </a:r>
            <a:r>
              <a:rPr lang="en-US" altLang="ja-JP" sz="1600" b="1" dirty="0">
                <a:solidFill>
                  <a:schemeClr val="accent2"/>
                </a:solidFill>
                <a:ea typeface="ＭＳ Ｐゴシック" pitchFamily="50" charset="-128"/>
              </a:rPr>
              <a:t>e</a:t>
            </a:r>
            <a:r>
              <a:rPr lang="en-US" altLang="ja-JP" sz="1600" b="1" dirty="0">
                <a:solidFill>
                  <a:schemeClr val="hlink"/>
                </a:solidFill>
                <a:ea typeface="ＭＳ Ｐゴシック" pitchFamily="50" charset="-128"/>
              </a:rPr>
              <a:t>xperiment</a:t>
            </a:r>
            <a:endParaRPr lang="ja-JP" altLang="en-US" sz="1600" b="1" dirty="0">
              <a:solidFill>
                <a:schemeClr val="hlink"/>
              </a:solidFill>
              <a:ea typeface="ＭＳ Ｐゴシック" pitchFamily="50" charset="-128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1142992"/>
            <a:ext cx="7143750" cy="1428752"/>
          </a:xfrm>
          <a:noFill/>
        </p:spPr>
        <p:txBody>
          <a:bodyPr/>
          <a:lstStyle/>
          <a:p>
            <a:r>
              <a:rPr lang="ja-JP" altLang="en-US" b="0" dirty="0" smtClean="0"/>
              <a:t>京都大学・宇宙線研究室</a:t>
            </a:r>
            <a:endParaRPr lang="en-US" altLang="ja-JP" b="0" dirty="0" smtClean="0"/>
          </a:p>
          <a:p>
            <a:r>
              <a:rPr lang="ja-JP" altLang="en-US" b="0" dirty="0" smtClean="0"/>
              <a:t>身内賢</a:t>
            </a:r>
            <a:r>
              <a:rPr lang="ja-JP" altLang="en-US" b="0" dirty="0" smtClean="0"/>
              <a:t>太朗</a:t>
            </a:r>
            <a:r>
              <a:rPr lang="en-US" altLang="ja-JP" b="0" dirty="0" smtClean="0"/>
              <a:t/>
            </a:r>
            <a:br>
              <a:rPr lang="en-US" altLang="ja-JP" b="0" dirty="0" smtClean="0"/>
            </a:br>
            <a:r>
              <a:rPr lang="ja-JP" altLang="en-US" b="0" dirty="0" smtClean="0"/>
              <a:t>（</a:t>
            </a:r>
            <a:r>
              <a:rPr lang="en-US" altLang="ja-JP" b="0" dirty="0" smtClean="0"/>
              <a:t>6</a:t>
            </a:r>
            <a:r>
              <a:rPr lang="ja-JP" altLang="en-US" b="0" dirty="0" smtClean="0"/>
              <a:t>年連続</a:t>
            </a:r>
            <a:r>
              <a:rPr lang="en-US" altLang="ja-JP" b="0" dirty="0" smtClean="0"/>
              <a:t>12</a:t>
            </a:r>
            <a:r>
              <a:rPr lang="ja-JP" altLang="en-US" b="0" dirty="0" smtClean="0"/>
              <a:t>回目）</a:t>
            </a:r>
            <a:endParaRPr lang="ja-JP" altLang="en-US" sz="1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4282" y="4776156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内容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　暗黒物質直接探索実験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方向感度を持つ実験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NEWAGE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3820073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最新結果　</a:t>
            </a:r>
            <a:r>
              <a:rPr kumimoji="1" lang="en-US" altLang="ja-JP" sz="1400" dirty="0" smtClean="0"/>
              <a:t>to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appear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in</a:t>
            </a:r>
            <a:r>
              <a:rPr kumimoji="1" lang="ja-JP" altLang="en-US" sz="1400" dirty="0" smtClean="0"/>
              <a:t> </a:t>
            </a:r>
            <a:r>
              <a:rPr lang="en-US" altLang="ja-JP" sz="1400" dirty="0" smtClean="0"/>
              <a:t>Physics Letters B </a:t>
            </a:r>
            <a:r>
              <a:rPr kumimoji="1" lang="ja-JP" altLang="en-US" sz="1400" dirty="0" smtClean="0"/>
              <a:t>　</a:t>
            </a:r>
            <a:r>
              <a:rPr lang="en-US" altLang="ja-JP" sz="1400" dirty="0" smtClean="0"/>
              <a:t> (arXiv:10021794) 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検出器　　</a:t>
            </a:r>
            <a:r>
              <a:rPr kumimoji="1" lang="en-US" altLang="ja-JP" sz="1400" dirty="0" err="1" smtClean="0"/>
              <a:t>Astroparticle</a:t>
            </a:r>
            <a:r>
              <a:rPr kumimoji="1" lang="en-US" altLang="ja-JP" sz="1400" dirty="0" smtClean="0"/>
              <a:t> Physics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31 (2009)185</a:t>
            </a:r>
          </a:p>
          <a:p>
            <a:r>
              <a:rPr kumimoji="1" lang="ja-JP" altLang="en-US" sz="1400" dirty="0" smtClean="0"/>
              <a:t>地上実験　</a:t>
            </a:r>
            <a:r>
              <a:rPr lang="en-US" sz="1400" dirty="0" smtClean="0"/>
              <a:t> Physics Letters B </a:t>
            </a:r>
            <a:r>
              <a:rPr lang="nn-NO" altLang="ja-JP" sz="1400" dirty="0" smtClean="0">
                <a:ea typeface="ＭＳ Ｐゴシック" pitchFamily="50" charset="-128"/>
              </a:rPr>
              <a:t>654 (2007) 58</a:t>
            </a:r>
            <a:endParaRPr lang="en-US" altLang="ja-JP" sz="1400" dirty="0" smtClean="0">
              <a:ea typeface="ＭＳ Ｐゴシック" pitchFamily="50" charset="-128"/>
            </a:endParaRPr>
          </a:p>
          <a:p>
            <a:r>
              <a:rPr kumimoji="1" lang="ja-JP" altLang="en-US" sz="1400" dirty="0" smtClean="0"/>
              <a:t>実験提唱　</a:t>
            </a:r>
            <a:r>
              <a:rPr lang="en-US" sz="1400" dirty="0" smtClean="0"/>
              <a:t>Physics Letters B 578 (2004) 241</a:t>
            </a:r>
            <a:endParaRPr kumimoji="1" lang="en-US" altLang="ja-JP" sz="1400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コンテンツ プレースホルダ 2"/>
          <p:cNvSpPr>
            <a:spLocks noGrp="1"/>
          </p:cNvSpPr>
          <p:nvPr>
            <p:ph idx="1"/>
          </p:nvPr>
        </p:nvSpPr>
        <p:spPr>
          <a:xfrm>
            <a:off x="-214313" y="112713"/>
            <a:ext cx="8229601" cy="530225"/>
          </a:xfrm>
        </p:spPr>
        <p:txBody>
          <a:bodyPr/>
          <a:lstStyle/>
          <a:p>
            <a:pPr lvl="1"/>
            <a:r>
              <a:rPr kumimoji="1" lang="ja-JP" altLang="en-US" smtClean="0"/>
              <a:t>ダークマターの季節変動</a:t>
            </a:r>
            <a:endParaRPr kumimoji="1" lang="en-US" altLang="ja-JP" smtClean="0"/>
          </a:p>
          <a:p>
            <a:pPr lvl="2"/>
            <a:r>
              <a:rPr kumimoji="1" lang="ja-JP" altLang="en-US" smtClean="0"/>
              <a:t>夏と冬の相対速度の差</a:t>
            </a:r>
            <a:endParaRPr kumimoji="1" lang="en-US" altLang="ja-JP" smtClean="0"/>
          </a:p>
          <a:p>
            <a:pPr lvl="2"/>
            <a:r>
              <a:rPr kumimoji="1" lang="ja-JP" altLang="en-US" smtClean="0"/>
              <a:t>スペクトルのレートにして数％の変動</a:t>
            </a:r>
            <a:endParaRPr kumimoji="1" lang="en-US" altLang="ja-JP" smtClean="0"/>
          </a:p>
        </p:txBody>
      </p:sp>
      <p:pic>
        <p:nvPicPr>
          <p:cNvPr id="26627" name="Picture 4" descr="EnhanceFormLiAnnu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071688"/>
            <a:ext cx="4643437" cy="299085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  <p:pic>
        <p:nvPicPr>
          <p:cNvPr id="26628" name="Picture 4" descr="motionOfEarthWith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" y="2130425"/>
            <a:ext cx="4284663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0"/>
            <a:ext cx="8858250" cy="2214563"/>
          </a:xfrm>
        </p:spPr>
        <p:txBody>
          <a:bodyPr/>
          <a:lstStyle/>
          <a:p>
            <a:r>
              <a:rPr kumimoji="1" lang="en-US" altLang="ja-JP" smtClean="0"/>
              <a:t>DAMA/LIBRA</a:t>
            </a:r>
          </a:p>
          <a:p>
            <a:pPr lvl="1"/>
            <a:r>
              <a:rPr kumimoji="1" lang="en-US" altLang="ja-JP" smtClean="0"/>
              <a:t>250kg</a:t>
            </a:r>
            <a:r>
              <a:rPr kumimoji="1" lang="ja-JP" altLang="en-US" smtClean="0"/>
              <a:t>の</a:t>
            </a:r>
            <a:r>
              <a:rPr kumimoji="1" lang="en-US" altLang="ja-JP" smtClean="0"/>
              <a:t>NaI</a:t>
            </a:r>
            <a:r>
              <a:rPr kumimoji="1" lang="ja-JP" altLang="en-US" smtClean="0"/>
              <a:t>シンチレータ</a:t>
            </a:r>
            <a:endParaRPr kumimoji="1" lang="en-US" altLang="ja-JP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071563"/>
            <a:ext cx="7643812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テキスト ボックス 6"/>
          <p:cNvSpPr txBox="1">
            <a:spLocks noChangeArrowheads="1"/>
          </p:cNvSpPr>
          <p:nvPr/>
        </p:nvSpPr>
        <p:spPr bwMode="auto">
          <a:xfrm>
            <a:off x="714375" y="5786438"/>
            <a:ext cx="1428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/>
              <a:t>BELLI@TAUP07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smtClean="0"/>
          </a:p>
        </p:txBody>
      </p:sp>
      <p:sp>
        <p:nvSpPr>
          <p:cNvPr id="2969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643938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正方形/長方形 4"/>
          <p:cNvSpPr>
            <a:spLocks noChangeArrowheads="1"/>
          </p:cNvSpPr>
          <p:nvPr/>
        </p:nvSpPr>
        <p:spPr bwMode="auto">
          <a:xfrm>
            <a:off x="3429000" y="3322638"/>
            <a:ext cx="1785938" cy="463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29702" name="正方形/長方形 5"/>
          <p:cNvSpPr>
            <a:spLocks noChangeArrowheads="1"/>
          </p:cNvSpPr>
          <p:nvPr/>
        </p:nvSpPr>
        <p:spPr bwMode="auto">
          <a:xfrm>
            <a:off x="2500313" y="2571750"/>
            <a:ext cx="571500" cy="36036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 useBgFill="1">
        <p:nvSpPr>
          <p:cNvPr id="29703" name="テキスト ボックス 6"/>
          <p:cNvSpPr txBox="1">
            <a:spLocks noChangeArrowheads="1"/>
          </p:cNvSpPr>
          <p:nvPr/>
        </p:nvSpPr>
        <p:spPr bwMode="auto">
          <a:xfrm>
            <a:off x="3500438" y="3929063"/>
            <a:ext cx="1928812" cy="8302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ja-JP" altLang="en-US"/>
              <a:t>大体</a:t>
            </a:r>
            <a:r>
              <a:rPr kumimoji="1" lang="en-US" altLang="ja-JP"/>
              <a:t>+-2%</a:t>
            </a:r>
            <a:r>
              <a:rPr kumimoji="1" lang="ja-JP" altLang="en-US"/>
              <a:t>程度の変動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857364"/>
            <a:ext cx="4357718" cy="380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日付プレースホルダ 3"/>
          <p:cNvSpPr>
            <a:spLocks noGrp="1"/>
          </p:cNvSpPr>
          <p:nvPr>
            <p:ph type="dt" sz="quarter" idx="12"/>
          </p:nvPr>
        </p:nvSpPr>
        <p:spPr>
          <a:xfrm>
            <a:off x="0" y="6381750"/>
            <a:ext cx="3543300" cy="476250"/>
          </a:xfrm>
          <a:noFill/>
        </p:spPr>
        <p:txBody>
          <a:bodyPr/>
          <a:lstStyle/>
          <a:p>
            <a:r>
              <a:rPr lang="en-US" altLang="ja-JP" smtClean="0"/>
              <a:t>2008</a:t>
            </a:r>
            <a:r>
              <a:rPr lang="ja-JP" altLang="en-US" smtClean="0"/>
              <a:t>年 </a:t>
            </a:r>
            <a:r>
              <a:rPr lang="en-US" altLang="ja-JP" smtClean="0"/>
              <a:t>6</a:t>
            </a:r>
            <a:r>
              <a:rPr lang="ja-JP" altLang="en-US" smtClean="0"/>
              <a:t>月</a:t>
            </a:r>
            <a:r>
              <a:rPr lang="en-US" altLang="ja-JP" smtClean="0"/>
              <a:t>1</a:t>
            </a:r>
            <a:r>
              <a:rPr lang="ja-JP" altLang="en-US" smtClean="0"/>
              <a:t>日</a:t>
            </a:r>
          </a:p>
          <a:p>
            <a:r>
              <a:rPr lang="ja-JP" altLang="en-US" smtClean="0"/>
              <a:t>第二回学術会議シンポジウム　身内賢太朗</a:t>
            </a:r>
          </a:p>
        </p:txBody>
      </p:sp>
      <p:pic>
        <p:nvPicPr>
          <p:cNvPr id="57348" name="Picture 2" descr="gif preview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3638"/>
            <a:ext cx="4714875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4" descr="gif preview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4050"/>
            <a:ext cx="4143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 Box 12"/>
          <p:cNvSpPr txBox="1">
            <a:spLocks noChangeArrowheads="1"/>
          </p:cNvSpPr>
          <p:nvPr/>
        </p:nvSpPr>
        <p:spPr bwMode="auto">
          <a:xfrm>
            <a:off x="1071563" y="1057275"/>
            <a:ext cx="2571750" cy="371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dirty="0">
                <a:ea typeface="ＭＳ Ｐゴシック" pitchFamily="50" charset="-128"/>
              </a:rPr>
              <a:t>SPIN-INDEPENDENT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85786" y="4190612"/>
            <a:ext cx="1143008" cy="309958"/>
          </a:xfrm>
          <a:prstGeom prst="rect">
            <a:avLst/>
          </a:prstGeom>
          <a:solidFill>
            <a:schemeClr val="tx1">
              <a:alpha val="51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4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a typeface="ＭＳ Ｐゴシック" pitchFamily="50" charset="-128"/>
              </a:rPr>
              <a:t>XENON10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643042" y="1617715"/>
            <a:ext cx="785818" cy="525401"/>
          </a:xfrm>
          <a:prstGeom prst="rect">
            <a:avLst/>
          </a:prstGeom>
          <a:solidFill>
            <a:schemeClr val="tx1">
              <a:alpha val="51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4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a typeface="ＭＳ Ｐゴシック" pitchFamily="50" charset="-128"/>
              </a:rPr>
              <a:t>DAMA</a:t>
            </a:r>
            <a:r>
              <a:rPr lang="ja-JP" altLang="en-US" sz="14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a typeface="ＭＳ Ｐゴシック" pitchFamily="50" charset="-128"/>
              </a:rPr>
              <a:t>（</a:t>
            </a:r>
            <a:r>
              <a:rPr lang="en-US" altLang="ja-JP" sz="14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a typeface="ＭＳ Ｐゴシック" pitchFamily="50" charset="-128"/>
              </a:rPr>
              <a:t>2000</a:t>
            </a:r>
            <a:r>
              <a:rPr lang="ja-JP" altLang="en-US" sz="14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a typeface="ＭＳ Ｐゴシック" pitchFamily="50" charset="-128"/>
              </a:rPr>
              <a:t>）</a:t>
            </a:r>
            <a:endParaRPr lang="en-US" altLang="ja-JP" sz="1400" dirty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214414" y="3000372"/>
            <a:ext cx="785818" cy="309958"/>
          </a:xfrm>
          <a:prstGeom prst="rect">
            <a:avLst/>
          </a:prstGeom>
          <a:solidFill>
            <a:schemeClr val="tx1">
              <a:alpha val="51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4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a typeface="ＭＳ Ｐゴシック" pitchFamily="50" charset="-128"/>
              </a:rPr>
              <a:t>CDMS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928926" y="2143116"/>
            <a:ext cx="1143008" cy="309958"/>
          </a:xfrm>
          <a:prstGeom prst="rect">
            <a:avLst/>
          </a:prstGeom>
          <a:solidFill>
            <a:schemeClr val="tx1">
              <a:alpha val="51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4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a typeface="ＭＳ Ｐゴシック" pitchFamily="50" charset="-128"/>
              </a:rPr>
              <a:t>ZEPLINE</a:t>
            </a:r>
            <a:r>
              <a:rPr lang="ja-JP" altLang="en-US" sz="14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a typeface="ＭＳ Ｐゴシック" pitchFamily="50" charset="-128"/>
              </a:rPr>
              <a:t>　</a:t>
            </a:r>
            <a:r>
              <a:rPr lang="en-US" altLang="ja-JP" sz="14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a typeface="ＭＳ Ｐゴシック" pitchFamily="50" charset="-128"/>
              </a:rPr>
              <a:t>II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5715026" y="1428736"/>
            <a:ext cx="2571750" cy="371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dirty="0">
                <a:ea typeface="ＭＳ Ｐゴシック" pitchFamily="50" charset="-128"/>
              </a:rPr>
              <a:t>SPIN-DEPENDENT</a:t>
            </a:r>
          </a:p>
        </p:txBody>
      </p:sp>
      <p:sp>
        <p:nvSpPr>
          <p:cNvPr id="57359" name="正方形/長方形 35"/>
          <p:cNvSpPr>
            <a:spLocks noChangeArrowheads="1"/>
          </p:cNvSpPr>
          <p:nvPr/>
        </p:nvSpPr>
        <p:spPr bwMode="auto">
          <a:xfrm>
            <a:off x="8001024" y="2428868"/>
            <a:ext cx="928694" cy="900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57360" name="Text Box 12"/>
          <p:cNvSpPr txBox="1">
            <a:spLocks noChangeArrowheads="1"/>
          </p:cNvSpPr>
          <p:nvPr/>
        </p:nvSpPr>
        <p:spPr bwMode="auto">
          <a:xfrm>
            <a:off x="5572132" y="4351348"/>
            <a:ext cx="25717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dirty="0">
                <a:solidFill>
                  <a:srgbClr val="FF0000"/>
                </a:solidFill>
                <a:ea typeface="ＭＳ Ｐゴシック" pitchFamily="50" charset="-128"/>
              </a:rPr>
              <a:t>統計処理による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BG</a:t>
            </a:r>
            <a:r>
              <a:rPr lang="ja-JP" altLang="en-US" sz="1800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subtraction</a:t>
            </a:r>
            <a:r>
              <a:rPr lang="ja-JP" altLang="en-US" sz="1800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endParaRPr lang="en-US" altLang="ja-JP" sz="1800" dirty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cxnSp>
        <p:nvCxnSpPr>
          <p:cNvPr id="57361" name="直線矢印コネクタ 38"/>
          <p:cNvCxnSpPr>
            <a:cxnSpLocks noChangeShapeType="1"/>
          </p:cNvCxnSpPr>
          <p:nvPr/>
        </p:nvCxnSpPr>
        <p:spPr bwMode="auto">
          <a:xfrm rot="5400000">
            <a:off x="7572402" y="3500437"/>
            <a:ext cx="1000125" cy="7143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8" name="コンテンツ プレースホルダ 2"/>
          <p:cNvSpPr txBox="1">
            <a:spLocks/>
          </p:cNvSpPr>
          <p:nvPr/>
        </p:nvSpPr>
        <p:spPr bwMode="auto">
          <a:xfrm>
            <a:off x="142906" y="0"/>
            <a:ext cx="88582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Blip>
                <a:blip r:embed="rId5"/>
              </a:buBlip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世界の暗黒物質探索：まとめ</a:t>
            </a:r>
            <a:endParaRPr kumimoji="1" lang="en-US" altLang="ja-JP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1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DAMA</a:t>
            </a:r>
            <a:r>
              <a:rPr kumimoji="1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を見るなら</a:t>
            </a:r>
            <a:r>
              <a:rPr kumimoji="1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SD</a:t>
            </a:r>
            <a:r>
              <a:rPr kumimoji="1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が面白い状況　</a:t>
            </a: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2660" y="1785926"/>
            <a:ext cx="219993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直線矢印コネクタ 38"/>
          <p:cNvCxnSpPr>
            <a:cxnSpLocks noChangeShapeType="1"/>
          </p:cNvCxnSpPr>
          <p:nvPr/>
        </p:nvCxnSpPr>
        <p:spPr bwMode="auto">
          <a:xfrm rot="5400000">
            <a:off x="5750729" y="3893352"/>
            <a:ext cx="642935" cy="28574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28" y="1857364"/>
            <a:ext cx="8229600" cy="1139826"/>
          </a:xfrm>
        </p:spPr>
        <p:txBody>
          <a:bodyPr/>
          <a:lstStyle/>
          <a:p>
            <a:r>
              <a:rPr kumimoji="1" lang="ja-JP" altLang="en-US" dirty="0" smtClean="0"/>
              <a:t>方向感度を持つ実験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円/楕円 32"/>
          <p:cNvSpPr>
            <a:spLocks noChangeArrowheads="1"/>
          </p:cNvSpPr>
          <p:nvPr/>
        </p:nvSpPr>
        <p:spPr bwMode="auto">
          <a:xfrm>
            <a:off x="4000500" y="1143000"/>
            <a:ext cx="2000250" cy="714375"/>
          </a:xfrm>
          <a:prstGeom prst="ellipse">
            <a:avLst/>
          </a:prstGeom>
          <a:solidFill>
            <a:srgbClr val="FF9900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2771" name="コンテンツ プレースホルダ 2"/>
          <p:cNvSpPr>
            <a:spLocks noGrp="1"/>
          </p:cNvSpPr>
          <p:nvPr>
            <p:ph idx="1"/>
          </p:nvPr>
        </p:nvSpPr>
        <p:spPr>
          <a:xfrm>
            <a:off x="142875" y="142875"/>
            <a:ext cx="8229600" cy="785813"/>
          </a:xfrm>
        </p:spPr>
        <p:txBody>
          <a:bodyPr/>
          <a:lstStyle/>
          <a:p>
            <a:r>
              <a:rPr kumimoji="1" lang="ja-JP" altLang="en-US" dirty="0" smtClean="0"/>
              <a:t>第四の情報：原子核飛跡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79664">
            <a:off x="2682875" y="3475038"/>
            <a:ext cx="64516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正方形/長方形 14"/>
          <p:cNvSpPr>
            <a:spLocks noChangeArrowheads="1"/>
          </p:cNvSpPr>
          <p:nvPr/>
        </p:nvSpPr>
        <p:spPr bwMode="auto">
          <a:xfrm>
            <a:off x="4071938" y="2500313"/>
            <a:ext cx="2643187" cy="1544637"/>
          </a:xfrm>
          <a:prstGeom prst="rect">
            <a:avLst/>
          </a:prstGeom>
          <a:solidFill>
            <a:srgbClr val="000000">
              <a:alpha val="27058"/>
            </a:srgbClr>
          </a:solidFill>
          <a:ln w="9525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2774" name="正方形/長方形 15"/>
          <p:cNvSpPr>
            <a:spLocks noChangeArrowheads="1"/>
          </p:cNvSpPr>
          <p:nvPr/>
        </p:nvSpPr>
        <p:spPr bwMode="auto">
          <a:xfrm>
            <a:off x="2430463" y="3857625"/>
            <a:ext cx="2141537" cy="2984500"/>
          </a:xfrm>
          <a:prstGeom prst="rect">
            <a:avLst/>
          </a:prstGeom>
          <a:solidFill>
            <a:srgbClr val="000000">
              <a:alpha val="27058"/>
            </a:srgbClr>
          </a:solidFill>
          <a:ln w="9525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2775" name="正方形/長方形 17"/>
          <p:cNvSpPr>
            <a:spLocks noChangeArrowheads="1"/>
          </p:cNvSpPr>
          <p:nvPr/>
        </p:nvSpPr>
        <p:spPr bwMode="auto">
          <a:xfrm>
            <a:off x="7002463" y="3944938"/>
            <a:ext cx="2141537" cy="2984500"/>
          </a:xfrm>
          <a:prstGeom prst="rect">
            <a:avLst/>
          </a:prstGeom>
          <a:solidFill>
            <a:srgbClr val="000000">
              <a:alpha val="27058"/>
            </a:srgbClr>
          </a:solidFill>
          <a:ln w="9525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cxnSp>
        <p:nvCxnSpPr>
          <p:cNvPr id="26" name="直線矢印コネクタ 25"/>
          <p:cNvCxnSpPr/>
          <p:nvPr/>
        </p:nvCxnSpPr>
        <p:spPr bwMode="auto">
          <a:xfrm rot="16200000" flipV="1">
            <a:off x="4393405" y="2393149"/>
            <a:ext cx="1571636" cy="500066"/>
          </a:xfrm>
          <a:prstGeom prst="straightConnector1">
            <a:avLst/>
          </a:prstGeom>
          <a:solidFill>
            <a:schemeClr val="bg1"/>
          </a:solidFill>
          <a:ln w="203200" cap="flat" cmpd="sng" algn="ctr">
            <a:gradFill flip="none" rotWithShape="1">
              <a:gsLst>
                <a:gs pos="100000">
                  <a:srgbClr val="00CCFF"/>
                </a:gs>
                <a:gs pos="12000">
                  <a:srgbClr val="FFC0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 bwMode="auto">
          <a:xfrm rot="16200000" flipV="1">
            <a:off x="4857752" y="2143116"/>
            <a:ext cx="4143404" cy="3571900"/>
          </a:xfrm>
          <a:prstGeom prst="straightConnector1">
            <a:avLst/>
          </a:prstGeom>
          <a:solidFill>
            <a:schemeClr val="bg1"/>
          </a:solidFill>
          <a:ln w="203200" cap="flat" cmpd="sng" algn="ctr">
            <a:gradFill flip="none" rotWithShape="1">
              <a:gsLst>
                <a:gs pos="0">
                  <a:srgbClr val="FFC000"/>
                </a:gs>
                <a:gs pos="50000">
                  <a:srgbClr val="CCFF99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直線矢印コネクタ 23"/>
          <p:cNvCxnSpPr/>
          <p:nvPr/>
        </p:nvCxnSpPr>
        <p:spPr bwMode="auto">
          <a:xfrm rot="5400000" flipH="1" flipV="1">
            <a:off x="1714496" y="3357578"/>
            <a:ext cx="4572032" cy="1571604"/>
          </a:xfrm>
          <a:prstGeom prst="straightConnector1">
            <a:avLst/>
          </a:prstGeom>
          <a:solidFill>
            <a:schemeClr val="bg1"/>
          </a:solidFill>
          <a:ln w="203200" cap="flat" cmpd="sng" algn="ctr">
            <a:gradFill flip="none" rotWithShape="1">
              <a:gsLst>
                <a:gs pos="0">
                  <a:srgbClr val="FFC000"/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779" name="テキスト ボックス 30"/>
          <p:cNvSpPr txBox="1">
            <a:spLocks noChangeArrowheads="1"/>
          </p:cNvSpPr>
          <p:nvPr/>
        </p:nvSpPr>
        <p:spPr bwMode="auto">
          <a:xfrm>
            <a:off x="4071938" y="1214438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ja-JP" altLang="en-US"/>
              <a:t>原子核飛跡</a:t>
            </a:r>
          </a:p>
        </p:txBody>
      </p:sp>
      <p:sp>
        <p:nvSpPr>
          <p:cNvPr id="32780" name="テキスト ボックス 31"/>
          <p:cNvSpPr txBox="1">
            <a:spLocks noChangeArrowheads="1"/>
          </p:cNvSpPr>
          <p:nvPr/>
        </p:nvSpPr>
        <p:spPr bwMode="auto">
          <a:xfrm>
            <a:off x="6500813" y="2214563"/>
            <a:ext cx="2643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ja-JP" altLang="en-US"/>
              <a:t>原子核飛跡＋</a:t>
            </a:r>
            <a:r>
              <a:rPr kumimoji="1" lang="en-US" altLang="ja-JP"/>
              <a:t>E</a:t>
            </a:r>
            <a:r>
              <a:rPr kumimoji="1" lang="en-US" altLang="ja-JP" baseline="-25000"/>
              <a:t>R</a:t>
            </a:r>
          </a:p>
          <a:p>
            <a:r>
              <a:rPr kumimoji="1" lang="en-US" altLang="ja-JP"/>
              <a:t>DRIFT</a:t>
            </a:r>
            <a:endParaRPr kumimoji="1" lang="ja-JP" altLang="en-US"/>
          </a:p>
        </p:txBody>
      </p:sp>
      <p:sp>
        <p:nvSpPr>
          <p:cNvPr id="32781" name="テキスト ボックス 34"/>
          <p:cNvSpPr txBox="1">
            <a:spLocks noChangeArrowheads="1"/>
          </p:cNvSpPr>
          <p:nvPr/>
        </p:nvSpPr>
        <p:spPr bwMode="auto">
          <a:xfrm>
            <a:off x="1500188" y="1143000"/>
            <a:ext cx="2428875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1800">
                <a:solidFill>
                  <a:srgbClr val="000000"/>
                </a:solidFill>
              </a:rPr>
              <a:t>PRL73(1994)1067</a:t>
            </a:r>
            <a:endParaRPr kumimoji="1" lang="ja-JP" altLang="en-US" sz="1800">
              <a:solidFill>
                <a:srgbClr val="000000"/>
              </a:solidFill>
            </a:endParaRPr>
          </a:p>
        </p:txBody>
      </p:sp>
      <p:pic>
        <p:nvPicPr>
          <p:cNvPr id="327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500188"/>
            <a:ext cx="242887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EW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1903413"/>
            <a:ext cx="4608512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71438" y="71438"/>
            <a:ext cx="8929688" cy="2214562"/>
          </a:xfrm>
        </p:spPr>
        <p:txBody>
          <a:bodyPr/>
          <a:lstStyle/>
          <a:p>
            <a:r>
              <a:rPr kumimoji="1" lang="ja-JP" altLang="en-US" smtClean="0"/>
              <a:t>飛跡検出のメリット</a:t>
            </a:r>
          </a:p>
          <a:p>
            <a:pPr lvl="1"/>
            <a:r>
              <a:rPr lang="ja-JP" altLang="en-US" smtClean="0"/>
              <a:t>季節変動</a:t>
            </a:r>
            <a:r>
              <a:rPr lang="en-US" altLang="ja-JP" smtClean="0"/>
              <a:t>(</a:t>
            </a:r>
            <a:r>
              <a:rPr lang="ja-JP" altLang="en-US" smtClean="0"/>
              <a:t>５％以下</a:t>
            </a:r>
            <a:r>
              <a:rPr lang="en-US" altLang="ja-JP" smtClean="0"/>
              <a:t>)</a:t>
            </a:r>
            <a:r>
              <a:rPr lang="ja-JP" altLang="en-US" smtClean="0"/>
              <a:t>と比較して確実な証拠となる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（前後の非対称度は最大で</a:t>
            </a:r>
            <a:r>
              <a:rPr lang="en-US" altLang="ja-JP" smtClean="0"/>
              <a:t>10</a:t>
            </a:r>
            <a:r>
              <a:rPr lang="ja-JP" altLang="en-US" smtClean="0"/>
              <a:t>倍。）</a:t>
            </a:r>
            <a:endParaRPr lang="en-US" altLang="ja-JP" smtClean="0"/>
          </a:p>
          <a:p>
            <a:pPr lvl="1"/>
            <a:r>
              <a:rPr lang="ja-JP" altLang="en-US" smtClean="0"/>
              <a:t>検出の後には暗黒物質の性質解明</a:t>
            </a:r>
            <a:endParaRPr lang="en-US" altLang="ja-JP" smtClean="0"/>
          </a:p>
        </p:txBody>
      </p:sp>
      <p:pic>
        <p:nvPicPr>
          <p:cNvPr id="33796" name="Picture 5" descr="FT_h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100" y="4000500"/>
            <a:ext cx="50577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7"/>
          <p:cNvSpPr>
            <a:spLocks noChangeArrowheads="1"/>
          </p:cNvSpPr>
          <p:nvPr/>
        </p:nvSpPr>
        <p:spPr bwMode="auto">
          <a:xfrm rot="8198960">
            <a:off x="4502150" y="4076700"/>
            <a:ext cx="2881313" cy="1582738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 rot="20591305" flipH="1">
            <a:off x="5899150" y="3654425"/>
            <a:ext cx="1163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50" charset="-128"/>
              </a:rPr>
              <a:t>WIMP</a:t>
            </a:r>
            <a:br>
              <a:rPr lang="en-US" altLang="ja-JP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50" charset="-128"/>
              </a:rPr>
            </a:br>
            <a:r>
              <a:rPr lang="en-US" altLang="ja-JP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50" charset="-128"/>
              </a:rPr>
              <a:t>  WIND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 rot="20744672" flipH="1">
            <a:off x="4978400" y="4889500"/>
            <a:ext cx="65563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50" charset="-128"/>
              </a:rPr>
              <a:t>   </a:t>
            </a:r>
            <a:r>
              <a:rPr lang="en-US" altLang="ja-JP" sz="2000" b="1" dirty="0">
                <a:effectLst>
                  <a:outerShdw blurRad="38100" dist="38100" dir="2700000" algn="tl">
                    <a:srgbClr val="B2B2B2"/>
                  </a:outerShdw>
                </a:effectLst>
                <a:ea typeface="ＭＳ Ｐゴシック" pitchFamily="50" charset="-128"/>
              </a:rPr>
              <a:t>γ 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 rot="813321" flipH="1">
            <a:off x="5380038" y="4459288"/>
            <a:ext cx="6540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50" charset="-128"/>
              </a:rPr>
              <a:t>  </a:t>
            </a:r>
            <a:r>
              <a:rPr lang="en-US" altLang="ja-JP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50" charset="-128"/>
              </a:rPr>
              <a:t> F</a:t>
            </a:r>
          </a:p>
        </p:txBody>
      </p:sp>
      <p:sp>
        <p:nvSpPr>
          <p:cNvPr id="33801" name="Line 12"/>
          <p:cNvSpPr>
            <a:spLocks noChangeShapeType="1"/>
          </p:cNvSpPr>
          <p:nvPr/>
        </p:nvSpPr>
        <p:spPr bwMode="auto">
          <a:xfrm rot="83997" flipH="1">
            <a:off x="4792663" y="4403725"/>
            <a:ext cx="2257425" cy="11572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3802" name="AutoShape 13"/>
          <p:cNvSpPr>
            <a:spLocks noChangeArrowheads="1"/>
          </p:cNvSpPr>
          <p:nvPr/>
        </p:nvSpPr>
        <p:spPr bwMode="auto">
          <a:xfrm rot="3880775" flipH="1">
            <a:off x="5919787" y="4248151"/>
            <a:ext cx="1084263" cy="9445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alpha val="65881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33803" name="Line 14"/>
          <p:cNvSpPr>
            <a:spLocks noChangeShapeType="1"/>
          </p:cNvSpPr>
          <p:nvPr/>
        </p:nvSpPr>
        <p:spPr bwMode="auto">
          <a:xfrm rot="83997" flipH="1" flipV="1">
            <a:off x="4968875" y="4803775"/>
            <a:ext cx="1017588" cy="71438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3804" name="Freeform 15"/>
          <p:cNvSpPr>
            <a:spLocks/>
          </p:cNvSpPr>
          <p:nvPr/>
        </p:nvSpPr>
        <p:spPr bwMode="auto">
          <a:xfrm rot="83997" flipH="1">
            <a:off x="5400675" y="4873625"/>
            <a:ext cx="73025" cy="288925"/>
          </a:xfrm>
          <a:custGeom>
            <a:avLst/>
            <a:gdLst>
              <a:gd name="T0" fmla="*/ 0 w 45"/>
              <a:gd name="T1" fmla="*/ 0 h 181"/>
              <a:gd name="T2" fmla="*/ 81139 w 45"/>
              <a:gd name="T3" fmla="*/ 143664 h 181"/>
              <a:gd name="T4" fmla="*/ 0 w 45"/>
              <a:gd name="T5" fmla="*/ 296906 h 181"/>
              <a:gd name="T6" fmla="*/ 0 60000 65536"/>
              <a:gd name="T7" fmla="*/ 0 60000 65536"/>
              <a:gd name="T8" fmla="*/ 0 60000 65536"/>
              <a:gd name="T9" fmla="*/ 0 w 45"/>
              <a:gd name="T10" fmla="*/ 0 h 181"/>
              <a:gd name="T11" fmla="*/ 45 w 45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181">
                <a:moveTo>
                  <a:pt x="0" y="0"/>
                </a:moveTo>
                <a:cubicBezTo>
                  <a:pt x="22" y="30"/>
                  <a:pt x="45" y="60"/>
                  <a:pt x="45" y="90"/>
                </a:cubicBezTo>
                <a:cubicBezTo>
                  <a:pt x="45" y="120"/>
                  <a:pt x="7" y="166"/>
                  <a:pt x="0" y="181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3805" name="Oval 16"/>
          <p:cNvSpPr>
            <a:spLocks noChangeArrowheads="1"/>
          </p:cNvSpPr>
          <p:nvPr/>
        </p:nvSpPr>
        <p:spPr bwMode="auto">
          <a:xfrm rot="83997" flipH="1">
            <a:off x="5942013" y="4811713"/>
            <a:ext cx="214312" cy="2127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3300">
                  <a:alpha val="31000"/>
                </a:srgbClr>
              </a:gs>
            </a:gsLst>
            <a:lin ang="2700000" scaled="1"/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33806" name="Oval 17"/>
          <p:cNvSpPr>
            <a:spLocks noChangeArrowheads="1"/>
          </p:cNvSpPr>
          <p:nvPr/>
        </p:nvSpPr>
        <p:spPr bwMode="auto">
          <a:xfrm rot="83997" flipH="1">
            <a:off x="5287963" y="4757738"/>
            <a:ext cx="214312" cy="2127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33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33807" name="Oval 18"/>
          <p:cNvSpPr>
            <a:spLocks noChangeArrowheads="1"/>
          </p:cNvSpPr>
          <p:nvPr/>
        </p:nvSpPr>
        <p:spPr bwMode="auto">
          <a:xfrm rot="83997" flipH="1">
            <a:off x="6591300" y="4497388"/>
            <a:ext cx="214313" cy="2127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66">
                  <a:alpha val="14000"/>
                </a:srgbClr>
              </a:gs>
            </a:gsLst>
            <a:lin ang="2700000" scaled="1"/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33808" name="Oval 19"/>
          <p:cNvSpPr>
            <a:spLocks noChangeArrowheads="1"/>
          </p:cNvSpPr>
          <p:nvPr/>
        </p:nvSpPr>
        <p:spPr bwMode="auto">
          <a:xfrm rot="83997" flipH="1">
            <a:off x="5675313" y="5314950"/>
            <a:ext cx="215900" cy="21431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66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pic>
        <p:nvPicPr>
          <p:cNvPr id="33809" name="Picture 4" descr="EnhanceFormLiAnnu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4235450"/>
            <a:ext cx="4071937" cy="262255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  <p:sp>
        <p:nvSpPr>
          <p:cNvPr id="33810" name="Text Box 12"/>
          <p:cNvSpPr txBox="1">
            <a:spLocks noChangeArrowheads="1"/>
          </p:cNvSpPr>
          <p:nvPr/>
        </p:nvSpPr>
        <p:spPr bwMode="auto">
          <a:xfrm>
            <a:off x="785813" y="4429125"/>
            <a:ext cx="1143000" cy="371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>
                <a:ea typeface="ＭＳ Ｐゴシック" pitchFamily="50" charset="-128"/>
              </a:rPr>
              <a:t>季節変動</a:t>
            </a:r>
            <a:endParaRPr lang="en-US" altLang="ja-JP" sz="1800"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/>
          <p:cNvSpPr>
            <a:spLocks noGrp="1"/>
          </p:cNvSpPr>
          <p:nvPr>
            <p:ph type="title"/>
          </p:nvPr>
        </p:nvSpPr>
        <p:spPr>
          <a:xfrm>
            <a:off x="-142875" y="-142875"/>
            <a:ext cx="3286125" cy="1139825"/>
          </a:xfrm>
        </p:spPr>
        <p:txBody>
          <a:bodyPr/>
          <a:lstStyle/>
          <a:p>
            <a:pPr algn="ctr"/>
            <a:r>
              <a:rPr lang="en-US" altLang="ja-JP" dirty="0" smtClean="0"/>
              <a:t>CYGNUS</a:t>
            </a:r>
            <a:endParaRPr lang="ja-JP" altLang="en-US" dirty="0" smtClean="0"/>
          </a:p>
        </p:txBody>
      </p:sp>
      <p:pic>
        <p:nvPicPr>
          <p:cNvPr id="30723" name="Picture 7" descr="http://pds.exblog.jp/pds/1/200506/21/02/c0058102_2328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1982788"/>
            <a:ext cx="6215063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円/楕円 7"/>
          <p:cNvSpPr>
            <a:spLocks noChangeArrowheads="1"/>
          </p:cNvSpPr>
          <p:nvPr/>
        </p:nvSpPr>
        <p:spPr bwMode="auto">
          <a:xfrm>
            <a:off x="4500563" y="3805238"/>
            <a:ext cx="428625" cy="428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/>
          </a:gradFill>
          <a:ln w="9525" algn="ctr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0725" name="円/楕円 322"/>
          <p:cNvSpPr>
            <a:spLocks noChangeArrowheads="1"/>
          </p:cNvSpPr>
          <p:nvPr/>
        </p:nvSpPr>
        <p:spPr bwMode="auto">
          <a:xfrm>
            <a:off x="4429125" y="4017963"/>
            <a:ext cx="179388" cy="179387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/>
          </a:gradFill>
          <a:ln w="9525" algn="ctr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cxnSp>
        <p:nvCxnSpPr>
          <p:cNvPr id="30726" name="直線矢印コネクタ 12"/>
          <p:cNvCxnSpPr>
            <a:cxnSpLocks noChangeShapeType="1"/>
          </p:cNvCxnSpPr>
          <p:nvPr/>
        </p:nvCxnSpPr>
        <p:spPr bwMode="auto">
          <a:xfrm>
            <a:off x="4714875" y="3697288"/>
            <a:ext cx="857250" cy="357187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pic>
        <p:nvPicPr>
          <p:cNvPr id="30727" name="Picture 2" descr="http://kata39.com/archives/2009/01/images/126957455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30713"/>
            <a:ext cx="135731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ストライプ矢印 8"/>
          <p:cNvSpPr/>
          <p:nvPr/>
        </p:nvSpPr>
        <p:spPr bwMode="auto">
          <a:xfrm rot="2496027">
            <a:off x="4805363" y="4267200"/>
            <a:ext cx="785812" cy="357188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0729" name="テキスト ボックス 10"/>
          <p:cNvSpPr txBox="1">
            <a:spLocks noChangeArrowheads="1"/>
          </p:cNvSpPr>
          <p:nvPr/>
        </p:nvSpPr>
        <p:spPr bwMode="auto">
          <a:xfrm>
            <a:off x="5286375" y="5384800"/>
            <a:ext cx="2143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デネブまでは</a:t>
            </a:r>
            <a:r>
              <a:rPr lang="en-US" altLang="ja-JP"/>
              <a:t>1500</a:t>
            </a:r>
            <a:r>
              <a:rPr lang="ja-JP" altLang="en-US"/>
              <a:t>光年程度</a:t>
            </a:r>
          </a:p>
        </p:txBody>
      </p:sp>
      <p:sp>
        <p:nvSpPr>
          <p:cNvPr id="11" name="ストライプ矢印 10"/>
          <p:cNvSpPr/>
          <p:nvPr/>
        </p:nvSpPr>
        <p:spPr bwMode="auto">
          <a:xfrm rot="1262473">
            <a:off x="5538788" y="4924425"/>
            <a:ext cx="785812" cy="357188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0731" name="テキスト ボックス 16"/>
          <p:cNvSpPr txBox="1">
            <a:spLocks noChangeArrowheads="1"/>
          </p:cNvSpPr>
          <p:nvPr/>
        </p:nvSpPr>
        <p:spPr bwMode="auto">
          <a:xfrm>
            <a:off x="7215188" y="3340100"/>
            <a:ext cx="1785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10</a:t>
            </a:r>
            <a:r>
              <a:rPr lang="ja-JP" altLang="en-US"/>
              <a:t>万光年</a:t>
            </a:r>
          </a:p>
        </p:txBody>
      </p:sp>
      <p:cxnSp>
        <p:nvCxnSpPr>
          <p:cNvPr id="30732" name="直線矢印コネクタ 17"/>
          <p:cNvCxnSpPr>
            <a:cxnSpLocks noChangeShapeType="1"/>
          </p:cNvCxnSpPr>
          <p:nvPr/>
        </p:nvCxnSpPr>
        <p:spPr bwMode="auto">
          <a:xfrm>
            <a:off x="4286250" y="2482850"/>
            <a:ext cx="4572000" cy="22145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073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55650"/>
            <a:ext cx="9644063" cy="1387475"/>
          </a:xfrm>
        </p:spPr>
        <p:txBody>
          <a:bodyPr/>
          <a:lstStyle/>
          <a:p>
            <a:r>
              <a:rPr lang="ja-JP" altLang="en-US" smtClean="0"/>
              <a:t>方向に感度を持った暗黒物質実験の</a:t>
            </a:r>
            <a:r>
              <a:rPr lang="en-US" altLang="ja-JP" smtClean="0"/>
              <a:t>workshop</a:t>
            </a:r>
          </a:p>
          <a:p>
            <a:pPr lvl="1"/>
            <a:r>
              <a:rPr lang="en-US" altLang="ja-JP" smtClean="0"/>
              <a:t>2007</a:t>
            </a:r>
            <a:r>
              <a:rPr lang="ja-JP" altLang="en-US" smtClean="0"/>
              <a:t>年に初回を立ちあげ、</a:t>
            </a:r>
            <a:r>
              <a:rPr lang="en-US" altLang="ja-JP" smtClean="0"/>
              <a:t>2009</a:t>
            </a:r>
            <a:r>
              <a:rPr lang="ja-JP" altLang="en-US" smtClean="0"/>
              <a:t>年</a:t>
            </a:r>
            <a:r>
              <a:rPr lang="en-US" altLang="ja-JP" smtClean="0"/>
              <a:t>5</a:t>
            </a:r>
            <a:r>
              <a:rPr lang="ja-JP" altLang="en-US" smtClean="0"/>
              <a:t>月に</a:t>
            </a:r>
            <a:r>
              <a:rPr lang="en-US" altLang="ja-JP" smtClean="0"/>
              <a:t>2</a:t>
            </a:r>
            <a:r>
              <a:rPr lang="ja-JP" altLang="en-US" smtClean="0"/>
              <a:t>回目</a:t>
            </a:r>
            <a:endParaRPr lang="en-US" altLang="ja-JP" smtClean="0"/>
          </a:p>
        </p:txBody>
      </p:sp>
      <p:pic>
        <p:nvPicPr>
          <p:cNvPr id="30734" name="Picture 2" descr="http://web.mit.edu/cygnus2009/img/group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5195888"/>
            <a:ext cx="4762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テキスト ボックス 10"/>
          <p:cNvSpPr txBox="1">
            <a:spLocks noChangeArrowheads="1"/>
          </p:cNvSpPr>
          <p:nvPr/>
        </p:nvSpPr>
        <p:spPr bwMode="auto">
          <a:xfrm>
            <a:off x="1785938" y="6396038"/>
            <a:ext cx="3643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@CYGNUS2009</a:t>
            </a:r>
            <a:r>
              <a:rPr lang="ja-JP" altLang="en-US"/>
              <a:t>（</a:t>
            </a:r>
            <a:r>
              <a:rPr lang="en-US" altLang="ja-JP"/>
              <a:t>MIT</a:t>
            </a:r>
            <a:r>
              <a:rPr lang="ja-JP" altLang="en-US"/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-71438"/>
            <a:ext cx="8229600" cy="4530726"/>
          </a:xfrm>
        </p:spPr>
        <p:txBody>
          <a:bodyPr/>
          <a:lstStyle/>
          <a:p>
            <a:r>
              <a:rPr lang="en-US" altLang="ja-JP" dirty="0" smtClean="0"/>
              <a:t>"WHITE</a:t>
            </a:r>
            <a:r>
              <a:rPr lang="ja-JP" altLang="en-US" dirty="0" smtClean="0"/>
              <a:t> </a:t>
            </a:r>
            <a:r>
              <a:rPr lang="en-US" altLang="ja-JP" dirty="0" smtClean="0"/>
              <a:t>PAPER"</a:t>
            </a:r>
            <a:br>
              <a:rPr lang="en-US" altLang="ja-JP" dirty="0" smtClean="0"/>
            </a:br>
            <a:r>
              <a:rPr lang="en-US" altLang="ja-JP" sz="1400" dirty="0" smtClean="0">
                <a:solidFill>
                  <a:schemeClr val="tx1"/>
                </a:solidFill>
              </a:rPr>
              <a:t>(International Journal of Modern Physics A Vol. 25, No. 1 (2010) 1-51 )</a:t>
            </a:r>
            <a:endParaRPr lang="ja-JP" alt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28688"/>
            <a:ext cx="8012112" cy="588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2772" name="テキスト ボックス 5"/>
          <p:cNvSpPr txBox="1">
            <a:spLocks noChangeArrowheads="1"/>
          </p:cNvSpPr>
          <p:nvPr/>
        </p:nvSpPr>
        <p:spPr bwMode="auto">
          <a:xfrm>
            <a:off x="6429375" y="71438"/>
            <a:ext cx="2571750" cy="169277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ja-JP" altLang="en-US" dirty="0"/>
              <a:t>世界の実験</a:t>
            </a:r>
            <a:endParaRPr lang="en-US" altLang="ja-JP" dirty="0"/>
          </a:p>
          <a:p>
            <a:pPr algn="r"/>
            <a:r>
              <a:rPr lang="en-US" altLang="ja-JP" sz="1600" dirty="0"/>
              <a:t>DRIFT</a:t>
            </a:r>
            <a:r>
              <a:rPr lang="ja-JP" altLang="en-US" sz="1600" dirty="0"/>
              <a:t>（英</a:t>
            </a:r>
            <a:r>
              <a:rPr lang="ja-JP" altLang="en-US" sz="1600" dirty="0" smtClean="0"/>
              <a:t>）</a:t>
            </a:r>
            <a:endParaRPr lang="en-US" altLang="ja-JP" sz="1600" dirty="0"/>
          </a:p>
          <a:p>
            <a:pPr algn="r"/>
            <a:r>
              <a:rPr lang="en-US" altLang="ja-JP" sz="1600" dirty="0"/>
              <a:t>DM-TPC</a:t>
            </a:r>
            <a:r>
              <a:rPr lang="ja-JP" altLang="en-US" sz="1600" dirty="0"/>
              <a:t>（米</a:t>
            </a:r>
            <a:r>
              <a:rPr lang="ja-JP" altLang="en-US" sz="1600" dirty="0" smtClean="0"/>
              <a:t>）</a:t>
            </a:r>
            <a:endParaRPr lang="en-US" altLang="ja-JP" sz="1600" dirty="0" smtClean="0"/>
          </a:p>
          <a:p>
            <a:pPr algn="r"/>
            <a:r>
              <a:rPr lang="en-US" altLang="ja-JP" sz="1600" dirty="0" smtClean="0"/>
              <a:t>NEWAGE</a:t>
            </a:r>
            <a:r>
              <a:rPr lang="ja-JP" altLang="en-US" sz="1600" dirty="0" smtClean="0"/>
              <a:t>（京大）</a:t>
            </a:r>
            <a:endParaRPr lang="en-US" altLang="ja-JP" sz="1600" dirty="0"/>
          </a:p>
          <a:p>
            <a:pPr algn="r"/>
            <a:r>
              <a:rPr lang="en-US" altLang="ja-JP" sz="1600" dirty="0"/>
              <a:t>MIMAC</a:t>
            </a:r>
            <a:r>
              <a:rPr lang="ja-JP" altLang="en-US" sz="1600" dirty="0"/>
              <a:t>（仏）</a:t>
            </a:r>
            <a:endParaRPr lang="en-US" altLang="ja-JP" sz="1600" dirty="0"/>
          </a:p>
          <a:p>
            <a:pPr algn="r"/>
            <a:r>
              <a:rPr lang="en-US" altLang="ja-JP" sz="1600" dirty="0"/>
              <a:t>NIT</a:t>
            </a:r>
            <a:r>
              <a:rPr lang="ja-JP" altLang="en-US" sz="1600" dirty="0"/>
              <a:t>（名大）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772400" cy="1470025"/>
          </a:xfrm>
        </p:spPr>
        <p:txBody>
          <a:bodyPr/>
          <a:lstStyle/>
          <a:p>
            <a:r>
              <a:rPr kumimoji="1" lang="en-US" altLang="ja-JP" dirty="0" smtClean="0"/>
              <a:t>NEWAGE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1538" y="3573852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最新結果　</a:t>
            </a:r>
            <a:r>
              <a:rPr kumimoji="1" lang="en-US" altLang="ja-JP" sz="1800" dirty="0" smtClean="0"/>
              <a:t>to</a:t>
            </a:r>
            <a:r>
              <a:rPr kumimoji="1" lang="ja-JP" altLang="en-US" sz="1800" dirty="0" smtClean="0"/>
              <a:t> </a:t>
            </a:r>
            <a:r>
              <a:rPr kumimoji="1" lang="en-US" altLang="ja-JP" sz="1800" dirty="0" smtClean="0"/>
              <a:t>appear</a:t>
            </a:r>
            <a:r>
              <a:rPr kumimoji="1" lang="ja-JP" altLang="en-US" sz="1800" dirty="0" smtClean="0"/>
              <a:t> </a:t>
            </a:r>
            <a:r>
              <a:rPr kumimoji="1" lang="en-US" altLang="ja-JP" sz="1800" dirty="0" smtClean="0"/>
              <a:t>in</a:t>
            </a:r>
            <a:r>
              <a:rPr kumimoji="1" lang="ja-JP" altLang="en-US" sz="1800" dirty="0" smtClean="0"/>
              <a:t> </a:t>
            </a:r>
            <a:r>
              <a:rPr lang="en-US" altLang="ja-JP" sz="1800" dirty="0" smtClean="0"/>
              <a:t>Physics Letters B </a:t>
            </a:r>
            <a:r>
              <a:rPr kumimoji="1" lang="ja-JP" altLang="en-US" sz="1800" dirty="0" smtClean="0"/>
              <a:t>　</a:t>
            </a:r>
            <a:r>
              <a:rPr lang="en-US" altLang="ja-JP" sz="1800" dirty="0" smtClean="0"/>
              <a:t> (arXiv:10021794) </a:t>
            </a:r>
            <a:endParaRPr kumimoji="1" lang="en-US" altLang="ja-JP" sz="1800" dirty="0" smtClean="0"/>
          </a:p>
          <a:p>
            <a:r>
              <a:rPr kumimoji="1" lang="ja-JP" altLang="en-US" sz="1800" dirty="0" smtClean="0"/>
              <a:t>検出器　　</a:t>
            </a:r>
            <a:r>
              <a:rPr kumimoji="1" lang="en-US" altLang="ja-JP" sz="1800" dirty="0" err="1" smtClean="0"/>
              <a:t>Astroparticle</a:t>
            </a:r>
            <a:r>
              <a:rPr kumimoji="1" lang="en-US" altLang="ja-JP" sz="1800" dirty="0" smtClean="0"/>
              <a:t> Physics</a:t>
            </a:r>
            <a:r>
              <a:rPr kumimoji="1" lang="ja-JP" altLang="en-US" sz="1800" dirty="0" smtClean="0"/>
              <a:t> </a:t>
            </a:r>
            <a:r>
              <a:rPr kumimoji="1" lang="en-US" altLang="ja-JP" sz="1800" dirty="0" smtClean="0"/>
              <a:t>31 (2009)185</a:t>
            </a:r>
          </a:p>
          <a:p>
            <a:r>
              <a:rPr kumimoji="1" lang="ja-JP" altLang="en-US" sz="1800" dirty="0" smtClean="0"/>
              <a:t>地上実験　</a:t>
            </a:r>
            <a:r>
              <a:rPr lang="en-US" sz="1800" dirty="0" smtClean="0"/>
              <a:t> Physics Letters B </a:t>
            </a:r>
            <a:r>
              <a:rPr lang="nn-NO" altLang="ja-JP" sz="1800" dirty="0" smtClean="0">
                <a:ea typeface="ＭＳ Ｐゴシック" pitchFamily="50" charset="-128"/>
              </a:rPr>
              <a:t>654 (2007) 58</a:t>
            </a:r>
            <a:endParaRPr lang="en-US" altLang="ja-JP" sz="1800" dirty="0" smtClean="0">
              <a:ea typeface="ＭＳ Ｐゴシック" pitchFamily="50" charset="-128"/>
            </a:endParaRPr>
          </a:p>
          <a:p>
            <a:r>
              <a:rPr kumimoji="1" lang="ja-JP" altLang="en-US" sz="1800" dirty="0" smtClean="0"/>
              <a:t>実験提唱　</a:t>
            </a:r>
            <a:r>
              <a:rPr lang="en-US" sz="1800" dirty="0" smtClean="0"/>
              <a:t>Physics Letters B 578 (2004) 241</a:t>
            </a:r>
            <a:endParaRPr kumimoji="1" lang="en-US" altLang="ja-JP" sz="1800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去年の落し前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</a:t>
            </a:r>
            <a:r>
              <a:rPr lang="ja-JP" altLang="en-US" smtClean="0"/>
              <a:t>年 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15</a:t>
            </a:r>
            <a:r>
              <a:rPr lang="ja-JP" altLang="en-US" smtClean="0"/>
              <a:t>日</a:t>
            </a:r>
          </a:p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16</a:t>
            </a:r>
            <a:r>
              <a:rPr lang="ja-JP" altLang="en-US" smtClean="0"/>
              <a:t>回</a:t>
            </a:r>
            <a:r>
              <a:rPr lang="en-US" altLang="ja-JP" smtClean="0"/>
              <a:t>ICEPP</a:t>
            </a:r>
            <a:r>
              <a:rPr lang="ja-JP" altLang="en-US" smtClean="0"/>
              <a:t>シンポジウム</a:t>
            </a:r>
            <a:endParaRPr lang="ja-JP" altLang="en-US" dirty="0"/>
          </a:p>
        </p:txBody>
      </p:sp>
      <p:pic>
        <p:nvPicPr>
          <p:cNvPr id="61442" name="Picture 2" descr="C:\miuchi\outreach\20100204nikkei\IMG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22" y="121581"/>
            <a:ext cx="7072330" cy="9736839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6000760" y="181253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日経新聞</a:t>
            </a:r>
            <a:r>
              <a:rPr kumimoji="1" lang="en-US" altLang="ja-JP" dirty="0" smtClean="0">
                <a:solidFill>
                  <a:srgbClr val="FF0000"/>
                </a:solidFill>
              </a:rPr>
              <a:t>(</a:t>
            </a:r>
            <a:r>
              <a:rPr kumimoji="1" lang="ja-JP" altLang="en-US" dirty="0" smtClean="0">
                <a:solidFill>
                  <a:srgbClr val="FF0000"/>
                </a:solidFill>
              </a:rPr>
              <a:t>昨日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 2"/>
          <p:cNvSpPr txBox="1">
            <a:spLocks/>
          </p:cNvSpPr>
          <p:nvPr/>
        </p:nvSpPr>
        <p:spPr bwMode="auto">
          <a:xfrm>
            <a:off x="714348" y="1643050"/>
            <a:ext cx="82296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kumimoji="1" lang="en-US" altLang="ja-JP" sz="3200" b="1" kern="0" dirty="0" smtClean="0">
                <a:solidFill>
                  <a:srgbClr val="99FF99"/>
                </a:solidFill>
                <a:latin typeface="Arial"/>
                <a:ea typeface="HG丸ｺﾞｼｯｸM-PRO"/>
              </a:rPr>
              <a:t>NEWAGE</a:t>
            </a:r>
            <a:endParaRPr lang="en-US" altLang="ja-JP" sz="2800" b="1" kern="0" dirty="0" smtClean="0">
              <a:solidFill>
                <a:schemeClr val="hlink"/>
              </a:solidFill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ja-JP" altLang="en-US" sz="2800" b="1" kern="0" dirty="0" smtClean="0">
                <a:solidFill>
                  <a:schemeClr val="hlink"/>
                </a:solidFill>
                <a:latin typeface="+mn-lt"/>
                <a:ea typeface="+mn-ea"/>
              </a:rPr>
              <a:t>実用的なサイズの</a:t>
            </a:r>
            <a:r>
              <a:rPr lang="en-US" altLang="ja-JP" sz="2800" b="1" kern="0" dirty="0" smtClean="0">
                <a:solidFill>
                  <a:schemeClr val="hlink"/>
                </a:solidFill>
                <a:latin typeface="+mn-lt"/>
                <a:ea typeface="+mn-ea"/>
              </a:rPr>
              <a:t>MPGD</a:t>
            </a:r>
            <a:r>
              <a:rPr lang="ja-JP" altLang="en-US" sz="2800" b="1" kern="0" dirty="0" smtClean="0">
                <a:solidFill>
                  <a:schemeClr val="hlink"/>
                </a:solidFill>
                <a:latin typeface="+mn-lt"/>
                <a:ea typeface="+mn-ea"/>
              </a:rPr>
              <a:t>　◎</a:t>
            </a:r>
            <a:endParaRPr lang="en-US" altLang="ja-JP" sz="2800" b="1" kern="0" dirty="0" smtClean="0">
              <a:solidFill>
                <a:schemeClr val="hlink"/>
              </a:solidFill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ja-JP" altLang="en-US" sz="2800" b="1" kern="0" dirty="0" smtClean="0">
                <a:solidFill>
                  <a:schemeClr val="hlink"/>
                </a:solidFill>
                <a:latin typeface="+mn-lt"/>
                <a:ea typeface="+mn-ea"/>
              </a:rPr>
              <a:t>初の制限</a:t>
            </a:r>
            <a:r>
              <a: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◎</a:t>
            </a:r>
            <a:endParaRPr kumimoji="0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ja-JP" altLang="en-US" sz="2800" b="1" kern="0" dirty="0" smtClean="0">
                <a:solidFill>
                  <a:schemeClr val="hlink"/>
                </a:solidFill>
                <a:latin typeface="+mn-lt"/>
                <a:ea typeface="+mn-ea"/>
              </a:rPr>
              <a:t>ガス循環システム　〇</a:t>
            </a:r>
            <a:endParaRPr kumimoji="0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ja-JP" altLang="en-US" sz="2800" b="1" kern="0" dirty="0" smtClean="0">
                <a:solidFill>
                  <a:schemeClr val="hlink"/>
                </a:solidFill>
                <a:latin typeface="+mn-lt"/>
                <a:ea typeface="+mn-ea"/>
              </a:rPr>
              <a:t>原子核の前後判定</a:t>
            </a:r>
            <a:r>
              <a: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lang="ja-JP" altLang="en-US" sz="2800" b="1" kern="0" dirty="0" smtClean="0">
                <a:solidFill>
                  <a:schemeClr val="hlink"/>
                </a:solidFill>
                <a:latin typeface="+mn-lt"/>
                <a:ea typeface="+mn-ea"/>
              </a:rPr>
              <a:t>△</a:t>
            </a:r>
            <a:endParaRPr kumimoji="0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ja-JP" altLang="en-US" sz="2800" b="1" kern="0" dirty="0" smtClean="0">
                <a:solidFill>
                  <a:schemeClr val="hlink"/>
                </a:solidFill>
                <a:latin typeface="+mn-lt"/>
                <a:ea typeface="+mn-ea"/>
              </a:rPr>
              <a:t>バックグラウンドレベル</a:t>
            </a:r>
            <a:r>
              <a: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864725" cy="1643063"/>
          </a:xfrm>
        </p:spPr>
        <p:txBody>
          <a:bodyPr/>
          <a:lstStyle/>
          <a:p>
            <a:r>
              <a:rPr kumimoji="1" lang="ja-JP" altLang="en-US" dirty="0" smtClean="0"/>
              <a:t>そして</a:t>
            </a:r>
            <a:r>
              <a:rPr kumimoji="1" lang="en-US" altLang="ja-JP" dirty="0" smtClean="0"/>
              <a:t>NEWAGE</a:t>
            </a:r>
            <a:endParaRPr kumimoji="1" lang="ja-JP" altLang="en-US" dirty="0" smtClean="0"/>
          </a:p>
          <a:p>
            <a:pPr lvl="1" eaLnBrk="1" hangingPunct="1"/>
            <a:r>
              <a:rPr lang="ja-JP" altLang="en-US" dirty="0" smtClean="0"/>
              <a:t>京大で開発した「</a:t>
            </a:r>
            <a:r>
              <a:rPr lang="en-US" altLang="ja-JP" dirty="0" err="1" smtClean="0"/>
              <a:t>μPIC</a:t>
            </a:r>
            <a:r>
              <a:rPr lang="ja-JP" altLang="en-US" dirty="0" smtClean="0"/>
              <a:t>」検出器</a:t>
            </a:r>
            <a:endParaRPr lang="en-US" altLang="ja-JP" dirty="0" smtClean="0"/>
          </a:p>
          <a:p>
            <a:pPr lvl="1" eaLnBrk="1" hangingPunct="1"/>
            <a:r>
              <a:rPr lang="en-US" altLang="ja-JP" dirty="0" smtClean="0"/>
              <a:t>30cm</a:t>
            </a:r>
            <a:r>
              <a:rPr lang="ja-JP" altLang="en-US" dirty="0" smtClean="0"/>
              <a:t>角検出器で地下実験中</a:t>
            </a:r>
            <a:endParaRPr lang="en-US" altLang="ja-JP" dirty="0" smtClean="0"/>
          </a:p>
          <a:p>
            <a:pPr lvl="1" eaLnBrk="1" hangingPunct="1"/>
            <a:r>
              <a:rPr lang="en-US" altLang="ja-JP" dirty="0" smtClean="0"/>
              <a:t>CF4</a:t>
            </a:r>
            <a:r>
              <a:rPr lang="ja-JP" altLang="en-US" dirty="0" smtClean="0"/>
              <a:t>　ガス　</a:t>
            </a:r>
            <a:r>
              <a:rPr lang="en-US" altLang="ja-JP" dirty="0" smtClean="0"/>
              <a:t>SD</a:t>
            </a:r>
            <a:r>
              <a:rPr lang="ja-JP" altLang="en-US" dirty="0" smtClean="0"/>
              <a:t>探索</a:t>
            </a:r>
            <a:endParaRPr lang="en-US" altLang="ja-JP" dirty="0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5857875" y="1500188"/>
          <a:ext cx="2978150" cy="3024187"/>
        </p:xfrm>
        <a:graphic>
          <a:graphicData uri="http://schemas.openxmlformats.org/presentationml/2006/ole">
            <p:oleObj spid="_x0000_s2050" name="Picture" r:id="rId3" imgW="2395530" imgH="2432103" progId="">
              <p:embed/>
            </p:oleObj>
          </a:graphicData>
        </a:graphic>
      </p:graphicFrame>
      <p:pic>
        <p:nvPicPr>
          <p:cNvPr id="2052" name="Picture 27" descr="DSC_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63" y="2286000"/>
            <a:ext cx="584993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Line 28"/>
          <p:cNvSpPr>
            <a:spLocks noChangeShapeType="1"/>
          </p:cNvSpPr>
          <p:nvPr/>
        </p:nvSpPr>
        <p:spPr bwMode="auto">
          <a:xfrm flipV="1">
            <a:off x="2643188" y="3071813"/>
            <a:ext cx="1071562" cy="7143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2054" name="Text Box 29"/>
          <p:cNvSpPr txBox="1">
            <a:spLocks noChangeArrowheads="1"/>
          </p:cNvSpPr>
          <p:nvPr/>
        </p:nvSpPr>
        <p:spPr bwMode="auto">
          <a:xfrm rot="-175831">
            <a:off x="2655888" y="2586038"/>
            <a:ext cx="1495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FF0000"/>
                </a:solidFill>
                <a:ea typeface="ＭＳ Ｐゴシック" pitchFamily="50" charset="-128"/>
              </a:rPr>
              <a:t>40cm</a:t>
            </a:r>
          </a:p>
        </p:txBody>
      </p:sp>
      <p:sp>
        <p:nvSpPr>
          <p:cNvPr id="2055" name="Text Box 30"/>
          <p:cNvSpPr txBox="1">
            <a:spLocks noChangeArrowheads="1"/>
          </p:cNvSpPr>
          <p:nvPr/>
        </p:nvSpPr>
        <p:spPr bwMode="auto">
          <a:xfrm>
            <a:off x="63499" y="5125800"/>
            <a:ext cx="3008303" cy="10178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 smtClean="0">
                <a:ea typeface="ＭＳ Ｐゴシック" pitchFamily="50" charset="-128"/>
              </a:rPr>
              <a:t>検出器</a:t>
            </a:r>
            <a:endParaRPr lang="en-US" altLang="ja-JP" dirty="0" smtClean="0">
              <a:ea typeface="ＭＳ Ｐゴシック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pitchFamily="50" charset="-128"/>
              </a:rPr>
              <a:t>NEWAGE-0.3a</a:t>
            </a:r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2056" name="Text Box 32"/>
          <p:cNvSpPr txBox="1">
            <a:spLocks noChangeArrowheads="1"/>
          </p:cNvSpPr>
          <p:nvPr/>
        </p:nvSpPr>
        <p:spPr bwMode="auto">
          <a:xfrm>
            <a:off x="4071938" y="2357438"/>
            <a:ext cx="928687" cy="371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>
                <a:ea typeface="ＭＳ Ｐゴシック" pitchFamily="50" charset="-128"/>
              </a:rPr>
              <a:t>ガス部</a:t>
            </a:r>
          </a:p>
        </p:txBody>
      </p:sp>
      <p:sp>
        <p:nvSpPr>
          <p:cNvPr id="2057" name="Text Box 32"/>
          <p:cNvSpPr txBox="1">
            <a:spLocks noChangeArrowheads="1"/>
          </p:cNvSpPr>
          <p:nvPr/>
        </p:nvSpPr>
        <p:spPr bwMode="auto">
          <a:xfrm>
            <a:off x="7335838" y="3667125"/>
            <a:ext cx="928687" cy="3667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>
                <a:ea typeface="ＭＳ Ｐゴシック" pitchFamily="50" charset="-128"/>
              </a:rPr>
              <a:t>μPIC</a:t>
            </a:r>
            <a:endParaRPr lang="ja-JP" altLang="en-US" sz="1800">
              <a:ea typeface="ＭＳ Ｐゴシック" pitchFamily="50" charset="-128"/>
            </a:endParaRPr>
          </a:p>
        </p:txBody>
      </p:sp>
      <p:pic>
        <p:nvPicPr>
          <p:cNvPr id="2058" name="Picture 11" descr="tpc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5225" y="4357688"/>
            <a:ext cx="41687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63" y="0"/>
            <a:ext cx="2357437" cy="2765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フッター プレースホル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altLang="ja-JP" sz="1000">
                <a:effectLst>
                  <a:outerShdw blurRad="38100" dist="38100" dir="2700000" algn="tl">
                    <a:srgbClr val="B2B2B2"/>
                  </a:outerShdw>
                </a:effectLst>
                <a:latin typeface="Arial" pitchFamily="34" charset="0"/>
                <a:ea typeface="+mn-ea"/>
              </a:rPr>
              <a:t>Jan 27, 2007 </a:t>
            </a:r>
            <a:r>
              <a:rPr lang="ja-JP" altLang="en-US" sz="1000">
                <a:effectLst>
                  <a:outerShdw blurRad="38100" dist="38100" dir="2700000" algn="tl">
                    <a:srgbClr val="B2B2B2"/>
                  </a:outerShdw>
                </a:effectLst>
                <a:latin typeface="Arial" pitchFamily="34" charset="0"/>
                <a:ea typeface="+mn-ea"/>
              </a:rPr>
              <a:t>　</a:t>
            </a:r>
            <a:r>
              <a:rPr lang="en-US" altLang="ja-JP" sz="1000">
                <a:effectLst>
                  <a:outerShdw blurRad="38100" dist="38100" dir="2700000" algn="tl">
                    <a:srgbClr val="B2B2B2"/>
                  </a:outerShdw>
                </a:effectLst>
                <a:latin typeface="Arial" pitchFamily="34" charset="0"/>
                <a:ea typeface="+mn-ea"/>
              </a:rPr>
              <a:t>3rd MPGD workshop</a:t>
            </a:r>
          </a:p>
        </p:txBody>
      </p:sp>
      <p:pic>
        <p:nvPicPr>
          <p:cNvPr id="36867" name="Picture 2" descr="Htr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00725" y="-23813"/>
            <a:ext cx="3311526" cy="3305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58738" y="3217863"/>
            <a:ext cx="6718301" cy="3613150"/>
          </a:xfrm>
        </p:spPr>
      </p:pic>
      <p:sp useBgFill="1"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635375" y="6375400"/>
            <a:ext cx="3365500" cy="3667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>
                <a:ea typeface="ＭＳ Ｐゴシック" pitchFamily="50" charset="-128"/>
              </a:rPr>
              <a:t>陽子の飛跡で描いた「イメージ」</a:t>
            </a:r>
            <a:endParaRPr lang="en-US" altLang="ja-JP" sz="1800">
              <a:ea typeface="ＭＳ Ｐゴシック" pitchFamily="50" charset="-128"/>
            </a:endParaRPr>
          </a:p>
        </p:txBody>
      </p:sp>
      <p:sp>
        <p:nvSpPr>
          <p:cNvPr id="36870" name="AutoShape 5"/>
          <p:cNvSpPr>
            <a:spLocks noChangeArrowheads="1"/>
          </p:cNvSpPr>
          <p:nvPr/>
        </p:nvSpPr>
        <p:spPr bwMode="auto">
          <a:xfrm>
            <a:off x="5345113" y="4143375"/>
            <a:ext cx="155575" cy="215900"/>
          </a:xfrm>
          <a:prstGeom prst="can">
            <a:avLst>
              <a:gd name="adj" fmla="val 89960"/>
            </a:avLst>
          </a:prstGeom>
          <a:solidFill>
            <a:srgbClr val="FF00FF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219700" y="3213100"/>
            <a:ext cx="16922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aseline="30000">
                <a:solidFill>
                  <a:srgbClr val="A50021"/>
                </a:solidFill>
                <a:ea typeface="ＭＳ Ｐゴシック" pitchFamily="50" charset="-128"/>
              </a:rPr>
              <a:t>252</a:t>
            </a:r>
            <a:r>
              <a:rPr lang="en-US" altLang="ja-JP" sz="1800">
                <a:solidFill>
                  <a:srgbClr val="A50021"/>
                </a:solidFill>
                <a:ea typeface="ＭＳ Ｐゴシック" pitchFamily="50" charset="-128"/>
              </a:rPr>
              <a:t>Cf</a:t>
            </a:r>
            <a:br>
              <a:rPr lang="en-US" altLang="ja-JP" sz="1800">
                <a:solidFill>
                  <a:srgbClr val="A50021"/>
                </a:solidFill>
                <a:ea typeface="ＭＳ Ｐゴシック" pitchFamily="50" charset="-128"/>
              </a:rPr>
            </a:br>
            <a:r>
              <a:rPr lang="ja-JP" altLang="en-US" sz="1400">
                <a:solidFill>
                  <a:srgbClr val="A50021"/>
                </a:solidFill>
                <a:ea typeface="ＭＳ Ｐゴシック" pitchFamily="50" charset="-128"/>
              </a:rPr>
              <a:t>（</a:t>
            </a:r>
            <a:r>
              <a:rPr lang="en-US" altLang="ja-JP" sz="1400">
                <a:solidFill>
                  <a:srgbClr val="A50021"/>
                </a:solidFill>
                <a:ea typeface="ＭＳ Ｐゴシック" pitchFamily="50" charset="-128"/>
              </a:rPr>
              <a:t>NE45°</a:t>
            </a:r>
            <a:br>
              <a:rPr lang="en-US" altLang="ja-JP" sz="1400">
                <a:solidFill>
                  <a:srgbClr val="A50021"/>
                </a:solidFill>
                <a:ea typeface="ＭＳ Ｐゴシック" pitchFamily="50" charset="-128"/>
              </a:rPr>
            </a:br>
            <a:r>
              <a:rPr lang="ja-JP" altLang="en-US" sz="1400">
                <a:solidFill>
                  <a:srgbClr val="A50021"/>
                </a:solidFill>
                <a:ea typeface="ＭＳ Ｐゴシック" pitchFamily="50" charset="-128"/>
              </a:rPr>
              <a:t>　</a:t>
            </a:r>
            <a:r>
              <a:rPr lang="en-US" altLang="ja-JP" sz="1400">
                <a:solidFill>
                  <a:srgbClr val="A50021"/>
                </a:solidFill>
                <a:ea typeface="ＭＳ Ｐゴシック" pitchFamily="50" charset="-128"/>
              </a:rPr>
              <a:t>zenith35°</a:t>
            </a:r>
            <a:r>
              <a:rPr lang="ja-JP" altLang="en-US" sz="1400">
                <a:solidFill>
                  <a:srgbClr val="A50021"/>
                </a:solidFill>
                <a:ea typeface="ＭＳ Ｐゴシック" pitchFamily="50" charset="-128"/>
              </a:rPr>
              <a:t>）</a:t>
            </a:r>
          </a:p>
        </p:txBody>
      </p:sp>
      <p:sp>
        <p:nvSpPr>
          <p:cNvPr id="36872" name="AutoShape 7"/>
          <p:cNvSpPr>
            <a:spLocks noChangeArrowheads="1"/>
          </p:cNvSpPr>
          <p:nvPr/>
        </p:nvSpPr>
        <p:spPr bwMode="auto">
          <a:xfrm>
            <a:off x="495300" y="4435475"/>
            <a:ext cx="1600200" cy="5064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2843213" y="6394450"/>
            <a:ext cx="360362" cy="274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>
                <a:solidFill>
                  <a:srgbClr val="000066"/>
                </a:solidFill>
                <a:ea typeface="ＭＳ Ｐゴシック" pitchFamily="50" charset="-128"/>
              </a:rPr>
              <a:t>1</a:t>
            </a:r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107950" y="6237288"/>
            <a:ext cx="360363" cy="2746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>
                <a:solidFill>
                  <a:srgbClr val="000066"/>
                </a:solidFill>
                <a:ea typeface="ＭＳ Ｐゴシック" pitchFamily="50" charset="-128"/>
              </a:rPr>
              <a:t>0</a:t>
            </a:r>
          </a:p>
        </p:txBody>
      </p:sp>
      <p:sp>
        <p:nvSpPr>
          <p:cNvPr id="36875" name="Text Box 10"/>
          <p:cNvSpPr txBox="1">
            <a:spLocks noChangeArrowheads="1"/>
          </p:cNvSpPr>
          <p:nvPr/>
        </p:nvSpPr>
        <p:spPr bwMode="auto">
          <a:xfrm>
            <a:off x="1403350" y="6467475"/>
            <a:ext cx="865188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>
                <a:solidFill>
                  <a:srgbClr val="000066"/>
                </a:solidFill>
                <a:ea typeface="ＭＳ Ｐゴシック" pitchFamily="50" charset="-128"/>
              </a:rPr>
              <a:t>Cos</a:t>
            </a:r>
            <a:endParaRPr lang="el-GR" altLang="ja-JP" sz="1600">
              <a:solidFill>
                <a:srgbClr val="000066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1127125" y="4637088"/>
            <a:ext cx="1068388" cy="0"/>
          </a:xfrm>
          <a:prstGeom prst="line">
            <a:avLst/>
          </a:prstGeom>
          <a:noFill/>
          <a:ln w="31750">
            <a:solidFill>
              <a:srgbClr val="A5002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6877" name="Text Box 18"/>
          <p:cNvSpPr txBox="1">
            <a:spLocks noChangeArrowheads="1"/>
          </p:cNvSpPr>
          <p:nvPr/>
        </p:nvSpPr>
        <p:spPr bwMode="auto">
          <a:xfrm>
            <a:off x="469900" y="4637088"/>
            <a:ext cx="409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>
                <a:solidFill>
                  <a:srgbClr val="000066"/>
                </a:solidFill>
                <a:ea typeface="ＭＳ Ｐゴシック" pitchFamily="50" charset="-128"/>
              </a:rPr>
              <a:t> </a:t>
            </a:r>
            <a:r>
              <a:rPr lang="en-US" altLang="ja-JP" sz="1200">
                <a:solidFill>
                  <a:srgbClr val="000066"/>
                </a:solidFill>
                <a:latin typeface="Symbol" pitchFamily="18" charset="2"/>
                <a:ea typeface="ＭＳ Ｐゴシック" pitchFamily="50" charset="-128"/>
              </a:rPr>
              <a:t>q</a:t>
            </a:r>
          </a:p>
        </p:txBody>
      </p:sp>
      <p:sp>
        <p:nvSpPr>
          <p:cNvPr id="36878" name="Text Box 20"/>
          <p:cNvSpPr txBox="1">
            <a:spLocks noChangeArrowheads="1"/>
          </p:cNvSpPr>
          <p:nvPr/>
        </p:nvSpPr>
        <p:spPr bwMode="auto">
          <a:xfrm>
            <a:off x="1538288" y="4221163"/>
            <a:ext cx="49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>
                <a:solidFill>
                  <a:srgbClr val="A50021"/>
                </a:solidFill>
                <a:ea typeface="ＭＳ Ｐゴシック" pitchFamily="50" charset="-128"/>
              </a:rPr>
              <a:t>n</a:t>
            </a:r>
          </a:p>
        </p:txBody>
      </p:sp>
      <p:sp>
        <p:nvSpPr>
          <p:cNvPr id="36879" name="Text Box 21"/>
          <p:cNvSpPr txBox="1">
            <a:spLocks noChangeArrowheads="1"/>
          </p:cNvSpPr>
          <p:nvPr/>
        </p:nvSpPr>
        <p:spPr bwMode="auto">
          <a:xfrm>
            <a:off x="796925" y="4805363"/>
            <a:ext cx="493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>
                <a:solidFill>
                  <a:srgbClr val="003300"/>
                </a:solidFill>
                <a:ea typeface="ＭＳ Ｐゴシック" pitchFamily="50" charset="-128"/>
              </a:rPr>
              <a:t>p</a:t>
            </a:r>
          </a:p>
        </p:txBody>
      </p:sp>
      <p:sp useBgFill="1">
        <p:nvSpPr>
          <p:cNvPr id="36880" name="Text Box 22"/>
          <p:cNvSpPr txBox="1">
            <a:spLocks noChangeArrowheads="1"/>
          </p:cNvSpPr>
          <p:nvPr/>
        </p:nvSpPr>
        <p:spPr bwMode="auto">
          <a:xfrm>
            <a:off x="1692275" y="3363913"/>
            <a:ext cx="1657350" cy="6413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>
                <a:ea typeface="ＭＳ Ｐゴシック" pitchFamily="50" charset="-128"/>
              </a:rPr>
              <a:t>CF</a:t>
            </a:r>
            <a:r>
              <a:rPr lang="en-US" altLang="ja-JP" sz="1800" baseline="-25000">
                <a:ea typeface="ＭＳ Ｐゴシック" pitchFamily="50" charset="-128"/>
              </a:rPr>
              <a:t>4</a:t>
            </a:r>
            <a:r>
              <a:rPr lang="en-US" altLang="ja-JP" sz="1800">
                <a:ea typeface="ＭＳ Ｐゴシック" pitchFamily="50" charset="-128"/>
              </a:rPr>
              <a:t>+C</a:t>
            </a:r>
            <a:r>
              <a:rPr lang="en-US" altLang="ja-JP" sz="1800" baseline="-25000">
                <a:ea typeface="ＭＳ Ｐゴシック" pitchFamily="50" charset="-128"/>
              </a:rPr>
              <a:t>4</a:t>
            </a:r>
            <a:r>
              <a:rPr lang="en-US" altLang="ja-JP" sz="1800">
                <a:ea typeface="ＭＳ Ｐゴシック" pitchFamily="50" charset="-128"/>
              </a:rPr>
              <a:t>H</a:t>
            </a:r>
            <a:r>
              <a:rPr lang="en-US" altLang="ja-JP" sz="1800" baseline="-25000">
                <a:ea typeface="ＭＳ Ｐゴシック" pitchFamily="50" charset="-128"/>
              </a:rPr>
              <a:t>10</a:t>
            </a:r>
            <a:r>
              <a:rPr lang="en-US" altLang="ja-JP" sz="1800">
                <a:ea typeface="ＭＳ Ｐゴシック" pitchFamily="50" charset="-128"/>
              </a:rPr>
              <a:t/>
            </a:r>
            <a:br>
              <a:rPr lang="en-US" altLang="ja-JP" sz="1800">
                <a:ea typeface="ＭＳ Ｐゴシック" pitchFamily="50" charset="-128"/>
              </a:rPr>
            </a:br>
            <a:r>
              <a:rPr lang="en-US" altLang="ja-JP" sz="1800">
                <a:ea typeface="ＭＳ Ｐゴシック" pitchFamily="50" charset="-128"/>
              </a:rPr>
              <a:t>  </a:t>
            </a:r>
            <a:r>
              <a:rPr lang="en-US" altLang="ja-JP" sz="1800" baseline="30000">
                <a:ea typeface="ＭＳ Ｐゴシック" pitchFamily="50" charset="-128"/>
              </a:rPr>
              <a:t>252</a:t>
            </a:r>
            <a:r>
              <a:rPr lang="en-US" altLang="ja-JP" sz="1800">
                <a:ea typeface="ＭＳ Ｐゴシック" pitchFamily="50" charset="-128"/>
              </a:rPr>
              <a:t>Cf run</a:t>
            </a:r>
          </a:p>
        </p:txBody>
      </p:sp>
      <p:sp useBgFill="1">
        <p:nvSpPr>
          <p:cNvPr id="36881" name="Text Box 23"/>
          <p:cNvSpPr txBox="1">
            <a:spLocks noChangeArrowheads="1"/>
          </p:cNvSpPr>
          <p:nvPr/>
        </p:nvSpPr>
        <p:spPr bwMode="auto">
          <a:xfrm>
            <a:off x="7307263" y="38100"/>
            <a:ext cx="1801812" cy="3667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>
                <a:ea typeface="ＭＳ Ｐゴシック" pitchFamily="50" charset="-128"/>
              </a:rPr>
              <a:t>陽子飛跡の例</a:t>
            </a:r>
            <a:endParaRPr lang="en-US" altLang="ja-JP" sz="1800">
              <a:ea typeface="ＭＳ Ｐゴシック" pitchFamily="50" charset="-128"/>
            </a:endParaRPr>
          </a:p>
        </p:txBody>
      </p:sp>
      <p:sp>
        <p:nvSpPr>
          <p:cNvPr id="36882" name="AutoShape 24"/>
          <p:cNvSpPr>
            <a:spLocks noChangeArrowheads="1"/>
          </p:cNvSpPr>
          <p:nvPr/>
        </p:nvSpPr>
        <p:spPr bwMode="auto">
          <a:xfrm>
            <a:off x="8858250" y="1773238"/>
            <a:ext cx="225425" cy="227012"/>
          </a:xfrm>
          <a:prstGeom prst="can">
            <a:avLst>
              <a:gd name="adj" fmla="val 90074"/>
            </a:avLst>
          </a:prstGeom>
          <a:solidFill>
            <a:srgbClr val="CCFFFF"/>
          </a:solidFill>
          <a:ln w="9525">
            <a:solidFill>
              <a:srgbClr val="0033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83" name="Line 25"/>
          <p:cNvSpPr>
            <a:spLocks noChangeShapeType="1"/>
          </p:cNvSpPr>
          <p:nvPr/>
        </p:nvSpPr>
        <p:spPr bwMode="auto">
          <a:xfrm flipH="1">
            <a:off x="8029575" y="1916113"/>
            <a:ext cx="863600" cy="215900"/>
          </a:xfrm>
          <a:prstGeom prst="line">
            <a:avLst/>
          </a:prstGeom>
          <a:noFill/>
          <a:ln w="31750">
            <a:solidFill>
              <a:srgbClr val="A5002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6884" name="Text Box 26"/>
          <p:cNvSpPr txBox="1">
            <a:spLocks noChangeArrowheads="1"/>
          </p:cNvSpPr>
          <p:nvPr/>
        </p:nvSpPr>
        <p:spPr bwMode="auto">
          <a:xfrm>
            <a:off x="8461375" y="13414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>
                <a:solidFill>
                  <a:srgbClr val="A50021"/>
                </a:solidFill>
                <a:ea typeface="ＭＳ Ｐゴシック" pitchFamily="50" charset="-128"/>
              </a:rPr>
              <a:t>n</a:t>
            </a:r>
          </a:p>
        </p:txBody>
      </p:sp>
      <p:sp>
        <p:nvSpPr>
          <p:cNvPr id="36885" name="Line 27"/>
          <p:cNvSpPr>
            <a:spLocks noChangeShapeType="1"/>
          </p:cNvSpPr>
          <p:nvPr/>
        </p:nvSpPr>
        <p:spPr bwMode="auto">
          <a:xfrm flipH="1" flipV="1">
            <a:off x="8316913" y="1485900"/>
            <a:ext cx="504825" cy="358775"/>
          </a:xfrm>
          <a:prstGeom prst="line">
            <a:avLst/>
          </a:prstGeom>
          <a:noFill/>
          <a:ln w="31750">
            <a:solidFill>
              <a:srgbClr val="A5002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6886" name="Text Box 28"/>
          <p:cNvSpPr txBox="1">
            <a:spLocks noChangeArrowheads="1"/>
          </p:cNvSpPr>
          <p:nvPr/>
        </p:nvSpPr>
        <p:spPr bwMode="auto">
          <a:xfrm>
            <a:off x="8461375" y="1125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aseline="30000">
                <a:solidFill>
                  <a:srgbClr val="000066"/>
                </a:solidFill>
                <a:ea typeface="ＭＳ Ｐゴシック" pitchFamily="50" charset="-128"/>
              </a:rPr>
              <a:t>252</a:t>
            </a:r>
            <a:r>
              <a:rPr lang="en-US" altLang="ja-JP" sz="1800">
                <a:solidFill>
                  <a:srgbClr val="000066"/>
                </a:solidFill>
                <a:ea typeface="ＭＳ Ｐゴシック" pitchFamily="50" charset="-128"/>
              </a:rPr>
              <a:t>Cf</a:t>
            </a:r>
            <a:endParaRPr lang="ja-JP" altLang="en-US" sz="1800">
              <a:solidFill>
                <a:srgbClr val="000066"/>
              </a:solidFill>
              <a:ea typeface="ＭＳ Ｐゴシック" pitchFamily="50" charset="-128"/>
            </a:endParaRPr>
          </a:p>
        </p:txBody>
      </p:sp>
      <p:sp>
        <p:nvSpPr>
          <p:cNvPr id="36887" name="Text Box 29"/>
          <p:cNvSpPr txBox="1">
            <a:spLocks noChangeArrowheads="1"/>
          </p:cNvSpPr>
          <p:nvPr/>
        </p:nvSpPr>
        <p:spPr bwMode="auto">
          <a:xfrm>
            <a:off x="8316913" y="2846388"/>
            <a:ext cx="360362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>
                <a:solidFill>
                  <a:srgbClr val="000066"/>
                </a:solidFill>
                <a:ea typeface="ＭＳ Ｐゴシック" pitchFamily="50" charset="-128"/>
              </a:rPr>
              <a:t>Y</a:t>
            </a:r>
            <a:endParaRPr lang="ja-JP" altLang="en-US" sz="1800">
              <a:solidFill>
                <a:srgbClr val="000066"/>
              </a:solidFill>
              <a:ea typeface="ＭＳ Ｐゴシック" pitchFamily="50" charset="-128"/>
            </a:endParaRPr>
          </a:p>
        </p:txBody>
      </p:sp>
      <p:sp>
        <p:nvSpPr>
          <p:cNvPr id="36888" name="Text Box 30"/>
          <p:cNvSpPr txBox="1">
            <a:spLocks noChangeArrowheads="1"/>
          </p:cNvSpPr>
          <p:nvPr/>
        </p:nvSpPr>
        <p:spPr bwMode="auto">
          <a:xfrm>
            <a:off x="6445250" y="2781300"/>
            <a:ext cx="360363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>
                <a:solidFill>
                  <a:srgbClr val="000066"/>
                </a:solidFill>
                <a:ea typeface="ＭＳ Ｐゴシック" pitchFamily="50" charset="-128"/>
              </a:rPr>
              <a:t>X</a:t>
            </a:r>
          </a:p>
        </p:txBody>
      </p:sp>
      <p:sp>
        <p:nvSpPr>
          <p:cNvPr id="36889" name="Text Box 31"/>
          <p:cNvSpPr txBox="1">
            <a:spLocks noChangeArrowheads="1"/>
          </p:cNvSpPr>
          <p:nvPr/>
        </p:nvSpPr>
        <p:spPr bwMode="auto">
          <a:xfrm>
            <a:off x="5726113" y="2636838"/>
            <a:ext cx="647700" cy="2746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>
                <a:solidFill>
                  <a:srgbClr val="000066"/>
                </a:solidFill>
                <a:ea typeface="ＭＳ Ｐゴシック" pitchFamily="50" charset="-128"/>
              </a:rPr>
              <a:t>-15cm</a:t>
            </a:r>
          </a:p>
        </p:txBody>
      </p:sp>
      <p:sp>
        <p:nvSpPr>
          <p:cNvPr id="36890" name="Text Box 32"/>
          <p:cNvSpPr txBox="1">
            <a:spLocks noChangeArrowheads="1"/>
          </p:cNvSpPr>
          <p:nvPr/>
        </p:nvSpPr>
        <p:spPr bwMode="auto">
          <a:xfrm>
            <a:off x="7092950" y="2722563"/>
            <a:ext cx="647700" cy="2746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>
                <a:solidFill>
                  <a:srgbClr val="000066"/>
                </a:solidFill>
                <a:ea typeface="ＭＳ Ｐゴシック" pitchFamily="50" charset="-128"/>
              </a:rPr>
              <a:t>15cm</a:t>
            </a:r>
          </a:p>
        </p:txBody>
      </p:sp>
      <p:sp>
        <p:nvSpPr>
          <p:cNvPr id="36891" name="Text Box 33"/>
          <p:cNvSpPr txBox="1">
            <a:spLocks noChangeArrowheads="1"/>
          </p:cNvSpPr>
          <p:nvPr/>
        </p:nvSpPr>
        <p:spPr bwMode="auto">
          <a:xfrm>
            <a:off x="8605838" y="2205038"/>
            <a:ext cx="647700" cy="2746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>
                <a:solidFill>
                  <a:srgbClr val="000066"/>
                </a:solidFill>
                <a:ea typeface="ＭＳ Ｐゴシック" pitchFamily="50" charset="-128"/>
              </a:rPr>
              <a:t>15cm</a:t>
            </a:r>
          </a:p>
        </p:txBody>
      </p:sp>
      <p:sp>
        <p:nvSpPr>
          <p:cNvPr id="36892" name="Text Box 34"/>
          <p:cNvSpPr txBox="1">
            <a:spLocks noChangeArrowheads="1"/>
          </p:cNvSpPr>
          <p:nvPr/>
        </p:nvSpPr>
        <p:spPr bwMode="auto">
          <a:xfrm>
            <a:off x="7667625" y="2708275"/>
            <a:ext cx="647700" cy="274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>
                <a:solidFill>
                  <a:srgbClr val="000066"/>
                </a:solidFill>
                <a:ea typeface="ＭＳ Ｐゴシック" pitchFamily="50" charset="-128"/>
              </a:rPr>
              <a:t>-15cm</a:t>
            </a:r>
          </a:p>
        </p:txBody>
      </p:sp>
      <p:sp>
        <p:nvSpPr>
          <p:cNvPr id="36893" name="Text Box 35"/>
          <p:cNvSpPr txBox="1">
            <a:spLocks noChangeArrowheads="1"/>
          </p:cNvSpPr>
          <p:nvPr/>
        </p:nvSpPr>
        <p:spPr bwMode="auto">
          <a:xfrm>
            <a:off x="5726113" y="692150"/>
            <a:ext cx="647700" cy="274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>
                <a:solidFill>
                  <a:srgbClr val="000066"/>
                </a:solidFill>
                <a:ea typeface="ＭＳ Ｐゴシック" pitchFamily="50" charset="-128"/>
              </a:rPr>
              <a:t>30cm</a:t>
            </a:r>
          </a:p>
        </p:txBody>
      </p:sp>
      <p:sp>
        <p:nvSpPr>
          <p:cNvPr id="36894" name="Text Box 36"/>
          <p:cNvSpPr txBox="1">
            <a:spLocks noChangeArrowheads="1"/>
          </p:cNvSpPr>
          <p:nvPr/>
        </p:nvSpPr>
        <p:spPr bwMode="auto">
          <a:xfrm>
            <a:off x="5724525" y="1557338"/>
            <a:ext cx="792163" cy="2746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>
                <a:solidFill>
                  <a:srgbClr val="000066"/>
                </a:solidFill>
                <a:ea typeface="ＭＳ Ｐゴシック" pitchFamily="50" charset="-128"/>
              </a:rPr>
              <a:t>Z(drift)</a:t>
            </a:r>
          </a:p>
        </p:txBody>
      </p:sp>
      <p:sp>
        <p:nvSpPr>
          <p:cNvPr id="36895" name="Text Box 37"/>
          <p:cNvSpPr txBox="1">
            <a:spLocks noChangeArrowheads="1"/>
          </p:cNvSpPr>
          <p:nvPr/>
        </p:nvSpPr>
        <p:spPr bwMode="auto">
          <a:xfrm>
            <a:off x="5724525" y="2349500"/>
            <a:ext cx="504825" cy="274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>
                <a:solidFill>
                  <a:srgbClr val="000066"/>
                </a:solidFill>
                <a:ea typeface="ＭＳ Ｐゴシック" pitchFamily="50" charset="-128"/>
              </a:rPr>
              <a:t>0cm</a:t>
            </a:r>
          </a:p>
        </p:txBody>
      </p:sp>
      <p:sp useBgFill="1">
        <p:nvSpPr>
          <p:cNvPr id="36896" name="Rectangle 38"/>
          <p:cNvSpPr>
            <a:spLocks noChangeArrowheads="1"/>
          </p:cNvSpPr>
          <p:nvPr/>
        </p:nvSpPr>
        <p:spPr bwMode="auto">
          <a:xfrm>
            <a:off x="-468313" y="979488"/>
            <a:ext cx="6408738" cy="16573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</a:pPr>
            <a:r>
              <a:rPr kumimoji="1" lang="ja-JP" altLang="en-US">
                <a:solidFill>
                  <a:schemeClr val="hlink"/>
                </a:solidFill>
                <a:ea typeface="ＭＳ Ｐゴシック" pitchFamily="50" charset="-128"/>
              </a:rPr>
              <a:t>中性子に反跳された陽子を検出</a:t>
            </a:r>
            <a:endParaRPr kumimoji="1" lang="en-US" altLang="ja-JP">
              <a:solidFill>
                <a:schemeClr val="hlink"/>
              </a:solidFill>
              <a:ea typeface="ＭＳ Ｐゴシック" pitchFamily="50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</a:pPr>
            <a:r>
              <a:rPr kumimoji="1" lang="ja-JP" altLang="en-US">
                <a:solidFill>
                  <a:schemeClr val="hlink"/>
                </a:solidFill>
                <a:ea typeface="ＭＳ Ｐゴシック" pitchFamily="50" charset="-128"/>
              </a:rPr>
              <a:t>前方に</a:t>
            </a:r>
            <a:r>
              <a:rPr kumimoji="1" lang="en-US" altLang="ja-JP">
                <a:solidFill>
                  <a:schemeClr val="hlink"/>
                </a:solidFill>
                <a:ea typeface="ＭＳ Ｐゴシック" pitchFamily="50" charset="-128"/>
              </a:rPr>
              <a:t> </a:t>
            </a:r>
            <a:r>
              <a:rPr kumimoji="1" lang="ja-JP" altLang="en-US">
                <a:solidFill>
                  <a:schemeClr val="hlink"/>
                </a:solidFill>
                <a:ea typeface="ＭＳ Ｐゴシック" pitchFamily="50" charset="-128"/>
              </a:rPr>
              <a:t>散乱される様子が見えている</a:t>
            </a:r>
            <a:endParaRPr kumimoji="1" lang="en-US" altLang="ja-JP">
              <a:solidFill>
                <a:schemeClr val="hlink"/>
              </a:solidFill>
              <a:ea typeface="ＭＳ Ｐゴシック" pitchFamily="50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</a:pPr>
            <a:r>
              <a:rPr kumimoji="1" lang="en-US" altLang="ja-JP">
                <a:solidFill>
                  <a:schemeClr val="hlink"/>
                </a:solidFill>
                <a:ea typeface="ＭＳ Ｐゴシック" pitchFamily="50" charset="-128"/>
              </a:rPr>
              <a:t>WIMP</a:t>
            </a:r>
            <a:r>
              <a:rPr kumimoji="1" lang="ja-JP" altLang="en-US">
                <a:solidFill>
                  <a:schemeClr val="hlink"/>
                </a:solidFill>
                <a:ea typeface="ＭＳ Ｐゴシック" pitchFamily="50" charset="-128"/>
              </a:rPr>
              <a:t>→フッ素の反跳で見たい現象をエミュレート</a:t>
            </a:r>
            <a:endParaRPr kumimoji="1" lang="en-US" altLang="ja-JP">
              <a:solidFill>
                <a:schemeClr val="hlink"/>
              </a:solidFill>
              <a:ea typeface="ＭＳ Ｐゴシック" pitchFamily="50" charset="-128"/>
            </a:endParaRPr>
          </a:p>
        </p:txBody>
      </p:sp>
      <p:sp>
        <p:nvSpPr>
          <p:cNvPr id="36897" name="Rectangle 3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5888"/>
            <a:ext cx="8280400" cy="669925"/>
          </a:xfrm>
          <a:noFill/>
        </p:spPr>
        <p:txBody>
          <a:bodyPr/>
          <a:lstStyle/>
          <a:p>
            <a:pPr eaLnBrk="1" hangingPunct="1"/>
            <a:r>
              <a:rPr lang="ja-JP" altLang="en-US" smtClean="0"/>
              <a:t>飛跡検出、イメージング</a:t>
            </a:r>
            <a:endParaRPr lang="en-US" altLang="ja-JP" smtClean="0"/>
          </a:p>
        </p:txBody>
      </p:sp>
      <p:sp>
        <p:nvSpPr>
          <p:cNvPr id="36898" name="Rectangle 46"/>
          <p:cNvSpPr>
            <a:spLocks noChangeArrowheads="1"/>
          </p:cNvSpPr>
          <p:nvPr/>
        </p:nvSpPr>
        <p:spPr bwMode="auto">
          <a:xfrm>
            <a:off x="504825" y="4516438"/>
            <a:ext cx="212725" cy="488950"/>
          </a:xfrm>
          <a:prstGeom prst="rect">
            <a:avLst/>
          </a:prstGeom>
          <a:solidFill>
            <a:srgbClr val="FFFFFF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99" name="Text Box 49"/>
          <p:cNvSpPr txBox="1">
            <a:spLocks noChangeArrowheads="1"/>
          </p:cNvSpPr>
          <p:nvPr/>
        </p:nvSpPr>
        <p:spPr bwMode="auto">
          <a:xfrm>
            <a:off x="1836738" y="6356350"/>
            <a:ext cx="6477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l-GR" altLang="ja-JP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γ</a:t>
            </a:r>
          </a:p>
        </p:txBody>
      </p:sp>
      <p:sp>
        <p:nvSpPr>
          <p:cNvPr id="36900" name="Text Box 45"/>
          <p:cNvSpPr txBox="1">
            <a:spLocks noChangeArrowheads="1"/>
          </p:cNvSpPr>
          <p:nvPr/>
        </p:nvSpPr>
        <p:spPr bwMode="auto">
          <a:xfrm>
            <a:off x="684213" y="4508500"/>
            <a:ext cx="6477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l-GR" altLang="ja-JP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γ</a:t>
            </a:r>
          </a:p>
        </p:txBody>
      </p:sp>
      <p:sp>
        <p:nvSpPr>
          <p:cNvPr id="36901" name="Line 50"/>
          <p:cNvSpPr>
            <a:spLocks noChangeShapeType="1"/>
          </p:cNvSpPr>
          <p:nvPr/>
        </p:nvSpPr>
        <p:spPr bwMode="auto">
          <a:xfrm flipH="1">
            <a:off x="755650" y="4652963"/>
            <a:ext cx="360363" cy="504825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6902" name="Freeform 19"/>
          <p:cNvSpPr>
            <a:spLocks/>
          </p:cNvSpPr>
          <p:nvPr/>
        </p:nvSpPr>
        <p:spPr bwMode="auto">
          <a:xfrm>
            <a:off x="609600" y="4637088"/>
            <a:ext cx="212725" cy="488950"/>
          </a:xfrm>
          <a:custGeom>
            <a:avLst/>
            <a:gdLst>
              <a:gd name="T0" fmla="*/ 2147483647 w 106"/>
              <a:gd name="T1" fmla="*/ 0 h 136"/>
              <a:gd name="T2" fmla="*/ 2147483647 w 106"/>
              <a:gd name="T3" fmla="*/ 2147483647 h 136"/>
              <a:gd name="T4" fmla="*/ 2147483647 w 106"/>
              <a:gd name="T5" fmla="*/ 2147483647 h 136"/>
              <a:gd name="T6" fmla="*/ 0 60000 65536"/>
              <a:gd name="T7" fmla="*/ 0 60000 65536"/>
              <a:gd name="T8" fmla="*/ 0 60000 65536"/>
              <a:gd name="T9" fmla="*/ 0 w 106"/>
              <a:gd name="T10" fmla="*/ 0 h 136"/>
              <a:gd name="T11" fmla="*/ 106 w 106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136">
                <a:moveTo>
                  <a:pt x="15" y="0"/>
                </a:moveTo>
                <a:cubicBezTo>
                  <a:pt x="7" y="11"/>
                  <a:pt x="0" y="22"/>
                  <a:pt x="15" y="45"/>
                </a:cubicBezTo>
                <a:cubicBezTo>
                  <a:pt x="30" y="68"/>
                  <a:pt x="68" y="102"/>
                  <a:pt x="106" y="136"/>
                </a:cubicBezTo>
              </a:path>
            </a:pathLst>
          </a:cu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903" name="Line 51"/>
          <p:cNvSpPr>
            <a:spLocks noChangeShapeType="1"/>
          </p:cNvSpPr>
          <p:nvPr/>
        </p:nvSpPr>
        <p:spPr bwMode="auto">
          <a:xfrm flipH="1">
            <a:off x="539750" y="4652963"/>
            <a:ext cx="576263" cy="0"/>
          </a:xfrm>
          <a:prstGeom prst="line">
            <a:avLst/>
          </a:prstGeom>
          <a:noFill/>
          <a:ln w="3175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6904" name="Text Box 23"/>
          <p:cNvSpPr txBox="1">
            <a:spLocks noChangeArrowheads="1"/>
          </p:cNvSpPr>
          <p:nvPr/>
        </p:nvSpPr>
        <p:spPr bwMode="auto">
          <a:xfrm>
            <a:off x="6286500" y="3071813"/>
            <a:ext cx="2928938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>
                <a:solidFill>
                  <a:srgbClr val="000000"/>
                </a:solidFill>
                <a:ea typeface="ＭＳ Ｐゴシック" pitchFamily="50" charset="-128"/>
              </a:rPr>
              <a:t>ガス：</a:t>
            </a:r>
            <a:r>
              <a:rPr lang="en-US" altLang="ja-JP" sz="1400">
                <a:solidFill>
                  <a:srgbClr val="000000"/>
                </a:solidFill>
                <a:ea typeface="ＭＳ Ｐゴシック" pitchFamily="50" charset="-128"/>
              </a:rPr>
              <a:t>CF4+C4H10 </a:t>
            </a:r>
            <a:r>
              <a:rPr lang="ja-JP" altLang="en-US" sz="1400">
                <a:solidFill>
                  <a:srgbClr val="000000"/>
                </a:solidFill>
                <a:ea typeface="ＭＳ Ｐゴシック" pitchFamily="50" charset="-128"/>
              </a:rPr>
              <a:t>（</a:t>
            </a:r>
            <a:r>
              <a:rPr lang="en-US" altLang="ja-JP" sz="1400">
                <a:solidFill>
                  <a:srgbClr val="000000"/>
                </a:solidFill>
                <a:ea typeface="ＭＳ Ｐゴシック" pitchFamily="50" charset="-128"/>
              </a:rPr>
              <a:t>10</a:t>
            </a:r>
            <a:r>
              <a:rPr lang="ja-JP" altLang="en-US" sz="1400">
                <a:solidFill>
                  <a:srgbClr val="000000"/>
                </a:solidFill>
                <a:ea typeface="ＭＳ Ｐゴシック" pitchFamily="50" charset="-128"/>
              </a:rPr>
              <a:t>％）　</a:t>
            </a:r>
            <a:r>
              <a:rPr lang="en-US" altLang="ja-JP" sz="1400">
                <a:solidFill>
                  <a:srgbClr val="000000"/>
                </a:solidFill>
                <a:ea typeface="ＭＳ Ｐゴシック" pitchFamily="50" charset="-128"/>
              </a:rPr>
              <a:t>0.2</a:t>
            </a:r>
            <a:r>
              <a:rPr lang="ja-JP" altLang="en-US" sz="1400">
                <a:solidFill>
                  <a:srgbClr val="000000"/>
                </a:solidFill>
                <a:ea typeface="ＭＳ Ｐゴシック" pitchFamily="50" charset="-128"/>
              </a:rPr>
              <a:t>気圧</a:t>
            </a:r>
            <a:endParaRPr lang="en-US" altLang="ja-JP" sz="1400">
              <a:solidFill>
                <a:srgbClr val="000000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\\Rosemary\miuchi\tmp\DM-spe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094038"/>
            <a:ext cx="4429125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857250"/>
            <a:ext cx="43338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コンテンツ プレースホルダ 2"/>
          <p:cNvSpPr txBox="1">
            <a:spLocks/>
          </p:cNvSpPr>
          <p:nvPr/>
        </p:nvSpPr>
        <p:spPr bwMode="auto">
          <a:xfrm>
            <a:off x="-428625" y="71438"/>
            <a:ext cx="82153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4"/>
              </a:buBlip>
              <a:defRPr/>
            </a:pPr>
            <a:r>
              <a:rPr lang="ja-JP" altLang="en-US" sz="2800" b="1" kern="0" dirty="0" smtClean="0">
                <a:solidFill>
                  <a:schemeClr val="hlink"/>
                </a:solidFill>
                <a:latin typeface="+mn-lt"/>
                <a:ea typeface="+mn-ea"/>
              </a:rPr>
              <a:t>地下実験</a:t>
            </a:r>
            <a:r>
              <a:rPr lang="en-US" altLang="ja-JP" sz="2800" b="1" kern="0" dirty="0" smtClean="0">
                <a:solidFill>
                  <a:schemeClr val="hlink"/>
                </a:solidFill>
                <a:latin typeface="+mn-lt"/>
                <a:ea typeface="+mn-ea"/>
              </a:rPr>
              <a:t>first</a:t>
            </a:r>
            <a:r>
              <a:rPr lang="ja-JP" altLang="en-US" sz="2800" b="1" kern="0" dirty="0" smtClean="0">
                <a:solidFill>
                  <a:schemeClr val="hlink"/>
                </a:solidFill>
                <a:latin typeface="+mn-lt"/>
                <a:ea typeface="+mn-ea"/>
              </a:rPr>
              <a:t> </a:t>
            </a:r>
            <a:r>
              <a:rPr lang="en-US" altLang="ja-JP" sz="2800" b="1" kern="0" dirty="0" smtClean="0">
                <a:solidFill>
                  <a:schemeClr val="hlink"/>
                </a:solidFill>
                <a:latin typeface="+mn-lt"/>
                <a:ea typeface="+mn-ea"/>
              </a:rPr>
              <a:t>results</a:t>
            </a:r>
            <a:endParaRPr lang="en-US" altLang="ja-JP" b="1" kern="0" dirty="0" smtClean="0">
              <a:solidFill>
                <a:schemeClr val="folHlink"/>
              </a:solidFill>
              <a:latin typeface="+mn-lt"/>
              <a:ea typeface="+mn-ea"/>
            </a:endParaRPr>
          </a:p>
          <a:p>
            <a:pPr marL="1200150" lvl="2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4"/>
              </a:buBlip>
              <a:defRPr/>
            </a:pPr>
            <a:r>
              <a:rPr lang="ja-JP" altLang="en-US" sz="3200" b="1" kern="0" dirty="0" smtClean="0">
                <a:solidFill>
                  <a:schemeClr val="tx2"/>
                </a:solidFill>
                <a:latin typeface="+mn-lt"/>
                <a:ea typeface="+mn-ea"/>
              </a:rPr>
              <a:t>観測</a:t>
            </a:r>
            <a:r>
              <a:rPr lang="en-US" altLang="ja-JP" sz="3200" b="1" kern="0" dirty="0" smtClean="0">
                <a:solidFill>
                  <a:schemeClr val="tx2"/>
                </a:solidFill>
                <a:latin typeface="+mn-lt"/>
                <a:ea typeface="+mn-ea"/>
              </a:rPr>
              <a:t>0.524</a:t>
            </a:r>
            <a:r>
              <a:rPr lang="ja-JP" altLang="en-US" sz="3200" b="1" kern="0" dirty="0" smtClean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en-US" altLang="ja-JP" sz="3200" b="1" kern="0" dirty="0">
                <a:solidFill>
                  <a:schemeClr val="tx2"/>
                </a:solidFill>
                <a:latin typeface="+mn-lt"/>
                <a:ea typeface="+mn-ea"/>
              </a:rPr>
              <a:t>kg</a:t>
            </a:r>
            <a:r>
              <a:rPr lang="ja-JP" altLang="en-US" sz="3200" b="1" kern="0" dirty="0">
                <a:solidFill>
                  <a:schemeClr val="tx2"/>
                </a:solidFill>
                <a:latin typeface="+mn-lt"/>
                <a:ea typeface="+mn-ea"/>
              </a:rPr>
              <a:t>・</a:t>
            </a:r>
            <a:r>
              <a:rPr lang="en-US" altLang="ja-JP" sz="3200" b="1" kern="0" dirty="0">
                <a:solidFill>
                  <a:schemeClr val="tx2"/>
                </a:solidFill>
                <a:latin typeface="+mn-lt"/>
                <a:ea typeface="+mn-ea"/>
              </a:rPr>
              <a:t>days</a:t>
            </a:r>
          </a:p>
          <a:p>
            <a:pPr marL="1200150" lvl="2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4"/>
              </a:buBlip>
              <a:defRPr/>
            </a:pPr>
            <a:r>
              <a:rPr lang="ja-JP" altLang="en-US" sz="3200" b="1" kern="0" dirty="0" smtClean="0">
                <a:solidFill>
                  <a:schemeClr val="tx2"/>
                </a:solidFill>
                <a:latin typeface="+mn-lt"/>
                <a:ea typeface="+mn-ea"/>
              </a:rPr>
              <a:t>スペクトル</a:t>
            </a:r>
            <a:r>
              <a:rPr lang="en-US" altLang="ja-JP" sz="3200" b="1" kern="0" dirty="0">
                <a:solidFill>
                  <a:schemeClr val="tx2"/>
                </a:solidFill>
                <a:latin typeface="+mn-lt"/>
                <a:ea typeface="+mn-ea"/>
              </a:rPr>
              <a:t/>
            </a:r>
            <a:br>
              <a:rPr lang="en-US" altLang="ja-JP" sz="3200" b="1" kern="0" dirty="0">
                <a:solidFill>
                  <a:schemeClr val="tx2"/>
                </a:solidFill>
                <a:latin typeface="+mn-lt"/>
                <a:ea typeface="+mn-ea"/>
              </a:rPr>
            </a:br>
            <a:r>
              <a:rPr lang="ja-JP" altLang="en-US" b="1" kern="0" dirty="0" smtClean="0">
                <a:solidFill>
                  <a:srgbClr val="FFFF99"/>
                </a:solidFill>
                <a:latin typeface="+mn-lt"/>
                <a:ea typeface="+mn-ea"/>
              </a:rPr>
              <a:t>地上の</a:t>
            </a:r>
            <a:r>
              <a:rPr lang="en-US" altLang="ja-JP" b="1" kern="0" dirty="0" smtClean="0">
                <a:solidFill>
                  <a:srgbClr val="FFFF99"/>
                </a:solidFill>
                <a:latin typeface="+mn-lt"/>
                <a:ea typeface="+mn-ea"/>
              </a:rPr>
              <a:t>1/5</a:t>
            </a:r>
            <a:r>
              <a:rPr lang="ja-JP" altLang="en-US" b="1" kern="0" dirty="0" smtClean="0">
                <a:solidFill>
                  <a:srgbClr val="FFFF99"/>
                </a:solidFill>
                <a:latin typeface="+mn-lt"/>
                <a:ea typeface="+mn-ea"/>
              </a:rPr>
              <a:t> 程度：新たな</a:t>
            </a:r>
            <a:r>
              <a:rPr lang="en-US" altLang="ja-JP" b="1" kern="0" dirty="0" smtClean="0">
                <a:solidFill>
                  <a:srgbClr val="FFFF99"/>
                </a:solidFill>
                <a:latin typeface="+mn-lt"/>
                <a:ea typeface="+mn-ea"/>
              </a:rPr>
              <a:t>BG</a:t>
            </a:r>
          </a:p>
          <a:p>
            <a:pPr marL="1200150" lvl="2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4"/>
              </a:buBlip>
              <a:defRPr/>
            </a:pPr>
            <a:r>
              <a:rPr lang="ja-JP" altLang="en-US" sz="3200" b="1" kern="0" dirty="0" smtClean="0">
                <a:solidFill>
                  <a:schemeClr val="tx2"/>
                </a:solidFill>
                <a:latin typeface="+mn-lt"/>
                <a:ea typeface="+mn-ea"/>
              </a:rPr>
              <a:t>スカイマップ</a:t>
            </a:r>
            <a:r>
              <a:rPr lang="en-US" altLang="ja-JP" sz="3200" b="1" kern="0" dirty="0" smtClean="0">
                <a:solidFill>
                  <a:schemeClr val="tx2"/>
                </a:solidFill>
                <a:latin typeface="+mn-lt"/>
                <a:ea typeface="+mn-ea"/>
              </a:rPr>
              <a:t/>
            </a:r>
            <a:br>
              <a:rPr lang="en-US" altLang="ja-JP" sz="3200" b="1" kern="0" dirty="0" smtClean="0">
                <a:solidFill>
                  <a:schemeClr val="tx2"/>
                </a:solidFill>
                <a:latin typeface="+mn-lt"/>
                <a:ea typeface="+mn-ea"/>
              </a:rPr>
            </a:br>
            <a:r>
              <a:rPr lang="ja-JP" altLang="en-US" b="1" kern="0" dirty="0" smtClean="0">
                <a:solidFill>
                  <a:srgbClr val="FFFF99"/>
                </a:solidFill>
                <a:latin typeface="+mn-lt"/>
                <a:ea typeface="+mn-ea"/>
              </a:rPr>
              <a:t>フラットな </a:t>
            </a:r>
            <a:r>
              <a:rPr lang="en-US" altLang="ja-JP" b="1" kern="0" dirty="0" err="1" smtClean="0">
                <a:solidFill>
                  <a:srgbClr val="FFFF99"/>
                </a:solidFill>
                <a:latin typeface="+mn-lt"/>
                <a:ea typeface="+mn-ea"/>
              </a:rPr>
              <a:t>cos</a:t>
            </a:r>
            <a:r>
              <a:rPr lang="en-US" altLang="ja-JP" b="1" kern="0" dirty="0" err="1" smtClean="0">
                <a:solidFill>
                  <a:srgbClr val="FFFF99"/>
                </a:solidFill>
                <a:latin typeface="Symbol" pitchFamily="18" charset="2"/>
                <a:ea typeface="+mn-ea"/>
              </a:rPr>
              <a:t>q</a:t>
            </a:r>
            <a:r>
              <a:rPr lang="ja-JP" altLang="en-US" b="1" kern="0" dirty="0" smtClean="0">
                <a:solidFill>
                  <a:srgbClr val="FFFF99"/>
                </a:solidFill>
                <a:latin typeface="+mn-lt"/>
                <a:ea typeface="+mn-ea"/>
              </a:rPr>
              <a:t> 分布</a:t>
            </a:r>
            <a:endParaRPr lang="en-US" altLang="ja-JP" b="1" kern="0" dirty="0">
              <a:solidFill>
                <a:srgbClr val="FFFF99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2"/>
          <p:cNvSpPr txBox="1">
            <a:spLocks/>
          </p:cNvSpPr>
          <p:nvPr/>
        </p:nvSpPr>
        <p:spPr bwMode="auto">
          <a:xfrm>
            <a:off x="-428625" y="71438"/>
            <a:ext cx="82153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  <a:defRPr/>
            </a:pPr>
            <a:r>
              <a:rPr lang="ja-JP" altLang="en-US" sz="2800" b="1" kern="0" dirty="0" smtClean="0">
                <a:solidFill>
                  <a:schemeClr val="hlink"/>
                </a:solidFill>
                <a:latin typeface="+mn-lt"/>
                <a:ea typeface="+mn-ea"/>
              </a:rPr>
              <a:t>地下実験　</a:t>
            </a:r>
            <a:r>
              <a:rPr lang="en-US" altLang="ja-JP" sz="2800" b="1" kern="0" dirty="0" smtClean="0">
                <a:solidFill>
                  <a:schemeClr val="hlink"/>
                </a:solidFill>
                <a:latin typeface="+mn-lt"/>
                <a:ea typeface="+mn-ea"/>
              </a:rPr>
              <a:t>first</a:t>
            </a:r>
            <a:r>
              <a:rPr lang="ja-JP" altLang="en-US" sz="2800" b="1" kern="0" dirty="0" smtClean="0">
                <a:solidFill>
                  <a:schemeClr val="hlink"/>
                </a:solidFill>
                <a:latin typeface="+mn-lt"/>
                <a:ea typeface="+mn-ea"/>
              </a:rPr>
              <a:t> </a:t>
            </a:r>
            <a:r>
              <a:rPr lang="en-US" altLang="ja-JP" sz="2800" b="1" kern="0" dirty="0" smtClean="0">
                <a:solidFill>
                  <a:schemeClr val="hlink"/>
                </a:solidFill>
                <a:latin typeface="+mn-lt"/>
                <a:ea typeface="+mn-ea"/>
              </a:rPr>
              <a:t>results</a:t>
            </a:r>
            <a:endParaRPr lang="en-US" altLang="ja-JP" b="1" kern="0" dirty="0">
              <a:solidFill>
                <a:schemeClr val="folHlink"/>
              </a:solidFill>
              <a:latin typeface="+mn-lt"/>
              <a:ea typeface="+mn-ea"/>
            </a:endParaRPr>
          </a:p>
          <a:p>
            <a:pPr marL="1200150" lvl="2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  <a:defRPr/>
            </a:pPr>
            <a:r>
              <a:rPr lang="en-US" altLang="ja-JP" sz="3200" b="1" kern="0" dirty="0" smtClean="0">
                <a:solidFill>
                  <a:schemeClr val="tx2"/>
                </a:solidFill>
                <a:latin typeface="+mn-lt"/>
                <a:ea typeface="+mn-ea"/>
              </a:rPr>
              <a:t>5400pb</a:t>
            </a:r>
            <a:r>
              <a:rPr lang="ja-JP" altLang="en-US" sz="3200" b="1" kern="0" dirty="0" smtClean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en-US" altLang="ja-JP" sz="3200" b="1" kern="0" dirty="0">
                <a:solidFill>
                  <a:schemeClr val="tx2"/>
                </a:solidFill>
                <a:latin typeface="+mn-lt"/>
                <a:ea typeface="+mn-ea"/>
              </a:rPr>
              <a:t>for</a:t>
            </a:r>
            <a:r>
              <a:rPr lang="ja-JP" altLang="en-US" sz="3200" b="1" kern="0" dirty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en-US" altLang="ja-JP" sz="3200" b="1" kern="0" dirty="0" smtClean="0">
                <a:solidFill>
                  <a:schemeClr val="tx2"/>
                </a:solidFill>
                <a:latin typeface="+mn-lt"/>
                <a:ea typeface="+mn-ea"/>
              </a:rPr>
              <a:t>150GeV</a:t>
            </a:r>
          </a:p>
          <a:p>
            <a:pPr marL="1200150" lvl="2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  <a:defRPr/>
            </a:pPr>
            <a:r>
              <a:rPr lang="ja-JP" altLang="en-US" sz="3200" b="1" kern="0" dirty="0" smtClean="0">
                <a:solidFill>
                  <a:schemeClr val="tx2"/>
                </a:solidFill>
                <a:latin typeface="+mn-lt"/>
                <a:ea typeface="+mn-ea"/>
              </a:rPr>
              <a:t>まだまだに見えるが</a:t>
            </a:r>
            <a:r>
              <a:rPr lang="ja-JP" altLang="en-US" sz="3200" b="1" kern="0" dirty="0" err="1" smtClean="0">
                <a:solidFill>
                  <a:schemeClr val="tx2"/>
                </a:solidFill>
                <a:latin typeface="+mn-lt"/>
                <a:ea typeface="+mn-ea"/>
              </a:rPr>
              <a:t>、、、</a:t>
            </a:r>
            <a:endParaRPr lang="en-US" altLang="ja-JP" sz="3200" b="1" kern="0" dirty="0" smtClean="0">
              <a:solidFill>
                <a:schemeClr val="tx2"/>
              </a:solidFill>
              <a:latin typeface="+mn-lt"/>
              <a:ea typeface="+mn-ea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833586"/>
            <a:ext cx="51530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5d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857628"/>
            <a:ext cx="31623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6143636" y="2714620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BG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>1/10</a:t>
            </a:r>
            <a:r>
              <a:rPr kumimoji="1" lang="ja-JP" altLang="en-US" dirty="0" smtClean="0"/>
              <a:t>に低減</a:t>
            </a:r>
            <a:endParaRPr kumimoji="1" lang="en-US" altLang="ja-JP" dirty="0" smtClean="0"/>
          </a:p>
          <a:p>
            <a:r>
              <a:rPr kumimoji="1" lang="en-US" altLang="ja-JP" dirty="0" smtClean="0"/>
              <a:t>0.1m</a:t>
            </a:r>
            <a:r>
              <a:rPr kumimoji="1" lang="en-US" altLang="ja-JP" baseline="30000" dirty="0" smtClean="0"/>
              <a:t>3</a:t>
            </a:r>
            <a:r>
              <a:rPr kumimoji="1" lang="ja-JP" altLang="en-US" dirty="0" smtClean="0"/>
              <a:t>年　の観測</a:t>
            </a:r>
            <a:endParaRPr kumimoji="1" lang="en-US" altLang="ja-JP" dirty="0" smtClean="0"/>
          </a:p>
          <a:p>
            <a:r>
              <a:rPr kumimoji="1" lang="ja-JP" altLang="en-US" dirty="0" smtClean="0"/>
              <a:t>すれば、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5d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785926"/>
            <a:ext cx="5414561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12"/>
          <p:cNvSpPr txBox="1">
            <a:spLocks noChangeArrowheads="1"/>
          </p:cNvSpPr>
          <p:nvPr/>
        </p:nvSpPr>
        <p:spPr bwMode="auto">
          <a:xfrm>
            <a:off x="3786182" y="3770319"/>
            <a:ext cx="2714625" cy="5873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dirty="0" smtClean="0">
                <a:ea typeface="ＭＳ Ｐゴシック" pitchFamily="50" charset="-128"/>
              </a:rPr>
              <a:t>NEWAGE2014</a:t>
            </a:r>
            <a:r>
              <a:rPr lang="en-US" altLang="ja-JP" sz="1800" dirty="0">
                <a:ea typeface="ＭＳ Ｐゴシック" pitchFamily="50" charset="-128"/>
              </a:rPr>
              <a:t/>
            </a:r>
            <a:br>
              <a:rPr lang="en-US" altLang="ja-JP" sz="1800" dirty="0">
                <a:ea typeface="ＭＳ Ｐゴシック" pitchFamily="50" charset="-128"/>
              </a:rPr>
            </a:br>
            <a:r>
              <a:rPr lang="ja-JP" altLang="en-US" sz="1400" dirty="0">
                <a:ea typeface="ＭＳ Ｐゴシック" pitchFamily="50" charset="-128"/>
              </a:rPr>
              <a:t>　</a:t>
            </a:r>
            <a:r>
              <a:rPr lang="en-US" altLang="ja-JP" sz="1400" dirty="0" smtClean="0">
                <a:ea typeface="ＭＳ Ｐゴシック" pitchFamily="50" charset="-128"/>
              </a:rPr>
              <a:t>(BG×1/10</a:t>
            </a:r>
            <a:r>
              <a:rPr lang="ja-JP" altLang="en-US" sz="1400" dirty="0" smtClean="0">
                <a:ea typeface="ＭＳ Ｐゴシック" pitchFamily="50" charset="-128"/>
              </a:rPr>
              <a:t> ・　</a:t>
            </a:r>
            <a:r>
              <a:rPr lang="en-US" altLang="ja-JP" sz="1400" dirty="0" smtClean="0">
                <a:ea typeface="ＭＳ Ｐゴシック" pitchFamily="50" charset="-128"/>
              </a:rPr>
              <a:t>0.1m</a:t>
            </a:r>
            <a:r>
              <a:rPr lang="en-US" altLang="ja-JP" sz="1400" baseline="30000" dirty="0" smtClean="0">
                <a:ea typeface="ＭＳ Ｐゴシック" pitchFamily="50" charset="-128"/>
              </a:rPr>
              <a:t>3</a:t>
            </a:r>
            <a:r>
              <a:rPr lang="ja-JP" altLang="en-US" sz="1400" dirty="0" smtClean="0">
                <a:ea typeface="ＭＳ Ｐゴシック" pitchFamily="50" charset="-128"/>
              </a:rPr>
              <a:t>年） </a:t>
            </a:r>
            <a:endParaRPr lang="en-US" altLang="ja-JP" sz="1400" dirty="0">
              <a:ea typeface="ＭＳ Ｐゴシック" pitchFamily="50" charset="-128"/>
            </a:endParaRPr>
          </a:p>
        </p:txBody>
      </p:sp>
      <p:sp>
        <p:nvSpPr>
          <p:cNvPr id="44040" name="Text Box 12"/>
          <p:cNvSpPr txBox="1">
            <a:spLocks noChangeArrowheads="1"/>
          </p:cNvSpPr>
          <p:nvPr/>
        </p:nvSpPr>
        <p:spPr bwMode="auto">
          <a:xfrm>
            <a:off x="3571869" y="5771001"/>
            <a:ext cx="2214578" cy="58695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dirty="0">
                <a:ea typeface="ＭＳ Ｐゴシック" pitchFamily="50" charset="-128"/>
              </a:rPr>
              <a:t>NEWAGE</a:t>
            </a:r>
            <a:r>
              <a:rPr lang="ja-JP" altLang="en-US" sz="1800" dirty="0"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ea typeface="ＭＳ Ｐゴシック" pitchFamily="50" charset="-128"/>
              </a:rPr>
              <a:t>2019</a:t>
            </a:r>
            <a:r>
              <a:rPr lang="en-US" altLang="ja-JP" sz="1800" dirty="0">
                <a:solidFill>
                  <a:srgbClr val="FFFFFF"/>
                </a:solidFill>
                <a:ea typeface="ＭＳ Ｐゴシック" pitchFamily="50" charset="-128"/>
              </a:rPr>
              <a:t/>
            </a:r>
            <a:br>
              <a:rPr lang="en-US" altLang="ja-JP" sz="1800" dirty="0">
                <a:solidFill>
                  <a:srgbClr val="FFFFFF"/>
                </a:solidFill>
                <a:ea typeface="ＭＳ Ｐゴシック" pitchFamily="50" charset="-128"/>
              </a:rPr>
            </a:br>
            <a:r>
              <a:rPr lang="ja-JP" altLang="en-US" sz="1400" dirty="0">
                <a:solidFill>
                  <a:srgbClr val="FFFFFF"/>
                </a:solidFill>
                <a:ea typeface="ＭＳ Ｐゴシック" pitchFamily="50" charset="-128"/>
              </a:rPr>
              <a:t>　</a:t>
            </a:r>
            <a:r>
              <a:rPr lang="en-US" altLang="ja-JP" sz="1400" dirty="0">
                <a:solidFill>
                  <a:srgbClr val="FFFFFF"/>
                </a:solidFill>
                <a:ea typeface="ＭＳ Ｐゴシック" pitchFamily="50" charset="-128"/>
              </a:rPr>
              <a:t>(</a:t>
            </a:r>
            <a:r>
              <a:rPr lang="ja-JP" altLang="en-US" sz="1400" dirty="0">
                <a:solidFill>
                  <a:srgbClr val="FFFFFF"/>
                </a:solidFill>
                <a:ea typeface="ＭＳ Ｐゴシック" pitchFamily="50" charset="-128"/>
              </a:rPr>
              <a:t>　</a:t>
            </a:r>
            <a:r>
              <a:rPr lang="en-US" altLang="ja-JP" sz="1400" dirty="0" smtClean="0">
                <a:solidFill>
                  <a:srgbClr val="FFFFFF"/>
                </a:solidFill>
                <a:ea typeface="ＭＳ Ｐゴシック" pitchFamily="50" charset="-128"/>
              </a:rPr>
              <a:t>BG×1/100</a:t>
            </a:r>
            <a:r>
              <a:rPr lang="ja-JP" altLang="en-US" sz="1400" dirty="0" smtClean="0">
                <a:solidFill>
                  <a:srgbClr val="FFFFFF"/>
                </a:solidFill>
                <a:ea typeface="ＭＳ Ｐゴシック" pitchFamily="50" charset="-128"/>
              </a:rPr>
              <a:t>　</a:t>
            </a:r>
            <a:r>
              <a:rPr lang="ja-JP" altLang="en-US" sz="1400" dirty="0" smtClean="0">
                <a:ea typeface="ＭＳ Ｐゴシック" pitchFamily="50" charset="-128"/>
              </a:rPr>
              <a:t> ・</a:t>
            </a:r>
            <a:r>
              <a:rPr lang="en-US" altLang="ja-JP" sz="1400" dirty="0" smtClean="0">
                <a:ea typeface="ＭＳ Ｐゴシック" pitchFamily="50" charset="-128"/>
              </a:rPr>
              <a:t>1m</a:t>
            </a:r>
            <a:r>
              <a:rPr lang="en-US" altLang="ja-JP" sz="1400" baseline="30000" dirty="0" smtClean="0">
                <a:ea typeface="ＭＳ Ｐゴシック" pitchFamily="50" charset="-128"/>
              </a:rPr>
              <a:t>3</a:t>
            </a:r>
            <a:r>
              <a:rPr lang="ja-JP" altLang="en-US" sz="1400" dirty="0" smtClean="0">
                <a:ea typeface="ＭＳ Ｐゴシック" pitchFamily="50" charset="-128"/>
              </a:rPr>
              <a:t>年</a:t>
            </a:r>
            <a:r>
              <a:rPr lang="ja-JP" altLang="en-US" sz="1400" dirty="0" smtClean="0">
                <a:solidFill>
                  <a:srgbClr val="FFFFFF"/>
                </a:solidFill>
                <a:ea typeface="ＭＳ Ｐゴシック" pitchFamily="50" charset="-128"/>
              </a:rPr>
              <a:t>） </a:t>
            </a:r>
            <a:endParaRPr lang="en-US" altLang="ja-JP" sz="1800" dirty="0">
              <a:ea typeface="ＭＳ Ｐゴシック" pitchFamily="50" charset="-128"/>
            </a:endParaRPr>
          </a:p>
        </p:txBody>
      </p:sp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714348" y="1884354"/>
            <a:ext cx="4286250" cy="401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ea typeface="ＭＳ Ｐゴシック" pitchFamily="50" charset="-128"/>
              </a:rPr>
              <a:t>3σ</a:t>
            </a:r>
            <a:r>
              <a:rPr lang="ja-JP" altLang="en-US" sz="2000" dirty="0" err="1">
                <a:solidFill>
                  <a:schemeClr val="bg1"/>
                </a:solidFill>
                <a:ea typeface="ＭＳ Ｐゴシック" pitchFamily="50" charset="-128"/>
              </a:rPr>
              <a:t>での</a:t>
            </a:r>
            <a:r>
              <a:rPr lang="ja-JP" altLang="en-US" sz="2000" dirty="0">
                <a:solidFill>
                  <a:schemeClr val="bg1"/>
                </a:solidFill>
                <a:ea typeface="ＭＳ Ｐゴシック" pitchFamily="50" charset="-128"/>
              </a:rPr>
              <a:t>到来方向非対称性検出感度</a:t>
            </a:r>
            <a:endParaRPr lang="en-US" altLang="ja-JP" sz="2000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 bwMode="auto">
          <a:xfrm>
            <a:off x="-71438" y="71414"/>
            <a:ext cx="95011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1" lang="en-US" altLang="ja-JP" sz="3200" b="1" kern="0" dirty="0" smtClean="0">
                <a:solidFill>
                  <a:schemeClr val="tx2"/>
                </a:solidFill>
                <a:latin typeface="+mn-lt"/>
                <a:ea typeface="+mn-ea"/>
              </a:rPr>
              <a:t>NEWAGE</a:t>
            </a:r>
            <a:r>
              <a:rPr kumimoji="1" lang="ja-JP" altLang="en-US" sz="3200" b="1" kern="0" dirty="0" smtClean="0">
                <a:solidFill>
                  <a:schemeClr val="tx2"/>
                </a:solidFill>
                <a:latin typeface="+mn-lt"/>
                <a:ea typeface="+mn-ea"/>
              </a:rPr>
              <a:t>のこのさき</a:t>
            </a: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Blip>
                <a:blip r:embed="rId4"/>
              </a:buBlip>
              <a:tabLst/>
              <a:defRPr/>
            </a:pPr>
            <a:r>
              <a:rPr kumimoji="1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</a:t>
            </a:r>
            <a:r>
              <a:rPr kumimoji="1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①　</a:t>
            </a:r>
            <a:r>
              <a:rPr kumimoji="1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DAMA</a:t>
            </a:r>
            <a:r>
              <a:rPr kumimoji="1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領域</a:t>
            </a:r>
            <a:r>
              <a:rPr kumimoji="1" lang="ja-JP" altLang="en-US" b="1" kern="0" dirty="0" smtClean="0">
                <a:solidFill>
                  <a:schemeClr val="hlink"/>
                </a:solidFill>
                <a:latin typeface="+mn-lt"/>
                <a:ea typeface="+mn-ea"/>
              </a:rPr>
              <a:t>の探索へ　</a:t>
            </a:r>
            <a:r>
              <a:rPr kumimoji="1" lang="en-US" altLang="ja-JP" b="1" kern="0" dirty="0" smtClean="0">
                <a:solidFill>
                  <a:schemeClr val="hlink"/>
                </a:solidFill>
                <a:latin typeface="+mn-lt"/>
                <a:ea typeface="+mn-ea"/>
              </a:rPr>
              <a:t>O(1m3)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Blip>
                <a:blip r:embed="rId4"/>
              </a:buBlip>
              <a:tabLst/>
              <a:defRPr/>
            </a:pPr>
            <a:r>
              <a:rPr kumimoji="1" lang="en-US" altLang="ja-JP" b="1" kern="0" dirty="0" smtClean="0">
                <a:solidFill>
                  <a:schemeClr val="hlink"/>
                </a:solidFill>
                <a:latin typeface="+mn-lt"/>
                <a:ea typeface="+mn-ea"/>
              </a:rPr>
              <a:t>STEP</a:t>
            </a:r>
            <a:r>
              <a:rPr kumimoji="1" lang="ja-JP" altLang="en-US" b="1" kern="0" dirty="0" smtClean="0">
                <a:solidFill>
                  <a:schemeClr val="hlink"/>
                </a:solidFill>
                <a:latin typeface="+mn-lt"/>
                <a:ea typeface="+mn-ea"/>
              </a:rPr>
              <a:t>②　</a:t>
            </a:r>
            <a:r>
              <a:rPr kumimoji="1" lang="en-US" altLang="ja-JP" b="1" kern="0" dirty="0" smtClean="0">
                <a:solidFill>
                  <a:schemeClr val="hlink"/>
                </a:solidFill>
                <a:latin typeface="+mn-lt"/>
                <a:ea typeface="+mn-ea"/>
              </a:rPr>
              <a:t>CDMS</a:t>
            </a:r>
            <a:r>
              <a:rPr kumimoji="1" lang="ja-JP" altLang="en-US" b="1" kern="0" dirty="0" smtClean="0">
                <a:solidFill>
                  <a:schemeClr val="hlink"/>
                </a:solidFill>
                <a:latin typeface="+mn-lt"/>
                <a:ea typeface="+mn-ea"/>
              </a:rPr>
              <a:t>領域へ　　　　</a:t>
            </a:r>
            <a:r>
              <a:rPr kumimoji="1" lang="en-US" altLang="ja-JP" b="1" kern="0" dirty="0" smtClean="0">
                <a:solidFill>
                  <a:schemeClr val="hlink"/>
                </a:solidFill>
                <a:latin typeface="+mn-lt"/>
                <a:ea typeface="+mn-ea"/>
              </a:rPr>
              <a:t>O (100m3)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6934" y="4214818"/>
            <a:ext cx="37528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715159" y="4071942"/>
            <a:ext cx="2714625" cy="3715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dirty="0" smtClean="0">
                <a:ea typeface="ＭＳ Ｐゴシック" pitchFamily="50" charset="-128"/>
              </a:rPr>
              <a:t>NEWAGE</a:t>
            </a:r>
            <a:r>
              <a:rPr lang="ja-JP" altLang="en-US" sz="1800" dirty="0" smtClean="0">
                <a:ea typeface="ＭＳ Ｐゴシック" pitchFamily="50" charset="-128"/>
              </a:rPr>
              <a:t>もっと将来計画</a:t>
            </a:r>
            <a:endParaRPr lang="en-US" altLang="ja-JP" sz="1400" dirty="0">
              <a:ea typeface="ＭＳ Ｐゴシック" pitchFamily="50" charset="-128"/>
            </a:endParaRPr>
          </a:p>
        </p:txBody>
      </p:sp>
      <p:pic>
        <p:nvPicPr>
          <p:cNvPr id="13" name="Picture 5" descr="FT_hi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2142" y="1571612"/>
            <a:ext cx="3271858" cy="18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-71438"/>
            <a:ext cx="9144000" cy="30718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まとめ</a:t>
            </a:r>
            <a:endParaRPr lang="en-US" altLang="ja-JP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ja-JP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ja-JP" altLang="en-US" dirty="0" smtClean="0"/>
              <a:t>暗黒物質の直接検出を目指して</a:t>
            </a:r>
            <a:endParaRPr lang="en-US" altLang="ja-JP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ja-JP" altLang="en-US" dirty="0" smtClean="0"/>
              <a:t>世界中で研究がおこなわれています。</a:t>
            </a:r>
            <a:endParaRPr lang="en-US" altLang="ja-JP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ja-JP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ja-JP" dirty="0" smtClean="0"/>
              <a:t>NEWAGE</a:t>
            </a:r>
            <a:r>
              <a:rPr lang="ja-JP" altLang="en-US" dirty="0" smtClean="0"/>
              <a:t>もそのうちのひとつです</a:t>
            </a:r>
            <a:endParaRPr lang="en-US" altLang="ja-JP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ja-JP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ja-JP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ja-JP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ja-JP" altLang="en-US" dirty="0" smtClean="0"/>
              <a:t>ご清聴ありがとうございました。</a:t>
            </a:r>
            <a:endParaRPr lang="en-US" altLang="ja-JP" sz="4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ja-JP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ja-JP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0"/>
            <a:ext cx="4933979" cy="450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身内賢太朗\デスクトップ\200810 宇宙飛行士選抜二次試験 001.jpg"/>
          <p:cNvPicPr>
            <a:picLocks noChangeAspect="1" noChangeArrowheads="1"/>
          </p:cNvPicPr>
          <p:nvPr/>
        </p:nvPicPr>
        <p:blipFill>
          <a:blip r:embed="rId3" cstate="print"/>
          <a:srcRect t="23125" r="46719" b="20106"/>
          <a:stretch>
            <a:fillRect/>
          </a:stretch>
        </p:blipFill>
        <p:spPr bwMode="auto">
          <a:xfrm>
            <a:off x="142844" y="3571852"/>
            <a:ext cx="4112305" cy="3286148"/>
          </a:xfrm>
          <a:prstGeom prst="rect">
            <a:avLst/>
          </a:prstGeom>
          <a:noFill/>
        </p:spPr>
      </p:pic>
      <p:sp>
        <p:nvSpPr>
          <p:cNvPr id="7" name="サブタイトル 2"/>
          <p:cNvSpPr txBox="1">
            <a:spLocks/>
          </p:cNvSpPr>
          <p:nvPr/>
        </p:nvSpPr>
        <p:spPr>
          <a:xfrm>
            <a:off x="928662" y="285728"/>
            <a:ext cx="2928926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2009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日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dirty="0" smtClean="0">
                <a:latin typeface="+mn-lt"/>
                <a:ea typeface="+mn-ea"/>
              </a:rPr>
              <a:t>日経新聞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5" descr="newage_logo2_noloo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5956300"/>
            <a:ext cx="152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NEW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2117725"/>
            <a:ext cx="4608512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414"/>
            <a:ext cx="9144000" cy="1142998"/>
          </a:xfrm>
        </p:spPr>
        <p:txBody>
          <a:bodyPr/>
          <a:lstStyle/>
          <a:p>
            <a:pPr algn="ctr"/>
            <a:r>
              <a:rPr lang="ja-JP" altLang="en-US" sz="4000" dirty="0" smtClean="0"/>
              <a:t>方向に感度を持った暗黒物質探索実験 </a:t>
            </a:r>
            <a:r>
              <a:rPr lang="en-US" altLang="ja-JP" sz="4000" dirty="0" smtClean="0"/>
              <a:t>NEWAGE </a:t>
            </a:r>
            <a:endParaRPr lang="ja-JP" altLang="en-US" sz="4000" dirty="0" smtClean="0"/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42883" y="1285860"/>
            <a:ext cx="4429117" cy="10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1" dirty="0">
                <a:solidFill>
                  <a:schemeClr val="accent2"/>
                </a:solidFill>
                <a:ea typeface="ＭＳ Ｐゴシック" pitchFamily="50" charset="-128"/>
              </a:rPr>
              <a:t>Ne</a:t>
            </a:r>
            <a:r>
              <a:rPr lang="en-US" altLang="ja-JP" sz="1600" b="1" dirty="0">
                <a:solidFill>
                  <a:schemeClr val="hlink"/>
                </a:solidFill>
                <a:ea typeface="ＭＳ Ｐゴシック" pitchFamily="50" charset="-128"/>
              </a:rPr>
              <a:t>w </a:t>
            </a:r>
            <a:br>
              <a:rPr lang="en-US" altLang="ja-JP" sz="1600" b="1" dirty="0">
                <a:solidFill>
                  <a:schemeClr val="hlink"/>
                </a:solidFill>
                <a:ea typeface="ＭＳ Ｐゴシック" pitchFamily="50" charset="-128"/>
              </a:rPr>
            </a:br>
            <a:r>
              <a:rPr lang="en-US" altLang="ja-JP" sz="1600" b="1" dirty="0">
                <a:solidFill>
                  <a:schemeClr val="hlink"/>
                </a:solidFill>
                <a:ea typeface="ＭＳ Ｐゴシック" pitchFamily="50" charset="-128"/>
              </a:rPr>
              <a:t>generation </a:t>
            </a:r>
            <a:r>
              <a:rPr lang="en-US" altLang="ja-JP" sz="1600" b="1" dirty="0">
                <a:solidFill>
                  <a:schemeClr val="accent2"/>
                </a:solidFill>
                <a:ea typeface="ＭＳ Ｐゴシック" pitchFamily="50" charset="-128"/>
              </a:rPr>
              <a:t>W</a:t>
            </a:r>
            <a:r>
              <a:rPr lang="en-US" altLang="ja-JP" sz="1600" b="1" dirty="0">
                <a:solidFill>
                  <a:schemeClr val="hlink"/>
                </a:solidFill>
                <a:ea typeface="ＭＳ Ｐゴシック" pitchFamily="50" charset="-128"/>
              </a:rPr>
              <a:t>IMP </a:t>
            </a:r>
            <a:br>
              <a:rPr lang="en-US" altLang="ja-JP" sz="1600" b="1" dirty="0">
                <a:solidFill>
                  <a:schemeClr val="hlink"/>
                </a:solidFill>
                <a:ea typeface="ＭＳ Ｐゴシック" pitchFamily="50" charset="-128"/>
              </a:rPr>
            </a:br>
            <a:r>
              <a:rPr lang="en-US" altLang="ja-JP" sz="1600" b="1" dirty="0">
                <a:solidFill>
                  <a:schemeClr val="hlink"/>
                </a:solidFill>
                <a:ea typeface="ＭＳ Ｐゴシック" pitchFamily="50" charset="-128"/>
              </a:rPr>
              <a:t>search with an </a:t>
            </a:r>
            <a:r>
              <a:rPr lang="en-US" altLang="ja-JP" sz="1600" b="1" dirty="0">
                <a:solidFill>
                  <a:schemeClr val="accent2"/>
                </a:solidFill>
                <a:ea typeface="ＭＳ Ｐゴシック" pitchFamily="50" charset="-128"/>
              </a:rPr>
              <a:t>a</a:t>
            </a:r>
            <a:r>
              <a:rPr lang="en-US" altLang="ja-JP" sz="1600" b="1" dirty="0">
                <a:solidFill>
                  <a:schemeClr val="hlink"/>
                </a:solidFill>
                <a:ea typeface="ＭＳ Ｐゴシック" pitchFamily="50" charset="-128"/>
              </a:rPr>
              <a:t>dvanced </a:t>
            </a:r>
            <a:br>
              <a:rPr lang="en-US" altLang="ja-JP" sz="1600" b="1" dirty="0">
                <a:solidFill>
                  <a:schemeClr val="hlink"/>
                </a:solidFill>
                <a:ea typeface="ＭＳ Ｐゴシック" pitchFamily="50" charset="-128"/>
              </a:rPr>
            </a:br>
            <a:r>
              <a:rPr lang="en-US" altLang="ja-JP" sz="1600" b="1" dirty="0">
                <a:solidFill>
                  <a:schemeClr val="accent2"/>
                </a:solidFill>
                <a:ea typeface="ＭＳ Ｐゴシック" pitchFamily="50" charset="-128"/>
              </a:rPr>
              <a:t>g</a:t>
            </a:r>
            <a:r>
              <a:rPr lang="en-US" altLang="ja-JP" sz="1600" b="1" dirty="0">
                <a:solidFill>
                  <a:schemeClr val="hlink"/>
                </a:solidFill>
                <a:ea typeface="ＭＳ Ｐゴシック" pitchFamily="50" charset="-128"/>
              </a:rPr>
              <a:t>aseous tracker</a:t>
            </a:r>
            <a:r>
              <a:rPr lang="ja-JP" altLang="en-US" sz="1600" b="1" dirty="0">
                <a:solidFill>
                  <a:schemeClr val="hlink"/>
                </a:solidFill>
                <a:ea typeface="ＭＳ Ｐゴシック" pitchFamily="50" charset="-128"/>
              </a:rPr>
              <a:t>　</a:t>
            </a:r>
            <a:r>
              <a:rPr lang="en-US" altLang="ja-JP" sz="1600" b="1" dirty="0">
                <a:solidFill>
                  <a:schemeClr val="accent2"/>
                </a:solidFill>
                <a:ea typeface="ＭＳ Ｐゴシック" pitchFamily="50" charset="-128"/>
              </a:rPr>
              <a:t>e</a:t>
            </a:r>
            <a:r>
              <a:rPr lang="en-US" altLang="ja-JP" sz="1600" b="1" dirty="0">
                <a:solidFill>
                  <a:schemeClr val="hlink"/>
                </a:solidFill>
                <a:ea typeface="ＭＳ Ｐゴシック" pitchFamily="50" charset="-128"/>
              </a:rPr>
              <a:t>xperiment</a:t>
            </a:r>
            <a:endParaRPr lang="ja-JP" altLang="en-US" sz="1600" b="1" dirty="0">
              <a:solidFill>
                <a:schemeClr val="hlink"/>
              </a:solidFill>
              <a:ea typeface="ＭＳ Ｐゴシック" pitchFamily="50" charset="-128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1142992"/>
            <a:ext cx="7143750" cy="1428752"/>
          </a:xfrm>
          <a:noFill/>
        </p:spPr>
        <p:txBody>
          <a:bodyPr/>
          <a:lstStyle/>
          <a:p>
            <a:r>
              <a:rPr lang="ja-JP" altLang="en-US" b="0" dirty="0" smtClean="0"/>
              <a:t>京都大学・宇宙線研究室</a:t>
            </a:r>
            <a:endParaRPr lang="en-US" altLang="ja-JP" b="0" dirty="0" smtClean="0"/>
          </a:p>
          <a:p>
            <a:r>
              <a:rPr lang="ja-JP" altLang="en-US" b="0" dirty="0" smtClean="0"/>
              <a:t>身内賢太朗</a:t>
            </a:r>
            <a:endParaRPr lang="ja-JP" altLang="en-US" sz="1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4282" y="4443249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内容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　暗黒物質直接探索実験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方向感度を持つ実験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NEWAGE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2571744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最新結果　</a:t>
            </a:r>
            <a:r>
              <a:rPr kumimoji="1" lang="en-US" altLang="ja-JP" sz="1400" dirty="0" smtClean="0"/>
              <a:t>to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appear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in</a:t>
            </a:r>
            <a:r>
              <a:rPr kumimoji="1" lang="ja-JP" altLang="en-US" sz="1400" dirty="0" smtClean="0"/>
              <a:t> </a:t>
            </a:r>
            <a:r>
              <a:rPr lang="en-US" altLang="ja-JP" sz="1400" dirty="0" smtClean="0"/>
              <a:t>Physics Letters B </a:t>
            </a:r>
            <a:r>
              <a:rPr kumimoji="1" lang="ja-JP" altLang="en-US" sz="1400" dirty="0" smtClean="0"/>
              <a:t>　</a:t>
            </a:r>
            <a:r>
              <a:rPr lang="en-US" altLang="ja-JP" sz="1400" dirty="0" smtClean="0"/>
              <a:t> (arXiv:10021794) 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検出器　　</a:t>
            </a:r>
            <a:r>
              <a:rPr kumimoji="1" lang="en-US" altLang="ja-JP" sz="1400" dirty="0" err="1" smtClean="0"/>
              <a:t>Astroparticle</a:t>
            </a:r>
            <a:r>
              <a:rPr kumimoji="1" lang="en-US" altLang="ja-JP" sz="1400" dirty="0" smtClean="0"/>
              <a:t> Physics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31 (2009)185</a:t>
            </a:r>
          </a:p>
          <a:p>
            <a:r>
              <a:rPr kumimoji="1" lang="ja-JP" altLang="en-US" sz="1400" dirty="0" smtClean="0"/>
              <a:t>地上実験　</a:t>
            </a:r>
            <a:r>
              <a:rPr lang="en-US" sz="1400" dirty="0" smtClean="0"/>
              <a:t> Physics Letters B </a:t>
            </a:r>
            <a:r>
              <a:rPr lang="nn-NO" altLang="ja-JP" sz="1400" dirty="0" smtClean="0">
                <a:ea typeface="ＭＳ Ｐゴシック" pitchFamily="50" charset="-128"/>
              </a:rPr>
              <a:t>654 (2007) 58</a:t>
            </a:r>
            <a:endParaRPr lang="en-US" altLang="ja-JP" sz="1400" dirty="0" smtClean="0">
              <a:ea typeface="ＭＳ Ｐゴシック" pitchFamily="50" charset="-128"/>
            </a:endParaRPr>
          </a:p>
          <a:p>
            <a:r>
              <a:rPr kumimoji="1" lang="ja-JP" altLang="en-US" sz="1400" dirty="0" smtClean="0"/>
              <a:t>実験提唱　</a:t>
            </a:r>
            <a:r>
              <a:rPr lang="en-US" sz="1400" dirty="0" smtClean="0"/>
              <a:t>Physics Letters B 578 (2004) 241</a:t>
            </a:r>
            <a:endParaRPr kumimoji="1" lang="en-US" altLang="ja-JP" sz="1400" dirty="0" smtClean="0"/>
          </a:p>
          <a:p>
            <a:endParaRPr kumimoji="1" lang="ja-JP" altLang="en-US" dirty="0"/>
          </a:p>
        </p:txBody>
      </p:sp>
      <p:sp useBgFill="1"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286280" y="3143258"/>
            <a:ext cx="4929190" cy="114299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暗黒物質の風来末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暗黒物質直接探索実験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</a:t>
            </a:r>
            <a:r>
              <a:rPr lang="ja-JP" altLang="en-US" smtClean="0"/>
              <a:t>年 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15</a:t>
            </a:r>
            <a:r>
              <a:rPr lang="ja-JP" altLang="en-US" smtClean="0"/>
              <a:t>日</a:t>
            </a:r>
          </a:p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16</a:t>
            </a:r>
            <a:r>
              <a:rPr lang="ja-JP" altLang="en-US" smtClean="0"/>
              <a:t>回</a:t>
            </a:r>
            <a:r>
              <a:rPr lang="en-US" altLang="ja-JP" smtClean="0"/>
              <a:t>ICEPP</a:t>
            </a:r>
            <a:r>
              <a:rPr lang="ja-JP" altLang="en-US" smtClean="0"/>
              <a:t>シンポジウム</a:t>
            </a:r>
          </a:p>
          <a:p>
            <a:pPr>
              <a:defRPr/>
            </a:pPr>
            <a:endParaRPr lang="ja-JP" alt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 t="16082" r="42410"/>
          <a:stretch>
            <a:fillRect/>
          </a:stretch>
        </p:blipFill>
        <p:spPr bwMode="auto">
          <a:xfrm>
            <a:off x="71406" y="-57106"/>
            <a:ext cx="9215502" cy="820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4929196" y="4857760"/>
            <a:ext cx="857250" cy="357187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 useBgFill="1">
        <p:nvSpPr>
          <p:cNvPr id="7" name="テキスト ボックス 6"/>
          <p:cNvSpPr txBox="1"/>
          <p:nvPr/>
        </p:nvSpPr>
        <p:spPr>
          <a:xfrm>
            <a:off x="3571868" y="428604"/>
            <a:ext cx="5572132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CDMS</a:t>
            </a:r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17</a:t>
            </a:r>
            <a:r>
              <a:rPr kumimoji="1" lang="ja-JP" altLang="en-US" dirty="0" smtClean="0"/>
              <a:t>日に結果発表します」</a:t>
            </a:r>
            <a:endParaRPr kumimoji="1" lang="en-US" altLang="ja-JP" dirty="0" smtClean="0"/>
          </a:p>
          <a:p>
            <a:r>
              <a:rPr kumimoji="1" lang="ja-JP" altLang="en-US" dirty="0" smtClean="0"/>
              <a:t>世界中の憶測合戦。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結局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事象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両方</a:t>
            </a:r>
            <a:r>
              <a:rPr kumimoji="1" lang="en-US" altLang="ja-JP" dirty="0" smtClean="0"/>
              <a:t>BG</a:t>
            </a:r>
            <a:r>
              <a:rPr kumimoji="1" lang="ja-JP" altLang="en-US" dirty="0" smtClean="0"/>
              <a:t>である可能性は</a:t>
            </a:r>
            <a:r>
              <a:rPr kumimoji="1" lang="en-US" altLang="ja-JP" dirty="0" smtClean="0"/>
              <a:t>23%)</a:t>
            </a:r>
            <a:endParaRPr kumimoji="1" lang="ja-JP" altLang="en-US" dirty="0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214282" y="2857499"/>
            <a:ext cx="1428760" cy="3600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209262"/>
            <a:ext cx="4857784" cy="683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214282" y="228599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CDMS2</a:t>
            </a:r>
            <a:r>
              <a:rPr kumimoji="1" lang="ja-JP" altLang="en-US" sz="1600" dirty="0" smtClean="0"/>
              <a:t> </a:t>
            </a:r>
            <a:r>
              <a:rPr kumimoji="1" lang="en-US" altLang="ja-JP" sz="1600" dirty="0" smtClean="0"/>
              <a:t>preprints</a:t>
            </a:r>
            <a:br>
              <a:rPr kumimoji="1" lang="en-US" altLang="ja-JP" sz="1600" dirty="0" smtClean="0"/>
            </a:br>
            <a:r>
              <a:rPr kumimoji="1" lang="en-US" altLang="ja-JP" sz="1600" dirty="0" smtClean="0"/>
              <a:t>(arXiv0912.3592)</a:t>
            </a:r>
            <a:endParaRPr kumimoji="1" lang="ja-JP" altLang="en-US" sz="16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496"/>
            <a:ext cx="3429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62915" t="10112" r="2402" b="50562"/>
          <a:stretch>
            <a:fillRect/>
          </a:stretch>
        </p:blipFill>
        <p:spPr bwMode="auto">
          <a:xfrm>
            <a:off x="6143636" y="-299067"/>
            <a:ext cx="3000396" cy="244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-71462"/>
            <a:ext cx="8858250" cy="2214563"/>
          </a:xfrm>
        </p:spPr>
        <p:txBody>
          <a:bodyPr/>
          <a:lstStyle/>
          <a:p>
            <a:r>
              <a:rPr kumimoji="1" lang="en-US" altLang="ja-JP" dirty="0" smtClean="0"/>
              <a:t>CDMS</a:t>
            </a:r>
          </a:p>
          <a:p>
            <a:pPr lvl="1"/>
            <a:r>
              <a:rPr kumimoji="1" lang="en-US" altLang="ja-JP" sz="2000" dirty="0" smtClean="0"/>
              <a:t>230g×19</a:t>
            </a:r>
            <a:r>
              <a:rPr kumimoji="1" lang="ja-JP" altLang="en-US" sz="2000" dirty="0" smtClean="0"/>
              <a:t>ケ　</a:t>
            </a:r>
            <a:r>
              <a:rPr kumimoji="1" lang="en-US" altLang="ja-JP" sz="2000" dirty="0" err="1" smtClean="0"/>
              <a:t>Ge</a:t>
            </a:r>
            <a:r>
              <a:rPr kumimoji="1" lang="ja-JP" altLang="en-US" sz="2000" dirty="0" smtClean="0"/>
              <a:t>結晶</a:t>
            </a:r>
            <a:endParaRPr kumimoji="1" lang="en-US" altLang="ja-JP" sz="2000" dirty="0" smtClean="0"/>
          </a:p>
          <a:p>
            <a:pPr lvl="1"/>
            <a:r>
              <a:rPr kumimoji="1" lang="ja-JP" altLang="en-US" sz="2000" dirty="0" smtClean="0"/>
              <a:t>ガンマ線</a:t>
            </a:r>
            <a:r>
              <a:rPr kumimoji="1" lang="en-US" altLang="ja-JP" sz="2000" dirty="0" smtClean="0"/>
              <a:t>BG</a:t>
            </a:r>
            <a:r>
              <a:rPr kumimoji="1" lang="ja-JP" altLang="en-US" sz="2000" dirty="0" smtClean="0"/>
              <a:t>除去</a:t>
            </a:r>
            <a:endParaRPr kumimoji="1" lang="en-US" altLang="ja-JP" sz="2000" dirty="0" smtClean="0"/>
          </a:p>
          <a:p>
            <a:pPr lvl="1"/>
            <a:r>
              <a:rPr kumimoji="1" lang="en-US" altLang="ja-JP" sz="2000" dirty="0" smtClean="0"/>
              <a:t>2</a:t>
            </a:r>
            <a:r>
              <a:rPr kumimoji="1" lang="ja-JP" altLang="en-US" sz="2000" dirty="0" smtClean="0"/>
              <a:t>事象</a:t>
            </a:r>
            <a:r>
              <a:rPr kumimoji="1" lang="en-US" altLang="ja-JP" sz="2000" dirty="0" smtClean="0"/>
              <a:t>(</a:t>
            </a:r>
            <a:r>
              <a:rPr kumimoji="1" lang="ja-JP" altLang="en-US" sz="2000" dirty="0" smtClean="0"/>
              <a:t>両方とも</a:t>
            </a:r>
            <a:r>
              <a:rPr kumimoji="1" lang="en-US" altLang="ja-JP" sz="2000" dirty="0" smtClean="0"/>
              <a:t>BG23%)</a:t>
            </a:r>
          </a:p>
          <a:p>
            <a:pPr lvl="1"/>
            <a:r>
              <a:rPr kumimoji="1" lang="ja-JP" altLang="en-US" sz="2000" dirty="0" smtClean="0"/>
              <a:t>制限　</a:t>
            </a:r>
            <a:r>
              <a:rPr kumimoji="1" lang="en-US" altLang="ja-JP" sz="2000" dirty="0" smtClean="0"/>
              <a:t>10</a:t>
            </a:r>
            <a:r>
              <a:rPr kumimoji="1" lang="en-US" altLang="ja-JP" sz="2000" baseline="30000" dirty="0" smtClean="0"/>
              <a:t>-43</a:t>
            </a:r>
            <a:r>
              <a:rPr kumimoji="1" lang="en-US" altLang="ja-JP" sz="2000" dirty="0" smtClean="0"/>
              <a:t>~10</a:t>
            </a:r>
            <a:r>
              <a:rPr kumimoji="1" lang="en-US" altLang="ja-JP" sz="2000" baseline="30000" dirty="0" smtClean="0"/>
              <a:t>-44</a:t>
            </a:r>
            <a:r>
              <a:rPr kumimoji="1" lang="en-US" altLang="ja-JP" sz="2000" dirty="0" smtClean="0"/>
              <a:t>[cm</a:t>
            </a:r>
            <a:r>
              <a:rPr kumimoji="1" lang="en-US" altLang="ja-JP" sz="2000" baseline="30000" dirty="0" smtClean="0"/>
              <a:t>2</a:t>
            </a:r>
            <a:r>
              <a:rPr kumimoji="1" lang="en-US" altLang="ja-JP" sz="2000" dirty="0" smtClean="0"/>
              <a:t>]</a:t>
            </a:r>
            <a:endParaRPr kumimoji="1" lang="ja-JP" altLang="en-US" sz="20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00430" y="1629779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CDMS2</a:t>
            </a:r>
            <a:r>
              <a:rPr kumimoji="1" lang="ja-JP" altLang="en-US" sz="1600" dirty="0" smtClean="0"/>
              <a:t> </a:t>
            </a:r>
            <a:r>
              <a:rPr kumimoji="1" lang="en-US" altLang="ja-JP" sz="1600" dirty="0" smtClean="0"/>
              <a:t>preprints</a:t>
            </a:r>
            <a:br>
              <a:rPr kumimoji="1" lang="en-US" altLang="ja-JP" sz="1600" dirty="0" smtClean="0"/>
            </a:br>
            <a:r>
              <a:rPr kumimoji="1" lang="en-US" altLang="ja-JP" sz="1600" dirty="0" smtClean="0"/>
              <a:t>(arXiv0912.3592)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角丸四角形 59"/>
          <p:cNvSpPr>
            <a:spLocks noChangeArrowheads="1"/>
          </p:cNvSpPr>
          <p:nvPr/>
        </p:nvSpPr>
        <p:spPr bwMode="auto">
          <a:xfrm>
            <a:off x="142875" y="714375"/>
            <a:ext cx="8786813" cy="60721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cxnSp>
        <p:nvCxnSpPr>
          <p:cNvPr id="99" name="直線コネクタ 98"/>
          <p:cNvCxnSpPr/>
          <p:nvPr/>
        </p:nvCxnSpPr>
        <p:spPr bwMode="auto">
          <a:xfrm rot="10800000">
            <a:off x="5214942" y="1357298"/>
            <a:ext cx="3929058" cy="1785950"/>
          </a:xfrm>
          <a:prstGeom prst="line">
            <a:avLst/>
          </a:prstGeom>
          <a:solidFill>
            <a:schemeClr val="bg1"/>
          </a:solidFill>
          <a:ln w="762000" cap="flat" cmpd="sng" algn="ctr">
            <a:gradFill flip="none" rotWithShape="1">
              <a:gsLst>
                <a:gs pos="67000">
                  <a:schemeClr val="accent5"/>
                </a:gs>
                <a:gs pos="50000">
                  <a:srgbClr val="CCFF99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直線コネクタ 95"/>
          <p:cNvCxnSpPr/>
          <p:nvPr/>
        </p:nvCxnSpPr>
        <p:spPr bwMode="auto">
          <a:xfrm flipV="1">
            <a:off x="3143240" y="3429000"/>
            <a:ext cx="5357850" cy="2928958"/>
          </a:xfrm>
          <a:prstGeom prst="line">
            <a:avLst/>
          </a:prstGeom>
          <a:solidFill>
            <a:schemeClr val="bg1"/>
          </a:solidFill>
          <a:ln w="762000" cap="flat" cmpd="sng" algn="ctr">
            <a:gradFill flip="none" rotWithShape="1">
              <a:gsLst>
                <a:gs pos="67000">
                  <a:srgbClr val="CCFF99"/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直線コネクタ 91"/>
          <p:cNvCxnSpPr>
            <a:endCxn id="62" idx="3"/>
          </p:cNvCxnSpPr>
          <p:nvPr/>
        </p:nvCxnSpPr>
        <p:spPr bwMode="auto">
          <a:xfrm rot="5400000" flipH="1" flipV="1">
            <a:off x="-936905" y="3136659"/>
            <a:ext cx="5015429" cy="1427171"/>
          </a:xfrm>
          <a:prstGeom prst="line">
            <a:avLst/>
          </a:prstGeom>
          <a:solidFill>
            <a:schemeClr val="bg1"/>
          </a:solidFill>
          <a:ln w="762000" cap="flat" cmpd="sng" algn="ctr">
            <a:gradFill flip="none" rotWithShape="1">
              <a:gsLst>
                <a:gs pos="67000">
                  <a:schemeClr val="accent5"/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角丸四角形 71"/>
          <p:cNvSpPr/>
          <p:nvPr/>
        </p:nvSpPr>
        <p:spPr bwMode="auto">
          <a:xfrm>
            <a:off x="1785938" y="714375"/>
            <a:ext cx="3571875" cy="2143125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71" name="角丸四角形 70"/>
          <p:cNvSpPr/>
          <p:nvPr/>
        </p:nvSpPr>
        <p:spPr bwMode="auto">
          <a:xfrm>
            <a:off x="5643563" y="2528888"/>
            <a:ext cx="3571875" cy="1331912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5368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12713"/>
            <a:ext cx="4572000" cy="601662"/>
          </a:xfrm>
        </p:spPr>
        <p:txBody>
          <a:bodyPr/>
          <a:lstStyle/>
          <a:p>
            <a:r>
              <a:rPr kumimoji="1" lang="ja-JP" altLang="en-US" dirty="0" smtClean="0"/>
              <a:t>暗黒物質の直接検出</a:t>
            </a:r>
          </a:p>
        </p:txBody>
      </p:sp>
      <p:grpSp>
        <p:nvGrpSpPr>
          <p:cNvPr id="15369" name="グループ化 65"/>
          <p:cNvGrpSpPr>
            <a:grpSpLocks/>
          </p:cNvGrpSpPr>
          <p:nvPr/>
        </p:nvGrpSpPr>
        <p:grpSpPr bwMode="auto">
          <a:xfrm>
            <a:off x="1857375" y="785813"/>
            <a:ext cx="2919413" cy="652462"/>
            <a:chOff x="580996" y="1285860"/>
            <a:chExt cx="2919434" cy="652255"/>
          </a:xfrm>
        </p:grpSpPr>
        <p:sp>
          <p:nvSpPr>
            <p:cNvPr id="62" name="円/楕円 61"/>
            <p:cNvSpPr/>
            <p:nvPr/>
          </p:nvSpPr>
          <p:spPr bwMode="auto">
            <a:xfrm>
              <a:off x="580996" y="1285860"/>
              <a:ext cx="2916259" cy="652255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466" name="テキスト ボックス 62"/>
            <p:cNvSpPr txBox="1">
              <a:spLocks noChangeArrowheads="1"/>
            </p:cNvSpPr>
            <p:nvPr/>
          </p:nvSpPr>
          <p:spPr bwMode="auto">
            <a:xfrm>
              <a:off x="1071538" y="1366611"/>
              <a:ext cx="24288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ja-JP">
                  <a:solidFill>
                    <a:srgbClr val="FFFFFF"/>
                  </a:solidFill>
                </a:rPr>
                <a:t>E</a:t>
              </a:r>
              <a:r>
                <a:rPr kumimoji="1" lang="en-US" altLang="ja-JP" baseline="-25000">
                  <a:solidFill>
                    <a:srgbClr val="FFFFFF"/>
                  </a:solidFill>
                </a:rPr>
                <a:t>R</a:t>
              </a:r>
              <a:r>
                <a:rPr kumimoji="1" lang="ja-JP" altLang="en-US">
                  <a:solidFill>
                    <a:srgbClr val="FFFFFF"/>
                  </a:solidFill>
                </a:rPr>
                <a:t>検出（光）</a:t>
              </a:r>
            </a:p>
          </p:txBody>
        </p:sp>
      </p:grpSp>
      <p:grpSp>
        <p:nvGrpSpPr>
          <p:cNvPr id="15370" name="グループ化 66"/>
          <p:cNvGrpSpPr>
            <a:grpSpLocks/>
          </p:cNvGrpSpPr>
          <p:nvPr/>
        </p:nvGrpSpPr>
        <p:grpSpPr bwMode="auto">
          <a:xfrm>
            <a:off x="6357938" y="2571750"/>
            <a:ext cx="2916237" cy="652463"/>
            <a:chOff x="5370776" y="6134331"/>
            <a:chExt cx="2916000" cy="652255"/>
          </a:xfrm>
        </p:grpSpPr>
        <p:sp>
          <p:nvSpPr>
            <p:cNvPr id="64" name="円/楕円 63"/>
            <p:cNvSpPr/>
            <p:nvPr/>
          </p:nvSpPr>
          <p:spPr bwMode="auto">
            <a:xfrm>
              <a:off x="5370776" y="6134331"/>
              <a:ext cx="2916000" cy="652255"/>
            </a:xfrm>
            <a:prstGeom prst="ellipse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464" name="テキスト ボックス 64"/>
            <p:cNvSpPr txBox="1">
              <a:spLocks noChangeArrowheads="1"/>
            </p:cNvSpPr>
            <p:nvPr/>
          </p:nvSpPr>
          <p:spPr bwMode="auto">
            <a:xfrm>
              <a:off x="5656528" y="6215082"/>
              <a:ext cx="24288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ja-JP">
                  <a:solidFill>
                    <a:srgbClr val="FFFFFF"/>
                  </a:solidFill>
                </a:rPr>
                <a:t>E</a:t>
              </a:r>
              <a:r>
                <a:rPr kumimoji="1" lang="en-US" altLang="ja-JP" baseline="-25000">
                  <a:solidFill>
                    <a:srgbClr val="FFFFFF"/>
                  </a:solidFill>
                </a:rPr>
                <a:t>R</a:t>
              </a:r>
              <a:r>
                <a:rPr kumimoji="1" lang="ja-JP" altLang="en-US">
                  <a:solidFill>
                    <a:srgbClr val="FFFFFF"/>
                  </a:solidFill>
                </a:rPr>
                <a:t>検出（電離）</a:t>
              </a:r>
            </a:p>
          </p:txBody>
        </p:sp>
      </p:grpSp>
      <p:sp>
        <p:nvSpPr>
          <p:cNvPr id="15371" name="テキスト ボックス 68"/>
          <p:cNvSpPr txBox="1">
            <a:spLocks noChangeArrowheads="1"/>
          </p:cNvSpPr>
          <p:nvPr/>
        </p:nvSpPr>
        <p:spPr bwMode="auto">
          <a:xfrm>
            <a:off x="1571604" y="1362662"/>
            <a:ext cx="2500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1800" dirty="0">
                <a:solidFill>
                  <a:schemeClr val="bg1"/>
                </a:solidFill>
              </a:rPr>
              <a:t>DAMA</a:t>
            </a:r>
            <a:r>
              <a:rPr kumimoji="1" lang="ja-JP" altLang="en-US" sz="1800" dirty="0">
                <a:solidFill>
                  <a:schemeClr val="bg1"/>
                </a:solidFill>
              </a:rPr>
              <a:t>（</a:t>
            </a:r>
            <a:r>
              <a:rPr kumimoji="1" lang="en-US" altLang="ja-JP" sz="1800" dirty="0" err="1">
                <a:solidFill>
                  <a:schemeClr val="bg1"/>
                </a:solidFill>
              </a:rPr>
              <a:t>NaI</a:t>
            </a:r>
            <a:r>
              <a:rPr kumimoji="1" lang="ja-JP" altLang="en-US" sz="1800" dirty="0">
                <a:solidFill>
                  <a:schemeClr val="bg1"/>
                </a:solidFill>
              </a:rPr>
              <a:t>）　</a:t>
            </a:r>
            <a:r>
              <a:rPr kumimoji="1" lang="en-US" altLang="ja-JP" sz="1800" dirty="0">
                <a:solidFill>
                  <a:schemeClr val="bg1"/>
                </a:solidFill>
              </a:rPr>
              <a:t/>
            </a:r>
            <a:br>
              <a:rPr kumimoji="1" lang="en-US" altLang="ja-JP" sz="1800" dirty="0">
                <a:solidFill>
                  <a:schemeClr val="bg1"/>
                </a:solidFill>
              </a:rPr>
            </a:br>
            <a:r>
              <a:rPr kumimoji="1" lang="en-US" altLang="ja-JP" sz="1800" dirty="0">
                <a:solidFill>
                  <a:schemeClr val="bg1"/>
                </a:solidFill>
              </a:rPr>
              <a:t>KIMS</a:t>
            </a:r>
            <a:r>
              <a:rPr kumimoji="1" lang="ja-JP" altLang="en-US" sz="1800" dirty="0">
                <a:solidFill>
                  <a:schemeClr val="bg1"/>
                </a:solidFill>
              </a:rPr>
              <a:t>（</a:t>
            </a:r>
            <a:r>
              <a:rPr kumimoji="1" lang="en-US" altLang="ja-JP" sz="1800" dirty="0" err="1">
                <a:solidFill>
                  <a:schemeClr val="bg1"/>
                </a:solidFill>
              </a:rPr>
              <a:t>CsI</a:t>
            </a:r>
            <a:r>
              <a:rPr kumimoji="1" lang="ja-JP" altLang="en-US" sz="1800" dirty="0" smtClean="0">
                <a:solidFill>
                  <a:schemeClr val="bg1"/>
                </a:solidFill>
              </a:rPr>
              <a:t>）</a:t>
            </a:r>
            <a:endParaRPr kumimoji="1" lang="en-US" altLang="ja-JP" sz="1800" dirty="0" smtClean="0">
              <a:solidFill>
                <a:schemeClr val="bg1"/>
              </a:solidFill>
            </a:endParaRPr>
          </a:p>
          <a:p>
            <a:r>
              <a:rPr kumimoji="1" lang="en-US" altLang="ja-JP" sz="1800" dirty="0" smtClean="0">
                <a:solidFill>
                  <a:schemeClr val="bg1"/>
                </a:solidFill>
              </a:rPr>
              <a:t>XMASS</a:t>
            </a:r>
            <a:r>
              <a:rPr kumimoji="1" lang="ja-JP" altLang="en-US" sz="1800" dirty="0" smtClean="0">
                <a:solidFill>
                  <a:schemeClr val="bg1"/>
                </a:solidFill>
              </a:rPr>
              <a:t>（</a:t>
            </a:r>
            <a:r>
              <a:rPr kumimoji="1" lang="en-US" altLang="ja-JP" sz="1800" dirty="0" err="1" smtClean="0">
                <a:solidFill>
                  <a:schemeClr val="bg1"/>
                </a:solidFill>
              </a:rPr>
              <a:t>Xe</a:t>
            </a:r>
            <a:r>
              <a:rPr kumimoji="1" lang="ja-JP" altLang="en-US" sz="1800" dirty="0" smtClean="0">
                <a:solidFill>
                  <a:schemeClr val="bg1"/>
                </a:solidFill>
              </a:rPr>
              <a:t>）</a:t>
            </a:r>
            <a:endParaRPr kumimoji="1" lang="ja-JP" altLang="en-US" sz="1800" dirty="0">
              <a:solidFill>
                <a:schemeClr val="bg1"/>
              </a:solidFill>
            </a:endParaRPr>
          </a:p>
        </p:txBody>
      </p:sp>
      <p:sp>
        <p:nvSpPr>
          <p:cNvPr id="70" name="角丸四角形 69"/>
          <p:cNvSpPr/>
          <p:nvPr/>
        </p:nvSpPr>
        <p:spPr bwMode="auto">
          <a:xfrm>
            <a:off x="357188" y="4500563"/>
            <a:ext cx="3571875" cy="21431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ja-JP" altLang="en-US"/>
          </a:p>
        </p:txBody>
      </p:sp>
      <p:grpSp>
        <p:nvGrpSpPr>
          <p:cNvPr id="15373" name="グループ化 67"/>
          <p:cNvGrpSpPr>
            <a:grpSpLocks/>
          </p:cNvGrpSpPr>
          <p:nvPr/>
        </p:nvGrpSpPr>
        <p:grpSpPr bwMode="auto">
          <a:xfrm>
            <a:off x="214313" y="4572000"/>
            <a:ext cx="2916237" cy="652463"/>
            <a:chOff x="428596" y="5134199"/>
            <a:chExt cx="2916000" cy="652255"/>
          </a:xfrm>
        </p:grpSpPr>
        <p:sp>
          <p:nvSpPr>
            <p:cNvPr id="61" name="円/楕円 60"/>
            <p:cNvSpPr/>
            <p:nvPr/>
          </p:nvSpPr>
          <p:spPr bwMode="auto">
            <a:xfrm>
              <a:off x="428596" y="5134199"/>
              <a:ext cx="2916000" cy="65225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462" name="テキスト ボックス 54"/>
            <p:cNvSpPr txBox="1">
              <a:spLocks noChangeArrowheads="1"/>
            </p:cNvSpPr>
            <p:nvPr/>
          </p:nvSpPr>
          <p:spPr bwMode="auto">
            <a:xfrm>
              <a:off x="714348" y="5214950"/>
              <a:ext cx="24288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ja-JP">
                  <a:solidFill>
                    <a:srgbClr val="FFFFFF"/>
                  </a:solidFill>
                </a:rPr>
                <a:t>E</a:t>
              </a:r>
              <a:r>
                <a:rPr kumimoji="1" lang="en-US" altLang="ja-JP" baseline="-25000">
                  <a:solidFill>
                    <a:srgbClr val="FFFFFF"/>
                  </a:solidFill>
                </a:rPr>
                <a:t>R</a:t>
              </a:r>
              <a:r>
                <a:rPr kumimoji="1" lang="ja-JP" altLang="en-US">
                  <a:solidFill>
                    <a:srgbClr val="FFFFFF"/>
                  </a:solidFill>
                </a:rPr>
                <a:t>検出（温度）</a:t>
              </a:r>
            </a:p>
          </p:txBody>
        </p:sp>
      </p:grpSp>
      <p:grpSp>
        <p:nvGrpSpPr>
          <p:cNvPr id="15374" name="グループ化 75"/>
          <p:cNvGrpSpPr>
            <a:grpSpLocks/>
          </p:cNvGrpSpPr>
          <p:nvPr/>
        </p:nvGrpSpPr>
        <p:grpSpPr bwMode="auto">
          <a:xfrm>
            <a:off x="2214563" y="1785938"/>
            <a:ext cx="4429125" cy="3500437"/>
            <a:chOff x="2643174" y="1857364"/>
            <a:chExt cx="4429156" cy="3500462"/>
          </a:xfrm>
        </p:grpSpPr>
        <p:sp useBgFill="1">
          <p:nvSpPr>
            <p:cNvPr id="15390" name="円/楕円 57"/>
            <p:cNvSpPr>
              <a:spLocks noChangeArrowheads="1"/>
            </p:cNvSpPr>
            <p:nvPr/>
          </p:nvSpPr>
          <p:spPr bwMode="auto">
            <a:xfrm>
              <a:off x="2643174" y="1857364"/>
              <a:ext cx="4429156" cy="3500462"/>
            </a:xfrm>
            <a:prstGeom prst="ellipse">
              <a:avLst/>
            </a:prstGeom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grpSp>
          <p:nvGrpSpPr>
            <p:cNvPr id="15391" name="グループ化 52"/>
            <p:cNvGrpSpPr>
              <a:grpSpLocks/>
            </p:cNvGrpSpPr>
            <p:nvPr/>
          </p:nvGrpSpPr>
          <p:grpSpPr bwMode="auto">
            <a:xfrm>
              <a:off x="3214678" y="2000240"/>
              <a:ext cx="3571900" cy="2643206"/>
              <a:chOff x="2928926" y="1500174"/>
              <a:chExt cx="3571900" cy="2643206"/>
            </a:xfrm>
          </p:grpSpPr>
          <p:grpSp>
            <p:nvGrpSpPr>
              <p:cNvPr id="15393" name="グループ化 34"/>
              <p:cNvGrpSpPr>
                <a:grpSpLocks/>
              </p:cNvGrpSpPr>
              <p:nvPr/>
            </p:nvGrpSpPr>
            <p:grpSpPr bwMode="auto">
              <a:xfrm>
                <a:off x="3714744" y="2143116"/>
                <a:ext cx="823504" cy="857256"/>
                <a:chOff x="3214678" y="3286124"/>
                <a:chExt cx="823504" cy="857256"/>
              </a:xfrm>
            </p:grpSpPr>
            <p:sp>
              <p:nvSpPr>
                <p:cNvPr id="18" name="円/楕円 17"/>
                <p:cNvSpPr/>
                <p:nvPr/>
              </p:nvSpPr>
              <p:spPr bwMode="auto">
                <a:xfrm>
                  <a:off x="3643306" y="3786190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FFC000"/>
                    </a:gs>
                    <a:gs pos="69000">
                      <a:srgbClr val="FF00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9" name="円/楕円 28"/>
                <p:cNvSpPr/>
                <p:nvPr/>
              </p:nvSpPr>
              <p:spPr bwMode="auto">
                <a:xfrm>
                  <a:off x="3286116" y="3500438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chemeClr val="tx2">
                        <a:lumMod val="90000"/>
                      </a:schemeClr>
                    </a:gs>
                    <a:gs pos="69000">
                      <a:schemeClr val="tx2">
                        <a:lumMod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7" name="円/楕円 6"/>
                <p:cNvSpPr/>
                <p:nvPr/>
              </p:nvSpPr>
              <p:spPr bwMode="auto">
                <a:xfrm>
                  <a:off x="3214678" y="3643314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chemeClr val="tx2">
                        <a:lumMod val="90000"/>
                      </a:schemeClr>
                    </a:gs>
                    <a:gs pos="69000">
                      <a:schemeClr val="tx2">
                        <a:lumMod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8" name="円/楕円 7"/>
                <p:cNvSpPr/>
                <p:nvPr/>
              </p:nvSpPr>
              <p:spPr bwMode="auto">
                <a:xfrm>
                  <a:off x="3214678" y="3500438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FFC000"/>
                    </a:gs>
                    <a:gs pos="69000">
                      <a:srgbClr val="FF00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" name="円/楕円 9"/>
                <p:cNvSpPr/>
                <p:nvPr/>
              </p:nvSpPr>
              <p:spPr bwMode="auto">
                <a:xfrm>
                  <a:off x="3214678" y="3786190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FFC000"/>
                    </a:gs>
                    <a:gs pos="69000">
                      <a:srgbClr val="FF00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3" name="円/楕円 12"/>
                <p:cNvSpPr/>
                <p:nvPr/>
              </p:nvSpPr>
              <p:spPr bwMode="auto">
                <a:xfrm>
                  <a:off x="3428992" y="3571876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FFC000"/>
                    </a:gs>
                    <a:gs pos="69000">
                      <a:srgbClr val="FF00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5" name="円/楕円 14"/>
                <p:cNvSpPr/>
                <p:nvPr/>
              </p:nvSpPr>
              <p:spPr bwMode="auto">
                <a:xfrm>
                  <a:off x="3428992" y="3391314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FFC000"/>
                    </a:gs>
                    <a:gs pos="69000">
                      <a:srgbClr val="FF00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9" name="円/楕円 18"/>
                <p:cNvSpPr/>
                <p:nvPr/>
              </p:nvSpPr>
              <p:spPr bwMode="auto">
                <a:xfrm>
                  <a:off x="3786182" y="3571876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FFC000"/>
                    </a:gs>
                    <a:gs pos="69000">
                      <a:srgbClr val="FF00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0" name="円/楕円 19"/>
                <p:cNvSpPr/>
                <p:nvPr/>
              </p:nvSpPr>
              <p:spPr bwMode="auto">
                <a:xfrm>
                  <a:off x="3500430" y="3286124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FFC000"/>
                    </a:gs>
                    <a:gs pos="69000">
                      <a:srgbClr val="FF00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1" name="円/楕円 20"/>
                <p:cNvSpPr/>
                <p:nvPr/>
              </p:nvSpPr>
              <p:spPr bwMode="auto">
                <a:xfrm>
                  <a:off x="3677058" y="3857628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FFC000"/>
                    </a:gs>
                    <a:gs pos="69000">
                      <a:srgbClr val="FF00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7" name="円/楕円 26"/>
                <p:cNvSpPr/>
                <p:nvPr/>
              </p:nvSpPr>
              <p:spPr bwMode="auto">
                <a:xfrm>
                  <a:off x="3357554" y="3786190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chemeClr val="tx2">
                        <a:lumMod val="90000"/>
                      </a:schemeClr>
                    </a:gs>
                    <a:gs pos="69000">
                      <a:schemeClr val="tx2">
                        <a:lumMod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8" name="円/楕円 27"/>
                <p:cNvSpPr/>
                <p:nvPr/>
              </p:nvSpPr>
              <p:spPr bwMode="auto">
                <a:xfrm>
                  <a:off x="3357554" y="3571876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chemeClr val="tx2">
                        <a:lumMod val="90000"/>
                      </a:schemeClr>
                    </a:gs>
                    <a:gs pos="69000">
                      <a:schemeClr val="tx2">
                        <a:lumMod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30" name="円/楕円 29"/>
                <p:cNvSpPr/>
                <p:nvPr/>
              </p:nvSpPr>
              <p:spPr bwMode="auto">
                <a:xfrm>
                  <a:off x="3571868" y="3500438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chemeClr val="tx2">
                        <a:lumMod val="90000"/>
                      </a:schemeClr>
                    </a:gs>
                    <a:gs pos="69000">
                      <a:schemeClr val="tx2">
                        <a:lumMod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31" name="円/楕円 30"/>
                <p:cNvSpPr/>
                <p:nvPr/>
              </p:nvSpPr>
              <p:spPr bwMode="auto">
                <a:xfrm>
                  <a:off x="3571868" y="3786190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chemeClr val="tx2">
                        <a:lumMod val="90000"/>
                      </a:schemeClr>
                    </a:gs>
                    <a:gs pos="69000">
                      <a:schemeClr val="tx2">
                        <a:lumMod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32" name="円/楕円 31"/>
                <p:cNvSpPr/>
                <p:nvPr/>
              </p:nvSpPr>
              <p:spPr bwMode="auto">
                <a:xfrm>
                  <a:off x="3286116" y="3357562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chemeClr val="tx2">
                        <a:lumMod val="90000"/>
                      </a:schemeClr>
                    </a:gs>
                    <a:gs pos="69000">
                      <a:schemeClr val="tx2">
                        <a:lumMod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33" name="円/楕円 32"/>
                <p:cNvSpPr/>
                <p:nvPr/>
              </p:nvSpPr>
              <p:spPr bwMode="auto">
                <a:xfrm>
                  <a:off x="3714744" y="3786190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chemeClr val="tx2">
                        <a:lumMod val="90000"/>
                      </a:schemeClr>
                    </a:gs>
                    <a:gs pos="69000">
                      <a:schemeClr val="tx2">
                        <a:lumMod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34" name="円/楕円 33"/>
                <p:cNvSpPr/>
                <p:nvPr/>
              </p:nvSpPr>
              <p:spPr bwMode="auto">
                <a:xfrm>
                  <a:off x="3677058" y="3319876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chemeClr val="tx2">
                        <a:lumMod val="90000"/>
                      </a:schemeClr>
                    </a:gs>
                    <a:gs pos="69000">
                      <a:schemeClr val="tx2">
                        <a:lumMod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1" name="円/楕円 10"/>
                <p:cNvSpPr/>
                <p:nvPr/>
              </p:nvSpPr>
              <p:spPr bwMode="auto">
                <a:xfrm>
                  <a:off x="3428992" y="3891380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FFC000"/>
                    </a:gs>
                    <a:gs pos="69000">
                      <a:srgbClr val="FF00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4" name="円/楕円 13"/>
                <p:cNvSpPr/>
                <p:nvPr/>
              </p:nvSpPr>
              <p:spPr bwMode="auto">
                <a:xfrm>
                  <a:off x="3643306" y="3643314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FFC000"/>
                    </a:gs>
                    <a:gs pos="69000">
                      <a:srgbClr val="FF00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  <p:cxnSp>
            <p:nvCxnSpPr>
              <p:cNvPr id="15394" name="直線矢印コネクタ 37"/>
              <p:cNvCxnSpPr>
                <a:cxnSpLocks noChangeShapeType="1"/>
              </p:cNvCxnSpPr>
              <p:nvPr/>
            </p:nvCxnSpPr>
            <p:spPr bwMode="auto">
              <a:xfrm rot="5400000">
                <a:off x="4071934" y="1714488"/>
                <a:ext cx="1071570" cy="642942"/>
              </a:xfrm>
              <a:prstGeom prst="straightConnector1">
                <a:avLst/>
              </a:prstGeom>
              <a:noFill/>
              <a:ln w="57150" algn="ctr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395" name="直線矢印コネクタ 39"/>
              <p:cNvCxnSpPr>
                <a:cxnSpLocks noChangeShapeType="1"/>
              </p:cNvCxnSpPr>
              <p:nvPr/>
            </p:nvCxnSpPr>
            <p:spPr bwMode="auto">
              <a:xfrm rot="16200000" flipH="1">
                <a:off x="3964777" y="3107529"/>
                <a:ext cx="1357322" cy="714380"/>
              </a:xfrm>
              <a:prstGeom prst="straightConnector1">
                <a:avLst/>
              </a:prstGeom>
              <a:noFill/>
              <a:ln w="57150" algn="ctr">
                <a:solidFill>
                  <a:srgbClr val="00B0F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396" name="直線矢印コネクタ 44"/>
              <p:cNvCxnSpPr>
                <a:cxnSpLocks noChangeShapeType="1"/>
              </p:cNvCxnSpPr>
              <p:nvPr/>
            </p:nvCxnSpPr>
            <p:spPr bwMode="auto">
              <a:xfrm rot="10800000" flipV="1">
                <a:off x="3357554" y="2714620"/>
                <a:ext cx="571504" cy="428628"/>
              </a:xfrm>
              <a:prstGeom prst="straightConnector1">
                <a:avLst/>
              </a:prstGeom>
              <a:noFill/>
              <a:ln w="57150" algn="ctr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397" name="直線矢印コネクタ 47"/>
              <p:cNvCxnSpPr>
                <a:cxnSpLocks noChangeShapeType="1"/>
              </p:cNvCxnSpPr>
              <p:nvPr/>
            </p:nvCxnSpPr>
            <p:spPr bwMode="auto">
              <a:xfrm rot="10800000" flipV="1">
                <a:off x="3286117" y="2714620"/>
                <a:ext cx="571504" cy="428628"/>
              </a:xfrm>
              <a:prstGeom prst="straightConnector1">
                <a:avLst/>
              </a:prstGeom>
              <a:noFill/>
              <a:ln w="57150" algn="ctr">
                <a:solidFill>
                  <a:srgbClr val="92D050"/>
                </a:solidFill>
                <a:round/>
                <a:headEnd/>
                <a:tailEnd type="arrow" w="med" len="med"/>
              </a:ln>
            </p:spPr>
          </p:cxnSp>
          <p:grpSp>
            <p:nvGrpSpPr>
              <p:cNvPr id="15398" name="グループ化 51"/>
              <p:cNvGrpSpPr>
                <a:grpSpLocks/>
              </p:cNvGrpSpPr>
              <p:nvPr/>
            </p:nvGrpSpPr>
            <p:grpSpPr bwMode="auto">
              <a:xfrm>
                <a:off x="2928926" y="1714488"/>
                <a:ext cx="1500198" cy="494702"/>
                <a:chOff x="3357554" y="2895897"/>
                <a:chExt cx="1500198" cy="494702"/>
              </a:xfrm>
            </p:grpSpPr>
            <p:sp>
              <p:nvSpPr>
                <p:cNvPr id="15400" name="テキスト ボックス 38"/>
                <p:cNvSpPr txBox="1">
                  <a:spLocks noChangeArrowheads="1"/>
                </p:cNvSpPr>
                <p:nvPr/>
              </p:nvSpPr>
              <p:spPr bwMode="auto">
                <a:xfrm>
                  <a:off x="3357554" y="2928934"/>
                  <a:ext cx="150019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kumimoji="1" lang="ja-JP" altLang="en-US">
                      <a:solidFill>
                        <a:srgbClr val="FF0000"/>
                      </a:solidFill>
                    </a:rPr>
                    <a:t>原子核</a:t>
                  </a:r>
                </a:p>
              </p:txBody>
            </p:sp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3357554" y="2895897"/>
                  <a:ext cx="1500197" cy="46196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kumimoji="1" lang="ja-JP" altLang="en-US" dirty="0">
                      <a:solidFill>
                        <a:schemeClr val="tx2">
                          <a:lumMod val="50000"/>
                        </a:schemeClr>
                      </a:solidFill>
                    </a:rPr>
                    <a:t>原子核</a:t>
                  </a:r>
                </a:p>
              </p:txBody>
            </p:sp>
          </p:grpSp>
          <p:sp>
            <p:nvSpPr>
              <p:cNvPr id="15399" name="テキスト ボックス 41"/>
              <p:cNvSpPr txBox="1">
                <a:spLocks noChangeArrowheads="1"/>
              </p:cNvSpPr>
              <p:nvPr/>
            </p:nvSpPr>
            <p:spPr bwMode="auto">
              <a:xfrm>
                <a:off x="5000628" y="3467401"/>
                <a:ext cx="150019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1" lang="ja-JP" altLang="en-US">
                    <a:solidFill>
                      <a:srgbClr val="00CCFF"/>
                    </a:solidFill>
                  </a:rPr>
                  <a:t>暗黒物質</a:t>
                </a:r>
              </a:p>
            </p:txBody>
          </p:sp>
        </p:grpSp>
      </p:grpSp>
      <p:sp>
        <p:nvSpPr>
          <p:cNvPr id="15375" name="テキスト ボックス 72"/>
          <p:cNvSpPr txBox="1">
            <a:spLocks noChangeArrowheads="1"/>
          </p:cNvSpPr>
          <p:nvPr/>
        </p:nvSpPr>
        <p:spPr bwMode="auto">
          <a:xfrm>
            <a:off x="714375" y="5500688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1800" dirty="0">
                <a:solidFill>
                  <a:schemeClr val="bg1"/>
                </a:solidFill>
              </a:rPr>
              <a:t>ROSEBUD</a:t>
            </a:r>
            <a:r>
              <a:rPr kumimoji="1" lang="ja-JP" altLang="en-US" sz="1800" dirty="0">
                <a:solidFill>
                  <a:schemeClr val="bg1"/>
                </a:solidFill>
              </a:rPr>
              <a:t>（</a:t>
            </a:r>
            <a:r>
              <a:rPr kumimoji="1" lang="en-US" altLang="ja-JP" sz="1800" dirty="0" err="1" smtClean="0">
                <a:solidFill>
                  <a:schemeClr val="bg1"/>
                </a:solidFill>
              </a:rPr>
              <a:t>LiF</a:t>
            </a:r>
            <a:r>
              <a:rPr kumimoji="1" lang="ja-JP" altLang="en-US" sz="1800" dirty="0" smtClean="0">
                <a:solidFill>
                  <a:schemeClr val="bg1"/>
                </a:solidFill>
              </a:rPr>
              <a:t>）</a:t>
            </a:r>
            <a:r>
              <a:rPr kumimoji="1" lang="en-US" altLang="ja-JP" sz="1800" dirty="0" smtClean="0">
                <a:solidFill>
                  <a:schemeClr val="bg1"/>
                </a:solidFill>
              </a:rPr>
              <a:t>,</a:t>
            </a:r>
            <a:endParaRPr kumimoji="1" lang="en-US" altLang="ja-JP" sz="1800" dirty="0">
              <a:solidFill>
                <a:schemeClr val="bg1"/>
              </a:solidFill>
            </a:endParaRPr>
          </a:p>
          <a:p>
            <a:r>
              <a:rPr kumimoji="1" lang="en-US" altLang="ja-JP" sz="1800" dirty="0">
                <a:solidFill>
                  <a:schemeClr val="bg1"/>
                </a:solidFill>
              </a:rPr>
              <a:t>COUPP,SIMPLE,PICASSO</a:t>
            </a:r>
            <a:r>
              <a:rPr kumimoji="1" lang="ja-JP" altLang="en-US" sz="1800" dirty="0">
                <a:solidFill>
                  <a:schemeClr val="bg1"/>
                </a:solidFill>
              </a:rPr>
              <a:t>（</a:t>
            </a:r>
            <a:r>
              <a:rPr kumimoji="1" lang="en-US" altLang="ja-JP" sz="1800" dirty="0" err="1">
                <a:solidFill>
                  <a:schemeClr val="bg1"/>
                </a:solidFill>
              </a:rPr>
              <a:t>CxFx</a:t>
            </a:r>
            <a:r>
              <a:rPr kumimoji="1" lang="ja-JP" altLang="en-US" sz="1800" dirty="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15376" name="テキスト ボックス 77"/>
          <p:cNvSpPr txBox="1">
            <a:spLocks noChangeArrowheads="1"/>
          </p:cNvSpPr>
          <p:nvPr/>
        </p:nvSpPr>
        <p:spPr bwMode="auto">
          <a:xfrm>
            <a:off x="7000875" y="3500438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1800">
                <a:solidFill>
                  <a:schemeClr val="bg1"/>
                </a:solidFill>
              </a:rPr>
              <a:t>HPGe</a:t>
            </a:r>
            <a:endParaRPr kumimoji="1" lang="ja-JP" altLang="en-US" sz="1800">
              <a:solidFill>
                <a:schemeClr val="bg1"/>
              </a:solidFill>
            </a:endParaRPr>
          </a:p>
        </p:txBody>
      </p:sp>
      <p:grpSp>
        <p:nvGrpSpPr>
          <p:cNvPr id="22" name="グループ化 111"/>
          <p:cNvGrpSpPr>
            <a:grpSpLocks/>
          </p:cNvGrpSpPr>
          <p:nvPr/>
        </p:nvGrpSpPr>
        <p:grpSpPr bwMode="auto">
          <a:xfrm>
            <a:off x="-357188" y="714375"/>
            <a:ext cx="9215438" cy="5861050"/>
            <a:chOff x="-357222" y="714356"/>
            <a:chExt cx="9215502" cy="5861305"/>
          </a:xfrm>
        </p:grpSpPr>
        <p:sp>
          <p:nvSpPr>
            <p:cNvPr id="15382" name="テキスト ボックス 73"/>
            <p:cNvSpPr txBox="1">
              <a:spLocks noChangeArrowheads="1"/>
            </p:cNvSpPr>
            <p:nvPr/>
          </p:nvSpPr>
          <p:spPr bwMode="auto">
            <a:xfrm>
              <a:off x="6143636" y="5929330"/>
              <a:ext cx="264320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ja-JP" sz="1800">
                  <a:solidFill>
                    <a:schemeClr val="bg1"/>
                  </a:solidFill>
                </a:rPr>
                <a:t>CDMS</a:t>
              </a:r>
              <a:r>
                <a:rPr kumimoji="1" lang="ja-JP" altLang="en-US" sz="1800">
                  <a:solidFill>
                    <a:schemeClr val="bg1"/>
                  </a:solidFill>
                </a:rPr>
                <a:t>（</a:t>
              </a:r>
              <a:r>
                <a:rPr kumimoji="1" lang="en-US" altLang="ja-JP" sz="1800">
                  <a:solidFill>
                    <a:schemeClr val="bg1"/>
                  </a:solidFill>
                </a:rPr>
                <a:t>Ge</a:t>
              </a:r>
              <a:r>
                <a:rPr kumimoji="1" lang="ja-JP" altLang="en-US" sz="1800">
                  <a:solidFill>
                    <a:schemeClr val="bg1"/>
                  </a:solidFill>
                </a:rPr>
                <a:t>）</a:t>
              </a:r>
              <a:endParaRPr kumimoji="1" lang="en-US" altLang="ja-JP" sz="1800">
                <a:solidFill>
                  <a:schemeClr val="bg1"/>
                </a:solidFill>
              </a:endParaRPr>
            </a:p>
            <a:p>
              <a:r>
                <a:rPr kumimoji="1" lang="en-US" altLang="ja-JP" sz="1800">
                  <a:solidFill>
                    <a:schemeClr val="bg1"/>
                  </a:solidFill>
                </a:rPr>
                <a:t>EDELWEISS</a:t>
              </a:r>
              <a:r>
                <a:rPr kumimoji="1" lang="ja-JP" altLang="en-US" sz="1800">
                  <a:solidFill>
                    <a:schemeClr val="bg1"/>
                  </a:solidFill>
                </a:rPr>
                <a:t>（</a:t>
              </a:r>
              <a:r>
                <a:rPr kumimoji="1" lang="en-US" altLang="ja-JP" sz="1800">
                  <a:solidFill>
                    <a:schemeClr val="bg1"/>
                  </a:solidFill>
                </a:rPr>
                <a:t>Ge</a:t>
              </a:r>
              <a:r>
                <a:rPr kumimoji="1" lang="ja-JP" altLang="en-US" sz="1800">
                  <a:solidFill>
                    <a:schemeClr val="bg1"/>
                  </a:solidFill>
                </a:rPr>
                <a:t>）</a:t>
              </a:r>
            </a:p>
          </p:txBody>
        </p:sp>
        <p:sp>
          <p:nvSpPr>
            <p:cNvPr id="15383" name="テキスト ボックス 74"/>
            <p:cNvSpPr txBox="1">
              <a:spLocks noChangeArrowheads="1"/>
            </p:cNvSpPr>
            <p:nvPr/>
          </p:nvSpPr>
          <p:spPr bwMode="auto">
            <a:xfrm>
              <a:off x="142844" y="3559734"/>
              <a:ext cx="335758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ja-JP" sz="1800">
                  <a:solidFill>
                    <a:schemeClr val="bg1"/>
                  </a:solidFill>
                </a:rPr>
                <a:t>CRESST</a:t>
              </a:r>
              <a:br>
                <a:rPr kumimoji="1" lang="en-US" altLang="ja-JP" sz="1800">
                  <a:solidFill>
                    <a:schemeClr val="bg1"/>
                  </a:solidFill>
                </a:rPr>
              </a:br>
              <a:r>
                <a:rPr kumimoji="1" lang="ja-JP" altLang="en-US" sz="1800">
                  <a:solidFill>
                    <a:schemeClr val="bg1"/>
                  </a:solidFill>
                </a:rPr>
                <a:t>（</a:t>
              </a:r>
              <a:r>
                <a:rPr kumimoji="1" lang="en-US" altLang="ja-JP" sz="1800">
                  <a:solidFill>
                    <a:schemeClr val="bg1"/>
                  </a:solidFill>
                </a:rPr>
                <a:t>CaWO4</a:t>
              </a:r>
              <a:r>
                <a:rPr kumimoji="1" lang="ja-JP" altLang="en-US" sz="1800">
                  <a:solidFill>
                    <a:schemeClr val="bg1"/>
                  </a:solidFill>
                </a:rPr>
                <a:t>）</a:t>
              </a:r>
            </a:p>
          </p:txBody>
        </p:sp>
        <p:sp>
          <p:nvSpPr>
            <p:cNvPr id="15384" name="テキスト ボックス 76"/>
            <p:cNvSpPr txBox="1">
              <a:spLocks noChangeArrowheads="1"/>
            </p:cNvSpPr>
            <p:nvPr/>
          </p:nvSpPr>
          <p:spPr bwMode="auto">
            <a:xfrm>
              <a:off x="6072198" y="1285860"/>
              <a:ext cx="27860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ja-JP" sz="1800">
                  <a:solidFill>
                    <a:schemeClr val="bg1"/>
                  </a:solidFill>
                </a:rPr>
                <a:t>ZEPILINEⅡ/Ⅲ</a:t>
              </a:r>
            </a:p>
            <a:p>
              <a:r>
                <a:rPr kumimoji="1" lang="en-US" altLang="ja-JP" sz="1800">
                  <a:solidFill>
                    <a:schemeClr val="bg1"/>
                  </a:solidFill>
                </a:rPr>
                <a:t>XENON10/100</a:t>
              </a:r>
              <a:r>
                <a:rPr kumimoji="1" lang="ja-JP" altLang="en-US" sz="1800">
                  <a:solidFill>
                    <a:schemeClr val="bg1"/>
                  </a:solidFill>
                </a:rPr>
                <a:t>　（</a:t>
              </a:r>
              <a:r>
                <a:rPr kumimoji="1" lang="en-US" altLang="ja-JP" sz="1800">
                  <a:solidFill>
                    <a:schemeClr val="bg1"/>
                  </a:solidFill>
                </a:rPr>
                <a:t>Xe</a:t>
              </a:r>
              <a:r>
                <a:rPr kumimoji="1" lang="ja-JP" altLang="en-US" sz="1800">
                  <a:solidFill>
                    <a:schemeClr val="bg1"/>
                  </a:solidFill>
                </a:rPr>
                <a:t>）</a:t>
              </a:r>
              <a:r>
                <a:rPr kumimoji="1" lang="en-US" altLang="ja-JP" sz="1800">
                  <a:solidFill>
                    <a:schemeClr val="bg1"/>
                  </a:solidFill>
                </a:rPr>
                <a:t/>
              </a:r>
              <a:br>
                <a:rPr kumimoji="1" lang="en-US" altLang="ja-JP" sz="1800">
                  <a:solidFill>
                    <a:schemeClr val="bg1"/>
                  </a:solidFill>
                </a:rPr>
              </a:br>
              <a:r>
                <a:rPr kumimoji="1" lang="en-US" altLang="ja-JP" sz="1800">
                  <a:solidFill>
                    <a:schemeClr val="bg1"/>
                  </a:solidFill>
                </a:rPr>
                <a:t>ArDM</a:t>
              </a:r>
              <a:r>
                <a:rPr kumimoji="1" lang="ja-JP" altLang="en-US" sz="1800">
                  <a:solidFill>
                    <a:schemeClr val="bg1"/>
                  </a:solidFill>
                </a:rPr>
                <a:t> ・</a:t>
              </a:r>
              <a:r>
                <a:rPr kumimoji="1" lang="en-US" altLang="ja-JP" sz="1800">
                  <a:solidFill>
                    <a:schemeClr val="bg1"/>
                  </a:solidFill>
                </a:rPr>
                <a:t>WARP</a:t>
              </a:r>
              <a:r>
                <a:rPr kumimoji="1" lang="ja-JP" altLang="en-US" sz="1800">
                  <a:solidFill>
                    <a:schemeClr val="bg1"/>
                  </a:solidFill>
                </a:rPr>
                <a:t>（</a:t>
              </a:r>
              <a:r>
                <a:rPr kumimoji="1" lang="en-US" altLang="ja-JP" sz="1800">
                  <a:solidFill>
                    <a:schemeClr val="bg1"/>
                  </a:solidFill>
                </a:rPr>
                <a:t>Ar</a:t>
              </a:r>
              <a:r>
                <a:rPr kumimoji="1" lang="ja-JP" altLang="en-US" sz="1800">
                  <a:solidFill>
                    <a:schemeClr val="bg1"/>
                  </a:solidFill>
                </a:rPr>
                <a:t>）</a:t>
              </a:r>
            </a:p>
          </p:txBody>
        </p:sp>
        <p:grpSp>
          <p:nvGrpSpPr>
            <p:cNvPr id="15385" name="グループ化 80"/>
            <p:cNvGrpSpPr>
              <a:grpSpLocks/>
            </p:cNvGrpSpPr>
            <p:nvPr/>
          </p:nvGrpSpPr>
          <p:grpSpPr bwMode="auto">
            <a:xfrm>
              <a:off x="-357222" y="2714620"/>
              <a:ext cx="2919434" cy="652255"/>
              <a:chOff x="580996" y="1285860"/>
              <a:chExt cx="2919434" cy="652255"/>
            </a:xfrm>
          </p:grpSpPr>
          <p:sp>
            <p:nvSpPr>
              <p:cNvPr id="82" name="円/楕円 81"/>
              <p:cNvSpPr/>
              <p:nvPr/>
            </p:nvSpPr>
            <p:spPr bwMode="auto">
              <a:xfrm>
                <a:off x="580996" y="1285933"/>
                <a:ext cx="2916258" cy="652491"/>
              </a:xfrm>
              <a:prstGeom prst="ellipse">
                <a:avLst/>
              </a:prstGeom>
              <a:noFill/>
              <a:ln w="5715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389" name="テキスト ボックス 82"/>
              <p:cNvSpPr txBox="1">
                <a:spLocks noChangeArrowheads="1"/>
              </p:cNvSpPr>
              <p:nvPr/>
            </p:nvSpPr>
            <p:spPr bwMode="auto">
              <a:xfrm>
                <a:off x="1071538" y="1366611"/>
                <a:ext cx="242889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1" lang="ja-JP" altLang="en-US" b="1">
                    <a:solidFill>
                      <a:schemeClr val="bg1"/>
                    </a:solidFill>
                  </a:rPr>
                  <a:t>（光</a:t>
                </a:r>
                <a:r>
                  <a:rPr kumimoji="1" lang="en-US" altLang="ja-JP" b="1">
                    <a:solidFill>
                      <a:schemeClr val="bg1"/>
                    </a:solidFill>
                  </a:rPr>
                  <a:t>+</a:t>
                </a:r>
                <a:r>
                  <a:rPr kumimoji="1" lang="ja-JP" altLang="en-US" b="1">
                    <a:solidFill>
                      <a:schemeClr val="bg1"/>
                    </a:solidFill>
                  </a:rPr>
                  <a:t>温度）</a:t>
                </a:r>
              </a:p>
            </p:txBody>
          </p:sp>
        </p:grpSp>
        <p:grpSp>
          <p:nvGrpSpPr>
            <p:cNvPr id="24" name="グループ化 83"/>
            <p:cNvGrpSpPr/>
            <p:nvPr/>
          </p:nvGrpSpPr>
          <p:grpSpPr>
            <a:xfrm>
              <a:off x="5727966" y="5214950"/>
              <a:ext cx="2916000" cy="652255"/>
              <a:chOff x="665392" y="1071546"/>
              <a:chExt cx="2916000" cy="652255"/>
            </a:xfrm>
            <a:solidFill>
              <a:srgbClr val="FFC000"/>
            </a:solidFill>
          </p:grpSpPr>
          <p:sp>
            <p:nvSpPr>
              <p:cNvPr id="85" name="円/楕円 84"/>
              <p:cNvSpPr/>
              <p:nvPr/>
            </p:nvSpPr>
            <p:spPr bwMode="auto">
              <a:xfrm>
                <a:off x="665392" y="1071546"/>
                <a:ext cx="2916000" cy="652255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1152500" y="1214422"/>
                <a:ext cx="2428892" cy="461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kumimoji="1" lang="ja-JP" altLang="en-US" b="1" dirty="0">
                    <a:solidFill>
                      <a:srgbClr val="000000"/>
                    </a:solidFill>
                  </a:rPr>
                  <a:t>（電離</a:t>
                </a:r>
                <a:r>
                  <a:rPr kumimoji="1" lang="en-US" altLang="ja-JP" b="1" dirty="0">
                    <a:solidFill>
                      <a:srgbClr val="000000"/>
                    </a:solidFill>
                  </a:rPr>
                  <a:t>+</a:t>
                </a:r>
                <a:r>
                  <a:rPr kumimoji="1" lang="ja-JP" altLang="en-US" b="1" dirty="0">
                    <a:solidFill>
                      <a:srgbClr val="000000"/>
                    </a:solidFill>
                  </a:rPr>
                  <a:t>温度）</a:t>
                </a:r>
              </a:p>
            </p:txBody>
          </p:sp>
        </p:grpSp>
        <p:grpSp>
          <p:nvGrpSpPr>
            <p:cNvPr id="25" name="グループ化 86"/>
            <p:cNvGrpSpPr/>
            <p:nvPr/>
          </p:nvGrpSpPr>
          <p:grpSpPr>
            <a:xfrm>
              <a:off x="5715008" y="714356"/>
              <a:ext cx="2916000" cy="652255"/>
              <a:chOff x="652434" y="1285860"/>
              <a:chExt cx="2916000" cy="652255"/>
            </a:xfrm>
            <a:solidFill>
              <a:srgbClr val="008080"/>
            </a:solidFill>
          </p:grpSpPr>
          <p:sp>
            <p:nvSpPr>
              <p:cNvPr id="88" name="円/楕円 87"/>
              <p:cNvSpPr/>
              <p:nvPr/>
            </p:nvSpPr>
            <p:spPr bwMode="auto">
              <a:xfrm>
                <a:off x="652434" y="1285860"/>
                <a:ext cx="2916000" cy="652255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80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>
                <a:off x="1071538" y="1366611"/>
                <a:ext cx="2428892" cy="461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kumimoji="1" lang="ja-JP" altLang="en-US" b="1" dirty="0">
                    <a:solidFill>
                      <a:schemeClr val="bg1"/>
                    </a:solidFill>
                  </a:rPr>
                  <a:t>（光</a:t>
                </a:r>
                <a:r>
                  <a:rPr kumimoji="1" lang="en-US" altLang="ja-JP" b="1" dirty="0">
                    <a:solidFill>
                      <a:schemeClr val="bg1"/>
                    </a:solidFill>
                  </a:rPr>
                  <a:t>+</a:t>
                </a:r>
                <a:r>
                  <a:rPr kumimoji="1" lang="ja-JP" altLang="en-US" b="1" dirty="0">
                    <a:solidFill>
                      <a:schemeClr val="bg1"/>
                    </a:solidFill>
                  </a:rPr>
                  <a:t>電離）</a:t>
                </a:r>
              </a:p>
            </p:txBody>
          </p:sp>
        </p:grpSp>
      </p:grpSp>
      <p:sp>
        <p:nvSpPr>
          <p:cNvPr id="113" name="正方形/長方形 112"/>
          <p:cNvSpPr>
            <a:spLocks noChangeArrowheads="1"/>
          </p:cNvSpPr>
          <p:nvPr/>
        </p:nvSpPr>
        <p:spPr bwMode="auto">
          <a:xfrm>
            <a:off x="1571604" y="1357298"/>
            <a:ext cx="857250" cy="357187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116" name="正方形/長方形 115"/>
          <p:cNvSpPr>
            <a:spLocks noChangeArrowheads="1"/>
          </p:cNvSpPr>
          <p:nvPr/>
        </p:nvSpPr>
        <p:spPr bwMode="auto">
          <a:xfrm>
            <a:off x="6143625" y="5929313"/>
            <a:ext cx="857250" cy="357187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15381" name="テキスト ボックス 56"/>
          <p:cNvSpPr txBox="1">
            <a:spLocks noChangeArrowheads="1"/>
          </p:cNvSpPr>
          <p:nvPr/>
        </p:nvSpPr>
        <p:spPr bwMode="auto">
          <a:xfrm>
            <a:off x="2928938" y="3608388"/>
            <a:ext cx="2857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ja-JP" altLang="en-US"/>
              <a:t>反跳</a:t>
            </a:r>
            <a:r>
              <a:rPr kumimoji="1" lang="en-US" altLang="ja-JP" sz="2000"/>
              <a:t/>
            </a:r>
            <a:br>
              <a:rPr kumimoji="1" lang="en-US" altLang="ja-JP" sz="2000"/>
            </a:br>
            <a:r>
              <a:rPr kumimoji="1" lang="en-US" altLang="ja-JP" sz="2000"/>
              <a:t>E</a:t>
            </a:r>
            <a:r>
              <a:rPr kumimoji="1" lang="en-US" altLang="ja-JP" sz="2000" baseline="-25000"/>
              <a:t>R</a:t>
            </a:r>
            <a:r>
              <a:rPr kumimoji="1" lang="en-US" altLang="ja-JP" sz="2000"/>
              <a:t>&lt;</a:t>
            </a:r>
            <a:r>
              <a:rPr kumimoji="1" lang="ja-JP" altLang="en-US" sz="2000"/>
              <a:t>～</a:t>
            </a:r>
            <a:r>
              <a:rPr kumimoji="1" lang="en-US" altLang="ja-JP" sz="2000"/>
              <a:t>100keV</a:t>
            </a:r>
            <a:br>
              <a:rPr kumimoji="1" lang="en-US" altLang="ja-JP" sz="2000"/>
            </a:br>
            <a:endParaRPr kumimoji="1" lang="ja-JP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0"/>
            <a:ext cx="8858250" cy="2214563"/>
          </a:xfrm>
        </p:spPr>
        <p:txBody>
          <a:bodyPr/>
          <a:lstStyle/>
          <a:p>
            <a:r>
              <a:rPr kumimoji="1" lang="en-US" altLang="ja-JP" dirty="0" smtClean="0"/>
              <a:t>DAMA/LIBRA</a:t>
            </a:r>
          </a:p>
          <a:p>
            <a:pPr lvl="1"/>
            <a:r>
              <a:rPr kumimoji="1" lang="ja-JP" altLang="en-US" dirty="0" smtClean="0"/>
              <a:t>唯一の“</a:t>
            </a:r>
            <a:r>
              <a:rPr kumimoji="1" lang="en-US" altLang="ja-JP" dirty="0" smtClean="0"/>
              <a:t>positive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results</a:t>
            </a:r>
            <a:r>
              <a:rPr kumimoji="1" lang="ja-JP" altLang="en-US" dirty="0" smtClean="0"/>
              <a:t>“ を主張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1997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DAMA</a:t>
            </a:r>
            <a:r>
              <a:rPr kumimoji="1" lang="ja-JP" altLang="en-US" dirty="0" smtClean="0"/>
              <a:t>で主張　→　</a:t>
            </a:r>
            <a:r>
              <a:rPr kumimoji="1" lang="en-US" altLang="ja-JP" dirty="0" smtClean="0"/>
              <a:t>CDMS</a:t>
            </a:r>
            <a:r>
              <a:rPr kumimoji="1" lang="ja-JP" altLang="en-US" dirty="0" smtClean="0"/>
              <a:t>等に否定される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2008</a:t>
            </a:r>
            <a:r>
              <a:rPr kumimoji="1" lang="ja-JP" altLang="en-US" dirty="0" smtClean="0"/>
              <a:t>年　</a:t>
            </a:r>
            <a:r>
              <a:rPr kumimoji="1" lang="en-US" altLang="ja-JP" dirty="0" smtClean="0"/>
              <a:t>LIBRA</a:t>
            </a:r>
            <a:r>
              <a:rPr kumimoji="1" lang="ja-JP" altLang="en-US" dirty="0" smtClean="0"/>
              <a:t>で再現 </a:t>
            </a:r>
            <a:r>
              <a:rPr kumimoji="1" lang="en-US" altLang="ja-JP" dirty="0" smtClean="0"/>
              <a:t>!</a:t>
            </a:r>
            <a:endParaRPr kumimoji="1" lang="ja-JP" altLang="en-US" dirty="0" smtClean="0"/>
          </a:p>
        </p:txBody>
      </p:sp>
      <p:graphicFrame>
        <p:nvGraphicFramePr>
          <p:cNvPr id="6" name="コンテンツ プレースホルダ 4"/>
          <p:cNvGraphicFramePr>
            <a:graphicFrameLocks/>
          </p:cNvGraphicFramePr>
          <p:nvPr/>
        </p:nvGraphicFramePr>
        <p:xfrm>
          <a:off x="1357290" y="3214686"/>
          <a:ext cx="621510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1750232"/>
                <a:gridCol w="1553777"/>
                <a:gridCol w="1553777"/>
              </a:tblGrid>
              <a:tr h="0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CDMS2</a:t>
                      </a:r>
                      <a:endParaRPr kumimoji="1" lang="ja-JP" altLang="en-US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66"/>
                          </a:solidFill>
                        </a:rPr>
                        <a:t>DAMA</a:t>
                      </a:r>
                      <a:br>
                        <a:rPr kumimoji="1" lang="en-US" altLang="ja-JP" dirty="0" smtClean="0">
                          <a:solidFill>
                            <a:srgbClr val="000066"/>
                          </a:solidFill>
                        </a:rPr>
                      </a:br>
                      <a:r>
                        <a:rPr kumimoji="1" lang="en-US" altLang="ja-JP" dirty="0" smtClean="0">
                          <a:solidFill>
                            <a:srgbClr val="000066"/>
                          </a:solidFill>
                        </a:rPr>
                        <a:t>(-2002)</a:t>
                      </a:r>
                      <a:endParaRPr kumimoji="1" lang="ja-JP" alt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66"/>
                          </a:solidFill>
                        </a:rPr>
                        <a:t>LIBRA</a:t>
                      </a:r>
                      <a:br>
                        <a:rPr kumimoji="1" lang="en-US" altLang="ja-JP" dirty="0" smtClean="0">
                          <a:solidFill>
                            <a:srgbClr val="000066"/>
                          </a:solidFill>
                        </a:rPr>
                      </a:br>
                      <a:r>
                        <a:rPr kumimoji="1" lang="en-US" altLang="ja-JP" dirty="0" smtClean="0">
                          <a:solidFill>
                            <a:srgbClr val="000066"/>
                          </a:solidFill>
                        </a:rPr>
                        <a:t>(2003-2007)</a:t>
                      </a:r>
                      <a:endParaRPr kumimoji="1" lang="ja-JP" alt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66"/>
                          </a:solidFill>
                        </a:rPr>
                        <a:t>detector</a:t>
                      </a:r>
                      <a:endParaRPr kumimoji="1" lang="ja-JP" alt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Ge</a:t>
                      </a:r>
                      <a:endParaRPr kumimoji="1" lang="ja-JP" altLang="en-US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solidFill>
                            <a:srgbClr val="000066"/>
                          </a:solidFill>
                        </a:rPr>
                        <a:t>NaI</a:t>
                      </a:r>
                      <a:endParaRPr kumimoji="1" lang="ja-JP" alt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solidFill>
                            <a:srgbClr val="000066"/>
                          </a:solidFill>
                        </a:rPr>
                        <a:t>NaI</a:t>
                      </a:r>
                      <a:endParaRPr kumimoji="1" lang="ja-JP" alt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66"/>
                          </a:solidFill>
                        </a:rPr>
                        <a:t>Mass</a:t>
                      </a:r>
                      <a:endParaRPr kumimoji="1" lang="ja-JP" alt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0.23kg×19</a:t>
                      </a:r>
                      <a:endParaRPr kumimoji="1" lang="ja-JP" altLang="en-US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66"/>
                          </a:solidFill>
                        </a:rPr>
                        <a:t>9.7kg×9</a:t>
                      </a:r>
                      <a:endParaRPr kumimoji="1" lang="ja-JP" alt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66"/>
                          </a:solidFill>
                        </a:rPr>
                        <a:t>9.7kg×25</a:t>
                      </a:r>
                      <a:endParaRPr kumimoji="1" lang="ja-JP" alt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66"/>
                          </a:solidFill>
                        </a:rPr>
                        <a:t>time</a:t>
                      </a:r>
                      <a:endParaRPr kumimoji="1" lang="ja-JP" alt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合計半年程度</a:t>
                      </a:r>
                      <a:endParaRPr kumimoji="1" lang="ja-JP" altLang="en-US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66"/>
                          </a:solidFill>
                        </a:rPr>
                        <a:t>7</a:t>
                      </a:r>
                      <a:r>
                        <a:rPr kumimoji="1" lang="ja-JP" altLang="en-US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rgbClr val="000066"/>
                          </a:solidFill>
                        </a:rPr>
                        <a:t>yeas</a:t>
                      </a:r>
                      <a:endParaRPr kumimoji="1" lang="ja-JP" alt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  <a:r>
                        <a:rPr kumimoji="1" lang="ja-JP" altLang="en-US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rgbClr val="000066"/>
                          </a:solidFill>
                        </a:rPr>
                        <a:t>years</a:t>
                      </a:r>
                      <a:endParaRPr kumimoji="1" lang="ja-JP" alt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66"/>
                          </a:solidFill>
                        </a:rPr>
                        <a:t>exposure</a:t>
                      </a:r>
                      <a:endParaRPr kumimoji="1" lang="ja-JP" alt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612</a:t>
                      </a:r>
                      <a:r>
                        <a:rPr kumimoji="1" lang="ja-JP" altLang="en-US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kg</a:t>
                      </a:r>
                      <a:r>
                        <a:rPr kumimoji="1" lang="ja-JP" altLang="en-US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days</a:t>
                      </a:r>
                      <a:endParaRPr kumimoji="1" lang="ja-JP" altLang="en-US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66"/>
                          </a:solidFill>
                        </a:rPr>
                        <a:t>0.29</a:t>
                      </a:r>
                      <a:r>
                        <a:rPr kumimoji="1" lang="ja-JP" altLang="en-US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rgbClr val="000066"/>
                          </a:solidFill>
                        </a:rPr>
                        <a:t>ton</a:t>
                      </a:r>
                      <a:r>
                        <a:rPr kumimoji="1" lang="ja-JP" altLang="en-US" baseline="0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rgbClr val="000066"/>
                          </a:solidFill>
                        </a:rPr>
                        <a:t>year</a:t>
                      </a:r>
                      <a:endParaRPr kumimoji="1" lang="ja-JP" alt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66"/>
                          </a:solidFill>
                        </a:rPr>
                        <a:t>0.53</a:t>
                      </a:r>
                      <a:r>
                        <a:rPr kumimoji="1" lang="ja-JP" altLang="en-US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rgbClr val="000066"/>
                          </a:solidFill>
                        </a:rPr>
                        <a:t>ton</a:t>
                      </a:r>
                      <a:r>
                        <a:rPr kumimoji="1" lang="ja-JP" altLang="en-US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rgbClr val="000066"/>
                          </a:solidFill>
                        </a:rPr>
                        <a:t>year</a:t>
                      </a:r>
                      <a:endParaRPr kumimoji="1" lang="ja-JP" alt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31" name="テキスト ボックス 6"/>
          <p:cNvSpPr txBox="1">
            <a:spLocks noChangeArrowheads="1"/>
          </p:cNvSpPr>
          <p:nvPr/>
        </p:nvSpPr>
        <p:spPr bwMode="auto">
          <a:xfrm>
            <a:off x="3071813" y="6519863"/>
            <a:ext cx="457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1600"/>
              <a:t>(Large sodium Iodide Bulk for RAre</a:t>
            </a:r>
            <a:r>
              <a:rPr kumimoji="1" lang="ja-JP" altLang="en-US" sz="1600"/>
              <a:t> </a:t>
            </a:r>
            <a:r>
              <a:rPr kumimoji="1" lang="en-US" altLang="ja-JP" sz="1600"/>
              <a:t>processes)</a:t>
            </a:r>
            <a:endParaRPr kumimoji="1" lang="ja-JP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16">
  <a:themeElements>
    <a:clrScheme name="b16 15">
      <a:dk1>
        <a:srgbClr val="B2B2B2"/>
      </a:dk1>
      <a:lt1>
        <a:srgbClr val="FFFFFF"/>
      </a:lt1>
      <a:dk2>
        <a:srgbClr val="000000"/>
      </a:dk2>
      <a:lt2>
        <a:srgbClr val="99FF99"/>
      </a:lt2>
      <a:accent1>
        <a:srgbClr val="99CCFF"/>
      </a:accent1>
      <a:accent2>
        <a:srgbClr val="FF9999"/>
      </a:accent2>
      <a:accent3>
        <a:srgbClr val="AAAAAA"/>
      </a:accent3>
      <a:accent4>
        <a:srgbClr val="DADADA"/>
      </a:accent4>
      <a:accent5>
        <a:srgbClr val="CAE2FF"/>
      </a:accent5>
      <a:accent6>
        <a:srgbClr val="E78A8A"/>
      </a:accent6>
      <a:hlink>
        <a:srgbClr val="FFFF99"/>
      </a:hlink>
      <a:folHlink>
        <a:srgbClr val="BFA55B"/>
      </a:folHlink>
    </a:clrScheme>
    <a:fontScheme name="b16">
      <a:majorFont>
        <a:latin typeface="Arial"/>
        <a:ea typeface="HG丸ｺﾞｼｯｸM-PRO"/>
        <a:cs typeface="Arial"/>
      </a:majorFont>
      <a:minorFont>
        <a:latin typeface="Arial"/>
        <a:ea typeface="HG丸ｺﾞｼｯｸM-PRO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16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6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0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E7E700"/>
        </a:accent6>
        <a:hlink>
          <a:srgbClr val="00FF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1">
        <a:dk1>
          <a:srgbClr val="010199"/>
        </a:dk1>
        <a:lt1>
          <a:srgbClr val="FFFFFF"/>
        </a:lt1>
        <a:dk2>
          <a:srgbClr val="000000"/>
        </a:dk2>
        <a:lt2>
          <a:srgbClr val="99FF99"/>
        </a:lt2>
        <a:accent1>
          <a:srgbClr val="3399FF"/>
        </a:accent1>
        <a:accent2>
          <a:srgbClr val="FFFF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E7E78A"/>
        </a:accent6>
        <a:hlink>
          <a:srgbClr val="00FF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2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FF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E78A"/>
        </a:accent6>
        <a:hlink>
          <a:srgbClr val="CB9661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3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CB9661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4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FFFF99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5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FFFF99"/>
        </a:hlink>
        <a:folHlink>
          <a:srgbClr val="BFA5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22377</TotalTime>
  <Words>745</Words>
  <Application>Microsoft Office PowerPoint</Application>
  <PresentationFormat>画面に合わせる (4:3)</PresentationFormat>
  <Paragraphs>227</Paragraphs>
  <Slides>27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9" baseType="lpstr">
      <vt:lpstr>b16</vt:lpstr>
      <vt:lpstr>Picture</vt:lpstr>
      <vt:lpstr>方向に感度を持った暗黒物質探索実験 NEWAGE </vt:lpstr>
      <vt:lpstr>去年の落し前</vt:lpstr>
      <vt:lpstr>スライド 3</vt:lpstr>
      <vt:lpstr>方向に感度を持った暗黒物質探索実験 NEWAGE </vt:lpstr>
      <vt:lpstr>暗黒物質直接探索実験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方向感度を持つ実験</vt:lpstr>
      <vt:lpstr>スライド 15</vt:lpstr>
      <vt:lpstr>スライド 16</vt:lpstr>
      <vt:lpstr>CYGNUS</vt:lpstr>
      <vt:lpstr>スライド 18</vt:lpstr>
      <vt:lpstr>NEWAGE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</vt:vector>
  </TitlesOfParts>
  <Company>京都大学宇宙線研究室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NEWAGE</dc:title>
  <dc:creator>K MIUCHI</dc:creator>
  <cp:lastModifiedBy>身内賢太朗</cp:lastModifiedBy>
  <cp:revision>558</cp:revision>
  <dcterms:created xsi:type="dcterms:W3CDTF">2003-01-21T03:19:49Z</dcterms:created>
  <dcterms:modified xsi:type="dcterms:W3CDTF">2010-02-15T03:17:59Z</dcterms:modified>
</cp:coreProperties>
</file>