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76" r:id="rId3"/>
    <p:sldId id="396" r:id="rId4"/>
    <p:sldId id="429" r:id="rId5"/>
    <p:sldId id="430" r:id="rId6"/>
    <p:sldId id="431" r:id="rId7"/>
    <p:sldId id="432" r:id="rId8"/>
    <p:sldId id="433" r:id="rId9"/>
    <p:sldId id="434" r:id="rId10"/>
    <p:sldId id="40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507" r:id="rId24"/>
    <p:sldId id="415" r:id="rId25"/>
    <p:sldId id="509" r:id="rId26"/>
    <p:sldId id="457" r:id="rId27"/>
    <p:sldId id="458" r:id="rId28"/>
    <p:sldId id="459" r:id="rId29"/>
    <p:sldId id="462" r:id="rId30"/>
    <p:sldId id="511" r:id="rId31"/>
    <p:sldId id="461" r:id="rId32"/>
    <p:sldId id="450" r:id="rId33"/>
    <p:sldId id="451" r:id="rId34"/>
    <p:sldId id="447" r:id="rId35"/>
    <p:sldId id="465" r:id="rId36"/>
    <p:sldId id="464" r:id="rId37"/>
    <p:sldId id="466" r:id="rId38"/>
    <p:sldId id="467" r:id="rId39"/>
    <p:sldId id="258" r:id="rId40"/>
    <p:sldId id="300" r:id="rId41"/>
    <p:sldId id="315" r:id="rId42"/>
    <p:sldId id="475" r:id="rId43"/>
    <p:sldId id="286" r:id="rId44"/>
    <p:sldId id="354" r:id="rId45"/>
    <p:sldId id="364" r:id="rId46"/>
    <p:sldId id="367" r:id="rId47"/>
    <p:sldId id="368" r:id="rId48"/>
    <p:sldId id="369" r:id="rId49"/>
    <p:sldId id="488" r:id="rId50"/>
    <p:sldId id="288" r:id="rId51"/>
    <p:sldId id="371" r:id="rId52"/>
    <p:sldId id="477" r:id="rId53"/>
    <p:sldId id="268" r:id="rId5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FFD3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46" autoAdjust="0"/>
    <p:restoredTop sz="98913" autoAdjust="0"/>
  </p:normalViewPr>
  <p:slideViewPr>
    <p:cSldViewPr snapToGrid="0" snapToObjects="1">
      <p:cViewPr varScale="1">
        <p:scale>
          <a:sx n="69" d="100"/>
          <a:sy n="69" d="100"/>
        </p:scale>
        <p:origin x="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12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 varScale="1">
      <p:scale>
        <a:sx n="100" d="100"/>
        <a:sy n="100" d="100"/>
      </p:scale>
      <p:origin x="0" y="9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125A-BE30-0E48-8BD4-C514C5C91E1A}" type="datetimeFigureOut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39A0-918D-D14C-AF3B-686B187D39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9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19FF-08E6-0642-92F2-63807DD2CB64}" type="datetimeFigureOut">
              <a:rPr kumimoji="1" lang="ja-JP" altLang="en-US" smtClean="0"/>
              <a:pPr/>
              <a:t>2014/4/16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B7C3F-E04E-4C4E-BFF0-6C2FFD6257B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818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4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0E0F-FCD9-134A-8537-42AB23D3535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94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hr-H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36pt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Q(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x,y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\\ U(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x,y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kumimoji="1" lang="hr-HR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hr-H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 \, {\rm map} \\ U \, {\rm map}</a:t>
            </a:r>
          </a:p>
          <a:p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{Q}(\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{\,l\,}), \,\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{U}(\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{\,l\,})</a:t>
            </a:r>
          </a:p>
          <a:p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{E}(\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{\,l\,}), \,\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{B}(\</a:t>
            </a:r>
            <a:r>
              <a:rPr kumimoji="1" lang="fr-FR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kumimoji="1" lang="fr-FR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{\,l\,})</a:t>
            </a:r>
          </a:p>
          <a:p>
            <a:r>
              <a:rPr kumimoji="1" lang="en-US" altLang="ja-JP" dirty="0" smtClean="0"/>
              <a:t>E(</a:t>
            </a:r>
            <a:r>
              <a:rPr kumimoji="1" lang="en-US" altLang="ja-JP" dirty="0" err="1" smtClean="0"/>
              <a:t>x,y</a:t>
            </a:r>
            <a:r>
              <a:rPr kumimoji="1" lang="en-US" altLang="ja-JP" dirty="0" smtClean="0"/>
              <a:t>)</a:t>
            </a:r>
            <a:r>
              <a:rPr kumimoji="1" lang="en-US" altLang="ja-JP" baseline="0" dirty="0" smtClean="0"/>
              <a:t> \\ B(</a:t>
            </a:r>
            <a:r>
              <a:rPr kumimoji="1" lang="en-US" altLang="ja-JP" baseline="0" dirty="0" err="1" smtClean="0"/>
              <a:t>x,y</a:t>
            </a:r>
            <a:r>
              <a:rPr kumimoji="1" lang="en-US" altLang="ja-JP" baseline="0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677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E(\theta, \phi) = \sum_{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l,m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a_{lm} Y_{lm}(\theta, \phi)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1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E(\theta, \phi) = \sum_{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l,m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a_{lm} Y_{lm}(\theta, \phi)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14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79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945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Multipole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\,\,\,\, \ell \,\,\,\, (\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180^\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\theta)</a:t>
            </a:r>
          </a:p>
          <a:p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(\ell+1)C_\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2 \pi \, [\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K}^2]</a:t>
            </a:r>
          </a:p>
          <a:p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7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732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C_l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{2}{(2l+1) f_{\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sky} \Delta l}} \left(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C_l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{16 \pi \, 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NET}^2 f_{\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sky}}{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N_h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B_l^2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N_t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\right)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,\quad</a:t>
            </a:r>
          </a:p>
          <a:p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B_l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-l^2 \sigma_{\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beam}^2 / 2 )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28pt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79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7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398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387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67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67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079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774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3609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101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A65EB-1B8A-4EA7-8502-3976357E580D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68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A65EB-1B8A-4EA7-8502-3976357E580D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5752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A65EB-1B8A-4EA7-8502-3976357E580D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40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0E0F-FCD9-134A-8537-42AB23D3535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942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A65EB-1B8A-4EA7-8502-3976357E580D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749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ECFE6-5849-4C3E-9E2A-DE8A47512FD2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6478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61A49-D2AC-494F-B079-DE7445F2B0F7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987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3FD9B-E1F1-7D43-9CA0-7D6FF150FA44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51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1783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CC96E-66E6-4847-96D5-87B7D83C0F0D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52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0567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12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0E0F-FCD9-134A-8537-42AB23D3535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76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1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B931-0BF7-2F40-BC32-E090404965EE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66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5A5D-97F7-464B-BBD5-39A254162543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44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28F-448C-4948-8503-D61F798EA411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02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2889-2D3B-D148-8B01-F0A11239BD8D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29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FD9A-DB67-CF40-89AB-0CF9B248489C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87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69E9-6AF2-3148-BEDA-EE17F3AE0C57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96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742F-A74A-9E42-8478-ECE8D05D20C2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2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DF88-1073-D140-82C3-0C6EF4269F67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25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FCF-39E9-2042-A6D4-3012FBA7AC4F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01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2C67-3656-5F48-8DF6-2323C61050DB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16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8FB6-ECAE-ED4E-AD33-A74244DBC907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80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9971-0869-184D-9321-AA58ED9A474F}" type="datetime1">
              <a:rPr kumimoji="1" lang="ja-JP" altLang="en-US" smtClean="0"/>
              <a:t>2014/4/16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27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0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microsoft.com/office/2007/relationships/media" Target="../media/media1.MOV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3.mov"/><Relationship Id="rId11" Type="http://schemas.openxmlformats.org/officeDocument/2006/relationships/image" Target="../media/image52.png"/><Relationship Id="rId5" Type="http://schemas.microsoft.com/office/2007/relationships/media" Target="../media/media3.mov"/><Relationship Id="rId10" Type="http://schemas.openxmlformats.org/officeDocument/2006/relationships/image" Target="../media/image29.png"/><Relationship Id="rId4" Type="http://schemas.openxmlformats.org/officeDocument/2006/relationships/video" Target="../media/media1.MOV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803076" y="685778"/>
            <a:ext cx="461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008000"/>
                </a:solidFill>
              </a:rPr>
              <a:t>地上から大角度スケール探索を実現する</a:t>
            </a:r>
            <a:endParaRPr lang="en-US" altLang="ja-JP" sz="2000" dirty="0" smtClean="0">
              <a:solidFill>
                <a:srgbClr val="008000"/>
              </a:solidFill>
            </a:endParaRPr>
          </a:p>
        </p:txBody>
      </p:sp>
      <p:pic>
        <p:nvPicPr>
          <p:cNvPr id="4" name="図 3" descr="GroundBIR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829" y="3143585"/>
            <a:ext cx="3015635" cy="3693076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098201"/>
            <a:ext cx="7772400" cy="1470025"/>
          </a:xfrm>
          <a:noFill/>
        </p:spPr>
        <p:txBody>
          <a:bodyPr>
            <a:normAutofit fontScale="90000"/>
          </a:bodyPr>
          <a:lstStyle/>
          <a:p>
            <a:r>
              <a:rPr kumimoji="1" lang="en-US" altLang="ja-JP" sz="6000" dirty="0" smtClean="0"/>
              <a:t>CMB</a:t>
            </a:r>
            <a:r>
              <a:rPr kumimoji="1" lang="ja-JP" altLang="en-US" sz="6000" dirty="0" smtClean="0"/>
              <a:t>偏光観測実験「</a:t>
            </a:r>
            <a:r>
              <a:rPr kumimoji="1" lang="en-US" altLang="ja-JP" sz="6000" dirty="0" err="1" smtClean="0"/>
              <a:t>GroundBIRD</a:t>
            </a:r>
            <a:r>
              <a:rPr kumimoji="1" lang="ja-JP" altLang="en-US" sz="6000" dirty="0" smtClean="0"/>
              <a:t>」</a:t>
            </a:r>
            <a:endParaRPr kumimoji="1" lang="ja-JP" altLang="en-US" sz="6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18672" y="5396829"/>
            <a:ext cx="4706049" cy="1752600"/>
          </a:xfrm>
          <a:noFill/>
        </p:spPr>
        <p:txBody>
          <a:bodyPr/>
          <a:lstStyle/>
          <a:p>
            <a:r>
              <a:rPr lang="ja-JP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小栗　秀悟　</a:t>
            </a:r>
            <a:r>
              <a:rPr lang="en-US" altLang="ja-JP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(KEK)</a:t>
            </a:r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ja-JP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GroundBIRD</a:t>
            </a:r>
            <a:r>
              <a:rPr lang="ja-JP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グループ</a:t>
            </a:r>
            <a:endParaRPr lang="en-US" altLang="ja-JP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79" y="3056130"/>
            <a:ext cx="5503730" cy="2149739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0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4397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宇宙は完全一様ではない</a:t>
            </a:r>
            <a:endParaRPr kumimoji="1" lang="ja-JP" altLang="en-US" dirty="0"/>
          </a:p>
        </p:txBody>
      </p:sp>
      <p:pic>
        <p:nvPicPr>
          <p:cNvPr id="5" name="Picture 29" descr="C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46258"/>
            <a:ext cx="4092629" cy="462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8834" y="2048690"/>
            <a:ext cx="4661106" cy="233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57056" y="4922796"/>
            <a:ext cx="382974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COBE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による大発見</a:t>
            </a:r>
            <a:endParaRPr lang="en-US" altLang="ja-JP" sz="36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密度揺らぎは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10</a:t>
            </a:r>
            <a:r>
              <a:rPr lang="en-US" altLang="ja-JP" sz="36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-5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54502" y="317466"/>
            <a:ext cx="161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</a:rPr>
              <a:t>幸運なことに</a:t>
            </a:r>
            <a:r>
              <a:rPr kumimoji="1" lang="en-US" altLang="ja-JP" dirty="0" smtClean="0">
                <a:solidFill>
                  <a:srgbClr val="008000"/>
                </a:solidFill>
              </a:rPr>
              <a:t>!?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温度揺らぎから偏光が生まれる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4" name="図 3" descr="polarizati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08" y="2265556"/>
            <a:ext cx="3984822" cy="395530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59304" y="6264074"/>
            <a:ext cx="51831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Wayne Hu</a:t>
            </a:r>
            <a:r>
              <a:rPr lang="ja-JP" altLang="en-US" b="1" dirty="0" smtClean="0"/>
              <a:t>の</a:t>
            </a:r>
            <a:r>
              <a:rPr lang="en-US" altLang="ja-JP" b="1" dirty="0" smtClean="0"/>
              <a:t>HP</a:t>
            </a:r>
            <a:r>
              <a:rPr lang="ja-JP" altLang="en-US" b="1" dirty="0" smtClean="0"/>
              <a:t>より</a:t>
            </a:r>
            <a:endParaRPr lang="en-US" altLang="ja-JP" b="1" dirty="0" smtClean="0"/>
          </a:p>
          <a:p>
            <a:r>
              <a:rPr lang="en-US" altLang="ja-JP" sz="1200" dirty="0"/>
              <a:t>(http://</a:t>
            </a:r>
            <a:r>
              <a:rPr lang="en-US" altLang="ja-JP" sz="1200" dirty="0" err="1"/>
              <a:t>background.uchicago.edu</a:t>
            </a:r>
            <a:r>
              <a:rPr lang="en-US" altLang="ja-JP" sz="1200" dirty="0"/>
              <a:t>/~</a:t>
            </a:r>
            <a:r>
              <a:rPr lang="en-US" altLang="ja-JP" sz="1200" dirty="0" err="1"/>
              <a:t>whu</a:t>
            </a:r>
            <a:r>
              <a:rPr lang="en-US" altLang="ja-JP" sz="1200" dirty="0"/>
              <a:t>/intermediate/polarization/polar1.html)</a:t>
            </a:r>
            <a:endParaRPr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9782" y="3867323"/>
            <a:ext cx="982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00FF"/>
                </a:solidFill>
              </a:rPr>
              <a:t>熱い</a:t>
            </a:r>
            <a:endParaRPr kumimoji="1" lang="ja-JP" altLang="en-US" sz="3200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29583" y="1593194"/>
            <a:ext cx="13612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800000"/>
                </a:solidFill>
              </a:rPr>
              <a:t>冷たい</a:t>
            </a:r>
            <a:endParaRPr kumimoji="1" lang="ja-JP" altLang="en-US" sz="3200" dirty="0">
              <a:solidFill>
                <a:srgbClr val="800000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960118" y="3679700"/>
            <a:ext cx="750425" cy="73594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熱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6949531" y="4618552"/>
            <a:ext cx="750425" cy="7359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6949531" y="2712890"/>
            <a:ext cx="750425" cy="7359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</a:t>
            </a:r>
            <a:endParaRPr kumimoji="1" lang="ja-JP" altLang="en-US" sz="2800" dirty="0"/>
          </a:p>
        </p:txBody>
      </p:sp>
      <p:sp>
        <p:nvSpPr>
          <p:cNvPr id="12" name="円/楕円 11"/>
          <p:cNvSpPr/>
          <p:nvPr/>
        </p:nvSpPr>
        <p:spPr>
          <a:xfrm>
            <a:off x="7936375" y="3679700"/>
            <a:ext cx="750425" cy="73594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熱</a:t>
            </a:r>
            <a:endParaRPr kumimoji="1" lang="ja-JP" altLang="en-US" sz="28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7316644" y="3665270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775605" y="5636085"/>
            <a:ext cx="2236510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直線</a:t>
            </a:r>
            <a:r>
              <a:rPr kumimoji="1"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偏光！</a:t>
            </a:r>
            <a:endParaRPr kumimoji="1" lang="ja-JP" altLang="en-US" sz="32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0542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温度揺らぎから偏光が生まれる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960118" y="3679700"/>
            <a:ext cx="750425" cy="73594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熱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6949531" y="4618552"/>
            <a:ext cx="750425" cy="7359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3817949" y="2547449"/>
            <a:ext cx="750425" cy="7359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</a:t>
            </a:r>
            <a:endParaRPr kumimoji="1" lang="ja-JP" altLang="en-US" sz="2800" dirty="0"/>
          </a:p>
        </p:txBody>
      </p:sp>
      <p:sp>
        <p:nvSpPr>
          <p:cNvPr id="12" name="円/楕円 11"/>
          <p:cNvSpPr/>
          <p:nvPr/>
        </p:nvSpPr>
        <p:spPr>
          <a:xfrm>
            <a:off x="7936375" y="3679700"/>
            <a:ext cx="750425" cy="73594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熱</a:t>
            </a:r>
            <a:endParaRPr kumimoji="1" lang="ja-JP" altLang="en-US" sz="28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7316644" y="3665270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775605" y="5636085"/>
            <a:ext cx="2236510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直線</a:t>
            </a:r>
            <a:r>
              <a:rPr kumimoji="1"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偏光！</a:t>
            </a:r>
            <a:endParaRPr kumimoji="1" lang="ja-JP" altLang="en-US" sz="32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910084" y="2633313"/>
            <a:ext cx="750425" cy="73594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熱</a:t>
            </a:r>
            <a:endParaRPr kumimoji="1" lang="ja-JP" altLang="en-US" sz="28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246233" y="2647743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433442" y="2633313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895653" y="1985210"/>
            <a:ext cx="800051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260664" y="1999640"/>
            <a:ext cx="562808" cy="590383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 flipV="1">
            <a:off x="283173" y="3469606"/>
            <a:ext cx="569187" cy="519058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>
            <a:off x="953377" y="3988664"/>
            <a:ext cx="800051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>
            <a:off x="1819228" y="3426978"/>
            <a:ext cx="562808" cy="590383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 flipV="1">
            <a:off x="1827280" y="2020240"/>
            <a:ext cx="569187" cy="519058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4201212" y="3347287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201212" y="1707046"/>
            <a:ext cx="0" cy="772399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2960174" y="2915422"/>
            <a:ext cx="800051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4508942" y="2006665"/>
            <a:ext cx="562808" cy="590383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3292055" y="2077990"/>
            <a:ext cx="569187" cy="519058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4627768" y="2911383"/>
            <a:ext cx="800051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>
            <a:off x="3298434" y="3211440"/>
            <a:ext cx="562808" cy="590383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H="1" flipV="1">
            <a:off x="4502563" y="3227508"/>
            <a:ext cx="569187" cy="519058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83173" y="4666381"/>
            <a:ext cx="5388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左右対称なパターンの重ね合わせ</a:t>
            </a:r>
            <a:endParaRPr kumimoji="1" lang="ja-JP" altLang="en-US" sz="28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15805" y="5343936"/>
            <a:ext cx="205838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ＤＦＰ太丸ゴシック体"/>
                <a:ea typeface="ＤＦＰ太丸ゴシック体"/>
                <a:cs typeface="ＤＦＰ太丸ゴシック体"/>
              </a:rPr>
              <a:t>E-mode!!</a:t>
            </a:r>
            <a:endParaRPr kumimoji="1" lang="ja-JP" altLang="en-US" sz="3200" i="1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6949531" y="2712890"/>
            <a:ext cx="750425" cy="73594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423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重力波による偏光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5" name="図 4" descr="kuny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18" y="2402380"/>
            <a:ext cx="3411599" cy="368777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65875" y="1912822"/>
            <a:ext cx="60228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空間の歪みが、温度差を作り出す</a:t>
            </a:r>
            <a:endParaRPr kumimoji="1" lang="ja-JP" altLang="en-US" sz="3200" dirty="0"/>
          </a:p>
        </p:txBody>
      </p:sp>
      <p:pic>
        <p:nvPicPr>
          <p:cNvPr id="7" name="図 6" descr="GravitationalWave_PlusPolariz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8" y="2594271"/>
            <a:ext cx="1417824" cy="1535978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2467744" y="2611884"/>
            <a:ext cx="735993" cy="7503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>
            <a:off x="4488117" y="3852890"/>
            <a:ext cx="865875" cy="7503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左矢印 10"/>
          <p:cNvSpPr/>
          <p:nvPr/>
        </p:nvSpPr>
        <p:spPr>
          <a:xfrm>
            <a:off x="303053" y="3838461"/>
            <a:ext cx="750425" cy="7503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上矢印 11"/>
          <p:cNvSpPr/>
          <p:nvPr/>
        </p:nvSpPr>
        <p:spPr>
          <a:xfrm>
            <a:off x="2467744" y="5194908"/>
            <a:ext cx="735993" cy="73594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799662" y="3362260"/>
            <a:ext cx="14432" cy="634933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15111" y="331897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blue shift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2799662" y="4448581"/>
            <a:ext cx="0" cy="597976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350193" y="4228078"/>
            <a:ext cx="583594" cy="40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 flipV="1">
            <a:off x="3650280" y="4232127"/>
            <a:ext cx="643062" cy="40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938030" y="4505181"/>
            <a:ext cx="96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red shift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425863" y="4236176"/>
            <a:ext cx="763444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629553" y="5012938"/>
            <a:ext cx="3057247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これだけだと、</a:t>
            </a:r>
            <a:endParaRPr lang="en-US" altLang="ja-JP" sz="3200" dirty="0" smtClean="0">
              <a:latin typeface="ＤＦＰ太丸ゴシック体"/>
              <a:ea typeface="ＤＦＰ太丸ゴシック体"/>
              <a:cs typeface="ＤＦＰ太丸ゴシック体"/>
            </a:endParaRPr>
          </a:p>
          <a:p>
            <a:r>
              <a:rPr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ただの直線</a:t>
            </a:r>
            <a:r>
              <a:rPr kumimoji="1"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偏光</a:t>
            </a:r>
            <a:endParaRPr kumimoji="1" lang="ja-JP" altLang="en-US" sz="32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88117" y="2497598"/>
            <a:ext cx="182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</a:rPr>
              <a:t>（ドップラー効果）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5" grpId="0"/>
      <p:bldP spid="22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重力波による偏光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5875" y="1912822"/>
            <a:ext cx="3467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空間の歪みが伝搬</a:t>
            </a:r>
            <a:endParaRPr kumimoji="1" lang="ja-JP" altLang="en-US" sz="3200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83830" y="3021634"/>
            <a:ext cx="8609373" cy="1535978"/>
            <a:chOff x="383830" y="3281374"/>
            <a:chExt cx="8609373" cy="1535978"/>
          </a:xfrm>
        </p:grpSpPr>
        <p:pic>
          <p:nvPicPr>
            <p:cNvPr id="7" name="図 6" descr="GravitationalWave_PlusPolarization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5379" y="3281374"/>
              <a:ext cx="1417824" cy="1535978"/>
            </a:xfrm>
            <a:prstGeom prst="rect">
              <a:avLst/>
            </a:prstGeom>
          </p:spPr>
        </p:pic>
        <p:grpSp>
          <p:nvGrpSpPr>
            <p:cNvPr id="9" name="図形グループ 8"/>
            <p:cNvGrpSpPr>
              <a:grpSpLocks noChangeAspect="1"/>
            </p:cNvGrpSpPr>
            <p:nvPr/>
          </p:nvGrpSpPr>
          <p:grpSpPr>
            <a:xfrm>
              <a:off x="383830" y="3340339"/>
              <a:ext cx="1319069" cy="1425851"/>
              <a:chOff x="1076518" y="2402380"/>
              <a:chExt cx="3411599" cy="3687776"/>
            </a:xfrm>
          </p:grpSpPr>
          <p:pic>
            <p:nvPicPr>
              <p:cNvPr id="5" name="図 4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518" y="2402380"/>
                <a:ext cx="3411599" cy="3687776"/>
              </a:xfrm>
              <a:prstGeom prst="rect">
                <a:avLst/>
              </a:prstGeom>
            </p:spPr>
          </p:pic>
          <p:cxnSp>
            <p:nvCxnSpPr>
              <p:cNvPr id="23" name="直線コネクタ 22"/>
              <p:cNvCxnSpPr/>
              <p:nvPr/>
            </p:nvCxnSpPr>
            <p:spPr>
              <a:xfrm>
                <a:off x="2239668" y="4236176"/>
                <a:ext cx="10953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図形グループ 20"/>
            <p:cNvGrpSpPr>
              <a:grpSpLocks noChangeAspect="1"/>
            </p:cNvGrpSpPr>
            <p:nvPr/>
          </p:nvGrpSpPr>
          <p:grpSpPr>
            <a:xfrm rot="5400000">
              <a:off x="1717115" y="3336437"/>
              <a:ext cx="1319069" cy="1425851"/>
              <a:chOff x="1076518" y="2402380"/>
              <a:chExt cx="3411599" cy="3687776"/>
            </a:xfrm>
          </p:grpSpPr>
          <p:pic>
            <p:nvPicPr>
              <p:cNvPr id="24" name="図 23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518" y="2402380"/>
                <a:ext cx="3411599" cy="3687776"/>
              </a:xfrm>
              <a:prstGeom prst="rect">
                <a:avLst/>
              </a:prstGeom>
            </p:spPr>
          </p:pic>
          <p:cxnSp>
            <p:nvCxnSpPr>
              <p:cNvPr id="26" name="直線コネクタ 25"/>
              <p:cNvCxnSpPr/>
              <p:nvPr/>
            </p:nvCxnSpPr>
            <p:spPr>
              <a:xfrm>
                <a:off x="2239668" y="4236176"/>
                <a:ext cx="10953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図形グループ 26"/>
            <p:cNvGrpSpPr>
              <a:grpSpLocks noChangeAspect="1"/>
            </p:cNvGrpSpPr>
            <p:nvPr/>
          </p:nvGrpSpPr>
          <p:grpSpPr>
            <a:xfrm>
              <a:off x="3097003" y="3340339"/>
              <a:ext cx="1319069" cy="1425851"/>
              <a:chOff x="1076518" y="2402380"/>
              <a:chExt cx="3411599" cy="3687776"/>
            </a:xfrm>
          </p:grpSpPr>
          <p:pic>
            <p:nvPicPr>
              <p:cNvPr id="28" name="図 27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518" y="2402380"/>
                <a:ext cx="3411599" cy="3687776"/>
              </a:xfrm>
              <a:prstGeom prst="rect">
                <a:avLst/>
              </a:prstGeom>
            </p:spPr>
          </p:pic>
          <p:cxnSp>
            <p:nvCxnSpPr>
              <p:cNvPr id="29" name="直線コネクタ 28"/>
              <p:cNvCxnSpPr/>
              <p:nvPr/>
            </p:nvCxnSpPr>
            <p:spPr>
              <a:xfrm>
                <a:off x="2239668" y="4236176"/>
                <a:ext cx="10953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図形グループ 29"/>
            <p:cNvGrpSpPr>
              <a:grpSpLocks noChangeAspect="1"/>
            </p:cNvGrpSpPr>
            <p:nvPr/>
          </p:nvGrpSpPr>
          <p:grpSpPr>
            <a:xfrm rot="5400000">
              <a:off x="4438274" y="3335155"/>
              <a:ext cx="1319069" cy="1425851"/>
              <a:chOff x="1076518" y="2402380"/>
              <a:chExt cx="3411599" cy="3687776"/>
            </a:xfrm>
          </p:grpSpPr>
          <p:pic>
            <p:nvPicPr>
              <p:cNvPr id="31" name="図 30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518" y="2402380"/>
                <a:ext cx="3411599" cy="3687776"/>
              </a:xfrm>
              <a:prstGeom prst="rect">
                <a:avLst/>
              </a:prstGeom>
            </p:spPr>
          </p:pic>
          <p:cxnSp>
            <p:nvCxnSpPr>
              <p:cNvPr id="32" name="直線コネクタ 31"/>
              <p:cNvCxnSpPr/>
              <p:nvPr/>
            </p:nvCxnSpPr>
            <p:spPr>
              <a:xfrm>
                <a:off x="2239668" y="4236176"/>
                <a:ext cx="10953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図形グループ 32"/>
            <p:cNvGrpSpPr>
              <a:grpSpLocks noChangeAspect="1"/>
            </p:cNvGrpSpPr>
            <p:nvPr/>
          </p:nvGrpSpPr>
          <p:grpSpPr>
            <a:xfrm>
              <a:off x="5755299" y="3340339"/>
              <a:ext cx="1319069" cy="1425851"/>
              <a:chOff x="1076518" y="2402380"/>
              <a:chExt cx="3411599" cy="3687776"/>
            </a:xfrm>
          </p:grpSpPr>
          <p:pic>
            <p:nvPicPr>
              <p:cNvPr id="34" name="図 33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518" y="2402380"/>
                <a:ext cx="3411599" cy="3687776"/>
              </a:xfrm>
              <a:prstGeom prst="rect">
                <a:avLst/>
              </a:prstGeom>
            </p:spPr>
          </p:pic>
          <p:cxnSp>
            <p:nvCxnSpPr>
              <p:cNvPr id="35" name="直線コネクタ 34"/>
              <p:cNvCxnSpPr/>
              <p:nvPr/>
            </p:nvCxnSpPr>
            <p:spPr>
              <a:xfrm>
                <a:off x="2239668" y="4236176"/>
                <a:ext cx="10953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図形グループ 35"/>
          <p:cNvGrpSpPr/>
          <p:nvPr/>
        </p:nvGrpSpPr>
        <p:grpSpPr>
          <a:xfrm>
            <a:off x="324098" y="5147005"/>
            <a:ext cx="8721841" cy="1427133"/>
            <a:chOff x="330439" y="3335155"/>
            <a:chExt cx="8721841" cy="1427133"/>
          </a:xfrm>
        </p:grpSpPr>
        <p:pic>
          <p:nvPicPr>
            <p:cNvPr id="37" name="図 36" descr="GravitationalWave_PlusPolarization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418">
              <a:off x="7575379" y="3281374"/>
              <a:ext cx="1417824" cy="1535978"/>
            </a:xfrm>
            <a:prstGeom prst="rect">
              <a:avLst/>
            </a:prstGeom>
          </p:spPr>
        </p:pic>
        <p:grpSp>
          <p:nvGrpSpPr>
            <p:cNvPr id="38" name="図形グループ 37"/>
            <p:cNvGrpSpPr>
              <a:grpSpLocks noChangeAspect="1"/>
            </p:cNvGrpSpPr>
            <p:nvPr/>
          </p:nvGrpSpPr>
          <p:grpSpPr>
            <a:xfrm>
              <a:off x="330439" y="3393731"/>
              <a:ext cx="1425851" cy="1319069"/>
              <a:chOff x="938428" y="2540470"/>
              <a:chExt cx="3687777" cy="3411598"/>
            </a:xfrm>
          </p:grpSpPr>
          <p:pic>
            <p:nvPicPr>
              <p:cNvPr id="51" name="図 50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00418">
                <a:off x="1076518" y="2402380"/>
                <a:ext cx="3411598" cy="3687777"/>
              </a:xfrm>
              <a:prstGeom prst="rect">
                <a:avLst/>
              </a:prstGeom>
            </p:spPr>
          </p:pic>
          <p:cxnSp>
            <p:nvCxnSpPr>
              <p:cNvPr id="52" name="直線コネクタ 51"/>
              <p:cNvCxnSpPr/>
              <p:nvPr/>
            </p:nvCxnSpPr>
            <p:spPr>
              <a:xfrm>
                <a:off x="2339663" y="3752657"/>
                <a:ext cx="920719" cy="91918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図形グループ 38"/>
            <p:cNvGrpSpPr>
              <a:grpSpLocks noChangeAspect="1"/>
            </p:cNvGrpSpPr>
            <p:nvPr/>
          </p:nvGrpSpPr>
          <p:grpSpPr>
            <a:xfrm rot="5400000">
              <a:off x="1663723" y="3389828"/>
              <a:ext cx="1425851" cy="1319069"/>
              <a:chOff x="938428" y="2540470"/>
              <a:chExt cx="3687777" cy="3411598"/>
            </a:xfrm>
          </p:grpSpPr>
          <p:pic>
            <p:nvPicPr>
              <p:cNvPr id="49" name="図 48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00418">
                <a:off x="1076518" y="2402380"/>
                <a:ext cx="3411598" cy="3687777"/>
              </a:xfrm>
              <a:prstGeom prst="rect">
                <a:avLst/>
              </a:prstGeom>
            </p:spPr>
          </p:pic>
          <p:cxnSp>
            <p:nvCxnSpPr>
              <p:cNvPr id="50" name="直線コネクタ 49"/>
              <p:cNvCxnSpPr/>
              <p:nvPr/>
            </p:nvCxnSpPr>
            <p:spPr>
              <a:xfrm rot="16200000" flipH="1">
                <a:off x="2386461" y="3787756"/>
                <a:ext cx="822969" cy="890024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図形グループ 39"/>
            <p:cNvGrpSpPr>
              <a:grpSpLocks noChangeAspect="1"/>
            </p:cNvGrpSpPr>
            <p:nvPr/>
          </p:nvGrpSpPr>
          <p:grpSpPr>
            <a:xfrm>
              <a:off x="3043612" y="3393731"/>
              <a:ext cx="1425851" cy="1319069"/>
              <a:chOff x="938428" y="2540470"/>
              <a:chExt cx="3687777" cy="3411598"/>
            </a:xfrm>
          </p:grpSpPr>
          <p:pic>
            <p:nvPicPr>
              <p:cNvPr id="47" name="図 46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00418">
                <a:off x="1076518" y="2402380"/>
                <a:ext cx="3411598" cy="3687777"/>
              </a:xfrm>
              <a:prstGeom prst="rect">
                <a:avLst/>
              </a:prstGeom>
            </p:spPr>
          </p:pic>
          <p:cxnSp>
            <p:nvCxnSpPr>
              <p:cNvPr id="48" name="直線コネクタ 47"/>
              <p:cNvCxnSpPr/>
              <p:nvPr/>
            </p:nvCxnSpPr>
            <p:spPr>
              <a:xfrm>
                <a:off x="2424804" y="3888744"/>
                <a:ext cx="835289" cy="809546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図形グループ 40"/>
            <p:cNvGrpSpPr>
              <a:grpSpLocks noChangeAspect="1"/>
            </p:cNvGrpSpPr>
            <p:nvPr/>
          </p:nvGrpSpPr>
          <p:grpSpPr>
            <a:xfrm rot="5400000">
              <a:off x="4384882" y="3388546"/>
              <a:ext cx="1425851" cy="1319069"/>
              <a:chOff x="938428" y="2540470"/>
              <a:chExt cx="3687777" cy="3411598"/>
            </a:xfrm>
          </p:grpSpPr>
          <p:pic>
            <p:nvPicPr>
              <p:cNvPr id="45" name="図 44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00418">
                <a:off x="1076518" y="2402380"/>
                <a:ext cx="3411598" cy="3687777"/>
              </a:xfrm>
              <a:prstGeom prst="rect">
                <a:avLst/>
              </a:prstGeom>
            </p:spPr>
          </p:pic>
          <p:cxnSp>
            <p:nvCxnSpPr>
              <p:cNvPr id="46" name="直線コネクタ 45"/>
              <p:cNvCxnSpPr/>
              <p:nvPr/>
            </p:nvCxnSpPr>
            <p:spPr>
              <a:xfrm rot="16200000" flipH="1">
                <a:off x="2361560" y="3771364"/>
                <a:ext cx="886201" cy="896821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図形グループ 41"/>
            <p:cNvGrpSpPr>
              <a:grpSpLocks noChangeAspect="1"/>
            </p:cNvGrpSpPr>
            <p:nvPr/>
          </p:nvGrpSpPr>
          <p:grpSpPr>
            <a:xfrm>
              <a:off x="5701908" y="3393731"/>
              <a:ext cx="1425851" cy="1319069"/>
              <a:chOff x="938428" y="2540470"/>
              <a:chExt cx="3687777" cy="3411598"/>
            </a:xfrm>
          </p:grpSpPr>
          <p:pic>
            <p:nvPicPr>
              <p:cNvPr id="43" name="図 42" descr="kunya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00418">
                <a:off x="1076518" y="2402380"/>
                <a:ext cx="3411598" cy="3687777"/>
              </a:xfrm>
              <a:prstGeom prst="rect">
                <a:avLst/>
              </a:prstGeom>
            </p:spPr>
          </p:pic>
          <p:cxnSp>
            <p:nvCxnSpPr>
              <p:cNvPr id="44" name="直線コネクタ 43"/>
              <p:cNvCxnSpPr/>
              <p:nvPr/>
            </p:nvCxnSpPr>
            <p:spPr>
              <a:xfrm>
                <a:off x="2290010" y="3795622"/>
                <a:ext cx="866573" cy="78457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直線矢印コネクタ 60"/>
          <p:cNvCxnSpPr/>
          <p:nvPr/>
        </p:nvCxnSpPr>
        <p:spPr>
          <a:xfrm>
            <a:off x="383830" y="4880214"/>
            <a:ext cx="8145038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5810734" y="441869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重力波の進行方向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29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円/楕円 120"/>
          <p:cNvSpPr/>
          <p:nvPr/>
        </p:nvSpPr>
        <p:spPr>
          <a:xfrm>
            <a:off x="5364912" y="3839359"/>
            <a:ext cx="2230498" cy="21395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1009360" y="3788378"/>
            <a:ext cx="2230498" cy="21395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重力波による偏光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5875" y="1912822"/>
            <a:ext cx="6885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進行</a:t>
            </a:r>
            <a:r>
              <a:rPr kumimoji="1" lang="ja-JP" altLang="en-US" sz="3200" dirty="0" smtClean="0"/>
              <a:t>方向の違う重力波が交わると、、、</a:t>
            </a:r>
            <a:endParaRPr kumimoji="1" lang="ja-JP" altLang="en-US" sz="3200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83830" y="4574405"/>
            <a:ext cx="3786801" cy="608845"/>
            <a:chOff x="383830" y="4574405"/>
            <a:chExt cx="3786801" cy="608845"/>
          </a:xfrm>
        </p:grpSpPr>
        <p:cxnSp>
          <p:nvCxnSpPr>
            <p:cNvPr id="61" name="直線矢印コネクタ 60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図形グループ 71"/>
          <p:cNvGrpSpPr/>
          <p:nvPr/>
        </p:nvGrpSpPr>
        <p:grpSpPr>
          <a:xfrm rot="8077866">
            <a:off x="139799" y="4685831"/>
            <a:ext cx="3786801" cy="608845"/>
            <a:chOff x="383830" y="4574405"/>
            <a:chExt cx="3786801" cy="608845"/>
          </a:xfrm>
        </p:grpSpPr>
        <p:cxnSp>
          <p:nvCxnSpPr>
            <p:cNvPr id="73" name="直線矢印コネクタ 72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図形グループ 78"/>
          <p:cNvGrpSpPr/>
          <p:nvPr/>
        </p:nvGrpSpPr>
        <p:grpSpPr>
          <a:xfrm rot="2700032">
            <a:off x="348785" y="4691330"/>
            <a:ext cx="3786801" cy="608845"/>
            <a:chOff x="383830" y="4574405"/>
            <a:chExt cx="3786801" cy="608845"/>
          </a:xfrm>
        </p:grpSpPr>
        <p:cxnSp>
          <p:nvCxnSpPr>
            <p:cNvPr id="80" name="直線矢印コネクタ 79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図形グループ 85"/>
          <p:cNvGrpSpPr/>
          <p:nvPr/>
        </p:nvGrpSpPr>
        <p:grpSpPr>
          <a:xfrm rot="16200000">
            <a:off x="228553" y="4422642"/>
            <a:ext cx="3786801" cy="608845"/>
            <a:chOff x="383830" y="4574405"/>
            <a:chExt cx="3786801" cy="608845"/>
          </a:xfrm>
        </p:grpSpPr>
        <p:cxnSp>
          <p:nvCxnSpPr>
            <p:cNvPr id="87" name="直線矢印コネクタ 86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円/楕円 13"/>
          <p:cNvSpPr/>
          <p:nvPr/>
        </p:nvSpPr>
        <p:spPr>
          <a:xfrm>
            <a:off x="1791404" y="4563307"/>
            <a:ext cx="663651" cy="63708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3" name="図形グループ 92"/>
          <p:cNvGrpSpPr/>
          <p:nvPr/>
        </p:nvGrpSpPr>
        <p:grpSpPr>
          <a:xfrm>
            <a:off x="4726330" y="4577177"/>
            <a:ext cx="3786801" cy="608845"/>
            <a:chOff x="383830" y="4574405"/>
            <a:chExt cx="3786801" cy="608845"/>
          </a:xfrm>
        </p:grpSpPr>
        <p:cxnSp>
          <p:nvCxnSpPr>
            <p:cNvPr id="94" name="直線矢印コネクタ 93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図形グループ 99"/>
          <p:cNvGrpSpPr/>
          <p:nvPr/>
        </p:nvGrpSpPr>
        <p:grpSpPr>
          <a:xfrm rot="16200000">
            <a:off x="4575694" y="4433198"/>
            <a:ext cx="3786801" cy="608845"/>
            <a:chOff x="383830" y="4574405"/>
            <a:chExt cx="3786801" cy="608845"/>
          </a:xfrm>
        </p:grpSpPr>
        <p:cxnSp>
          <p:nvCxnSpPr>
            <p:cNvPr id="101" name="直線矢印コネクタ 100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図形グループ 106"/>
          <p:cNvGrpSpPr/>
          <p:nvPr/>
        </p:nvGrpSpPr>
        <p:grpSpPr>
          <a:xfrm rot="18825987">
            <a:off x="4688751" y="4466480"/>
            <a:ext cx="3786801" cy="608845"/>
            <a:chOff x="383830" y="4574405"/>
            <a:chExt cx="3786801" cy="608845"/>
          </a:xfrm>
        </p:grpSpPr>
        <p:cxnSp>
          <p:nvCxnSpPr>
            <p:cNvPr id="108" name="直線矢印コネクタ 107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図形グループ 113"/>
          <p:cNvGrpSpPr/>
          <p:nvPr/>
        </p:nvGrpSpPr>
        <p:grpSpPr>
          <a:xfrm rot="2681304">
            <a:off x="4691127" y="4686287"/>
            <a:ext cx="3786801" cy="608845"/>
            <a:chOff x="383830" y="4574405"/>
            <a:chExt cx="3786801" cy="608845"/>
          </a:xfrm>
        </p:grpSpPr>
        <p:cxnSp>
          <p:nvCxnSpPr>
            <p:cNvPr id="115" name="直線矢印コネクタ 114"/>
            <p:cNvCxnSpPr/>
            <p:nvPr/>
          </p:nvCxnSpPr>
          <p:spPr>
            <a:xfrm>
              <a:off x="383830" y="4880214"/>
              <a:ext cx="3786801" cy="0"/>
            </a:xfrm>
            <a:prstGeom prst="straightConnector1">
              <a:avLst/>
            </a:prstGeom>
            <a:ln w="1905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18900000">
              <a:off x="865875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 rot="18900000">
              <a:off x="1177018" y="4880214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 rot="18900000">
              <a:off x="2129482" y="4577177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18900000">
              <a:off x="2483917" y="4877442"/>
              <a:ext cx="612456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 rot="18900000">
              <a:off x="3436381" y="4574405"/>
              <a:ext cx="0" cy="60607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円/楕円 121"/>
          <p:cNvSpPr/>
          <p:nvPr/>
        </p:nvSpPr>
        <p:spPr>
          <a:xfrm>
            <a:off x="6148335" y="4556973"/>
            <a:ext cx="663651" cy="63708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2087378" y="6271083"/>
            <a:ext cx="205838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ＤＦＰ太丸ゴシック体"/>
                <a:ea typeface="ＤＦＰ太丸ゴシック体"/>
                <a:cs typeface="ＤＦＰ太丸ゴシック体"/>
              </a:rPr>
              <a:t>E-mode!!</a:t>
            </a:r>
            <a:endParaRPr kumimoji="1" lang="ja-JP" altLang="en-US" sz="3200" i="1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6027344" y="6271083"/>
            <a:ext cx="2060023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latin typeface="ＤＦＰ太丸ゴシック体"/>
                <a:ea typeface="ＤＦＰ太丸ゴシック体"/>
                <a:cs typeface="ＤＦＰ太丸ゴシック体"/>
              </a:rPr>
              <a:t>B-mode!!</a:t>
            </a:r>
            <a:endParaRPr kumimoji="1" lang="ja-JP" altLang="en-US" sz="3200" i="1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12480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5" grpId="0" animBg="1"/>
      <p:bldP spid="14" grpId="0" animBg="1"/>
      <p:bldP spid="122" grpId="0" animBg="1"/>
      <p:bldP spid="123" grpId="0" animBg="1"/>
      <p:bldP spid="1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偏光パターンのまとめ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4856" y="1944318"/>
            <a:ext cx="3352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温度（密度）揺らぎ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00586" y="3453800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原始重力波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79439" y="2000122"/>
            <a:ext cx="190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i="1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E</a:t>
            </a:r>
            <a:r>
              <a:rPr kumimoji="1" lang="en-US" altLang="ja-JP" sz="36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-mode</a:t>
            </a:r>
            <a:endParaRPr kumimoji="1" lang="ja-JP" altLang="en-US" sz="3600" dirty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79439" y="3453800"/>
            <a:ext cx="1911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B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-mode</a:t>
            </a:r>
            <a:endParaRPr kumimoji="1" lang="ja-JP" altLang="en-US" sz="3600" dirty="0">
              <a:solidFill>
                <a:srgbClr val="0000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cxnSp>
        <p:nvCxnSpPr>
          <p:cNvPr id="9" name="直線矢印コネクタ 8"/>
          <p:cNvCxnSpPr>
            <a:stCxn id="4" idx="3"/>
            <a:endCxn id="6" idx="1"/>
          </p:cNvCxnSpPr>
          <p:nvPr/>
        </p:nvCxnSpPr>
        <p:spPr>
          <a:xfrm>
            <a:off x="4117056" y="2236706"/>
            <a:ext cx="2162383" cy="8658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5" idx="3"/>
          </p:cNvCxnSpPr>
          <p:nvPr/>
        </p:nvCxnSpPr>
        <p:spPr>
          <a:xfrm flipV="1">
            <a:off x="3637096" y="2529094"/>
            <a:ext cx="2642343" cy="121709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5" idx="3"/>
            <a:endCxn id="7" idx="1"/>
          </p:cNvCxnSpPr>
          <p:nvPr/>
        </p:nvCxnSpPr>
        <p:spPr>
          <a:xfrm>
            <a:off x="3637096" y="3746188"/>
            <a:ext cx="2642343" cy="3077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06123" y="165949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8000"/>
                </a:solidFill>
              </a:rPr>
              <a:t>スカラー成分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0442" y="317104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8000"/>
                </a:solidFill>
              </a:rPr>
              <a:t>テンソル成分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3665" y="4607772"/>
            <a:ext cx="7493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0000FF"/>
                </a:solidFill>
              </a:rPr>
              <a:t>B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-mode</a:t>
            </a:r>
            <a:r>
              <a:rPr kumimoji="1" lang="ja-JP" altLang="en-US" sz="3200" dirty="0" smtClean="0"/>
              <a:t>が見つかれば、</a:t>
            </a:r>
            <a:endParaRPr kumimoji="1" lang="en-US" altLang="ja-JP" sz="3200" dirty="0" smtClean="0"/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                     </a:t>
            </a:r>
            <a:r>
              <a:rPr kumimoji="1" lang="ja-JP" altLang="en-US" sz="3200" dirty="0" smtClean="0"/>
              <a:t>原始重力波の決定的な証拠</a:t>
            </a:r>
            <a:r>
              <a:rPr kumimoji="1" lang="en-US" altLang="ja-JP" sz="3200" dirty="0" smtClean="0"/>
              <a:t>!!</a:t>
            </a:r>
            <a:endParaRPr kumimoji="1" lang="ja-JP" altLang="en-US" sz="3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4856" y="6125517"/>
            <a:ext cx="746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8000"/>
                </a:solidFill>
              </a:rPr>
              <a:t>テンソル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•</a:t>
            </a:r>
            <a:r>
              <a:rPr kumimoji="1" lang="ja-JP" altLang="en-US" sz="2400" dirty="0" smtClean="0">
                <a:solidFill>
                  <a:srgbClr val="008000"/>
                </a:solidFill>
              </a:rPr>
              <a:t>スカラー比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 : r = (</a:t>
            </a:r>
            <a:r>
              <a:rPr kumimoji="1" lang="ja-JP" altLang="en-US" sz="2400" dirty="0" smtClean="0">
                <a:solidFill>
                  <a:srgbClr val="008000"/>
                </a:solidFill>
              </a:rPr>
              <a:t>テンソル成分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) / (</a:t>
            </a:r>
            <a:r>
              <a:rPr kumimoji="1" lang="ja-JP" altLang="en-US" sz="2400" dirty="0" smtClean="0">
                <a:solidFill>
                  <a:srgbClr val="008000"/>
                </a:solidFill>
              </a:rPr>
              <a:t>スカラー成分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)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318" y="4496413"/>
            <a:ext cx="101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kumimoji="1" lang="ja-JP" altLang="en-US" sz="1400" dirty="0" smtClean="0">
                <a:solidFill>
                  <a:schemeClr val="accent6">
                    <a:lumMod val="75000"/>
                  </a:schemeClr>
                </a:solidFill>
              </a:rPr>
              <a:t>大角度の</a:t>
            </a:r>
            <a:r>
              <a:rPr kumimoji="1" lang="en-US" altLang="ja-JP" sz="1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44211"/>
            <a:ext cx="7772400" cy="3248789"/>
          </a:xfrm>
        </p:spPr>
        <p:txBody>
          <a:bodyPr/>
          <a:lstStyle/>
          <a:p>
            <a:r>
              <a:rPr kumimoji="1" lang="ja-JP" altLang="en-US" sz="5400" dirty="0" smtClean="0"/>
              <a:t>どうやって、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kumimoji="1" lang="ja-JP" altLang="en-US" sz="5400" dirty="0" smtClean="0">
                <a:solidFill>
                  <a:srgbClr val="0000FF"/>
                </a:solidFill>
              </a:rPr>
              <a:t>実験的</a:t>
            </a:r>
            <a:r>
              <a:rPr kumimoji="1" lang="ja-JP" altLang="en-US" sz="5400" dirty="0" smtClean="0"/>
              <a:t>にインフレーションを検証するか？</a:t>
            </a:r>
            <a:endParaRPr kumimoji="1" lang="ja-JP" altLang="en-US" sz="5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8E3-4D4A-824B-B64C-B2A0F0E0359F}" type="slidenum">
              <a:rPr lang="ja-JP" altLang="en-US" smtClean="0">
                <a:ea typeface="ＭＳ Ｐゴシック"/>
              </a:rPr>
              <a:pPr/>
              <a:t>17</a:t>
            </a:fld>
            <a:endParaRPr lang="ja-JP" altLang="en-US"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05616" y="3949756"/>
            <a:ext cx="679843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0000"/>
                </a:solidFill>
              </a:rPr>
              <a:t>原始重力波</a:t>
            </a:r>
            <a:r>
              <a:rPr lang="ja-JP" altLang="en-US" sz="4400" dirty="0" smtClean="0"/>
              <a:t>を観測</a:t>
            </a:r>
            <a:endParaRPr lang="en-US" altLang="ja-JP" sz="4400" dirty="0" smtClean="0"/>
          </a:p>
          <a:p>
            <a:pPr algn="ctr"/>
            <a:endParaRPr kumimoji="1" lang="en-US" altLang="ja-JP" sz="4400" dirty="0"/>
          </a:p>
          <a:p>
            <a:pPr algn="ctr"/>
            <a:r>
              <a:rPr lang="en-US" altLang="ja-JP" sz="4400" dirty="0" smtClean="0"/>
              <a:t>CMB</a:t>
            </a:r>
            <a:r>
              <a:rPr lang="ja-JP" altLang="en-US" sz="4400" dirty="0" smtClean="0"/>
              <a:t>の偏光パターン</a:t>
            </a:r>
            <a:r>
              <a:rPr lang="en-US" altLang="ja-JP" sz="4400" i="1" dirty="0" smtClean="0">
                <a:solidFill>
                  <a:srgbClr val="FF0000"/>
                </a:solidFill>
              </a:rPr>
              <a:t>B</a:t>
            </a:r>
            <a:r>
              <a:rPr lang="en-US" altLang="ja-JP" sz="4400" dirty="0" smtClean="0">
                <a:solidFill>
                  <a:srgbClr val="FF0000"/>
                </a:solidFill>
              </a:rPr>
              <a:t>-mode</a:t>
            </a:r>
          </a:p>
          <a:p>
            <a:pPr algn="ctr"/>
            <a:r>
              <a:rPr lang="ja-JP" altLang="en-US" sz="4400" dirty="0" smtClean="0"/>
              <a:t>を使って探索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33865" y="420370"/>
            <a:ext cx="15426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先ほどの質問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8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偏光測定から解析まで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395817" y="1334605"/>
            <a:ext cx="4661907" cy="2824508"/>
          </a:xfrm>
          <a:prstGeom prst="ellipse">
            <a:avLst/>
          </a:prstGeom>
          <a:ln w="3175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" name="図形グループ 5"/>
          <p:cNvGrpSpPr/>
          <p:nvPr/>
        </p:nvGrpSpPr>
        <p:grpSpPr>
          <a:xfrm>
            <a:off x="3333148" y="2548155"/>
            <a:ext cx="1254180" cy="1532132"/>
            <a:chOff x="2460584" y="2718780"/>
            <a:chExt cx="1254180" cy="153213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636244">
              <a:off x="2615481" y="3151629"/>
              <a:ext cx="1163686" cy="103488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460584" y="2718780"/>
              <a:ext cx="878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800080"/>
                  </a:solidFill>
                  <a:latin typeface="Calibri"/>
                  <a:ea typeface="ＭＳ Ｐゴシック"/>
                </a:rPr>
                <a:t>CMB</a:t>
              </a:r>
              <a:endParaRPr lang="ja-JP" altLang="en-US" sz="2800" dirty="0">
                <a:solidFill>
                  <a:srgbClr val="800080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3293" y="2939837"/>
            <a:ext cx="3960238" cy="3867519"/>
            <a:chOff x="43293" y="2939837"/>
            <a:chExt cx="3960238" cy="3867519"/>
          </a:xfrm>
        </p:grpSpPr>
        <p:sp>
          <p:nvSpPr>
            <p:cNvPr id="9" name="アーチ 8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アーチ 10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アーチ 11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アーチ 12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293" y="3577916"/>
              <a:ext cx="805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755645" y="6099470"/>
              <a:ext cx="800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413907" y="1498049"/>
            <a:ext cx="3541354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直交したアンテナで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直線偏光を測定</a:t>
            </a:r>
            <a:endParaRPr kumimoji="1" lang="ja-JP" altLang="en-US" sz="3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395817" y="4503151"/>
            <a:ext cx="45028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無偏光成分：　</a:t>
            </a:r>
            <a:r>
              <a:rPr kumimoji="1" lang="en-US" altLang="ja-JP" sz="3600" i="1" dirty="0" smtClean="0">
                <a:solidFill>
                  <a:srgbClr val="953735"/>
                </a:solidFill>
              </a:rPr>
              <a:t>E</a:t>
            </a:r>
            <a:r>
              <a:rPr kumimoji="1" lang="en-US" altLang="ja-JP" sz="3600" i="1" baseline="-25000" dirty="0" smtClean="0">
                <a:solidFill>
                  <a:srgbClr val="953735"/>
                </a:solidFill>
              </a:rPr>
              <a:t>x</a:t>
            </a:r>
            <a:r>
              <a:rPr kumimoji="1" lang="en-US" altLang="ja-JP" sz="3600" baseline="30000" dirty="0" smtClean="0">
                <a:solidFill>
                  <a:srgbClr val="953735"/>
                </a:solidFill>
              </a:rPr>
              <a:t>2</a:t>
            </a:r>
            <a:r>
              <a:rPr kumimoji="1" lang="en-US" altLang="ja-JP" sz="3600" dirty="0" smtClean="0"/>
              <a:t> + </a:t>
            </a:r>
            <a:r>
              <a:rPr kumimoji="1" lang="en-US" altLang="ja-JP" sz="3600" i="1" dirty="0" smtClean="0">
                <a:solidFill>
                  <a:srgbClr val="376092"/>
                </a:solidFill>
              </a:rPr>
              <a:t>E</a:t>
            </a:r>
            <a:r>
              <a:rPr kumimoji="1" lang="en-US" altLang="ja-JP" sz="3600" i="1" baseline="-25000" dirty="0" smtClean="0">
                <a:solidFill>
                  <a:srgbClr val="376092"/>
                </a:solidFill>
              </a:rPr>
              <a:t>y</a:t>
            </a:r>
            <a:r>
              <a:rPr kumimoji="1" lang="en-US" altLang="ja-JP" sz="3600" baseline="30000" dirty="0" smtClean="0">
                <a:solidFill>
                  <a:srgbClr val="376092"/>
                </a:solidFill>
              </a:rPr>
              <a:t>2</a:t>
            </a:r>
          </a:p>
          <a:p>
            <a:r>
              <a:rPr lang="ja-JP" altLang="en-US" sz="3600" dirty="0" smtClean="0"/>
              <a:t>偏光成分　</a:t>
            </a:r>
            <a:r>
              <a:rPr lang="en-US" altLang="ja-JP" sz="3600" dirty="0" smtClean="0"/>
              <a:t> </a:t>
            </a:r>
            <a:r>
              <a:rPr lang="ja-JP" altLang="en-US" sz="3600" dirty="0" smtClean="0"/>
              <a:t>：　</a:t>
            </a:r>
            <a:r>
              <a:rPr lang="en-US" altLang="ja-JP" sz="3600" i="1" dirty="0" smtClean="0">
                <a:solidFill>
                  <a:srgbClr val="953735"/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rgbClr val="953735"/>
                </a:solidFill>
              </a:rPr>
              <a:t>x</a:t>
            </a:r>
            <a:r>
              <a:rPr lang="en-US" altLang="ja-JP" sz="3600" baseline="30000" dirty="0" smtClean="0">
                <a:solidFill>
                  <a:srgbClr val="953735"/>
                </a:solidFill>
              </a:rPr>
              <a:t>2</a:t>
            </a:r>
            <a:r>
              <a:rPr lang="en-US" altLang="ja-JP" sz="3600" dirty="0" smtClean="0"/>
              <a:t> </a:t>
            </a:r>
            <a:r>
              <a:rPr lang="en-US" altLang="ja-JP" sz="5400" dirty="0" smtClean="0"/>
              <a:t>-</a:t>
            </a:r>
            <a:r>
              <a:rPr lang="en-US" altLang="ja-JP" sz="3600" dirty="0" smtClean="0"/>
              <a:t> </a:t>
            </a:r>
            <a:r>
              <a:rPr lang="en-US" altLang="ja-JP" sz="3600" i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altLang="ja-JP" sz="3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kumimoji="1" lang="ja-JP" altLang="en-US" sz="36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37184" y="6104853"/>
            <a:ext cx="4114828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これだけじゃ向きはわからない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609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偏光測定から解析まで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43293" y="1460395"/>
            <a:ext cx="3960238" cy="3867519"/>
            <a:chOff x="43293" y="2939837"/>
            <a:chExt cx="3960238" cy="3867519"/>
          </a:xfrm>
        </p:grpSpPr>
        <p:sp>
          <p:nvSpPr>
            <p:cNvPr id="9" name="アーチ 8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アーチ 10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アーチ 11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アーチ 12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293" y="3577916"/>
              <a:ext cx="805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755645" y="6099470"/>
              <a:ext cx="800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kumimoji="1" lang="ja-JP" altLang="en-US" sz="4000" baseline="30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1684263" y="5448522"/>
            <a:ext cx="1677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rgbClr val="953735"/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rgbClr val="953735"/>
                </a:solidFill>
              </a:rPr>
              <a:t>x</a:t>
            </a:r>
            <a:r>
              <a:rPr lang="en-US" altLang="ja-JP" sz="3600" baseline="30000" dirty="0" smtClean="0">
                <a:solidFill>
                  <a:srgbClr val="953735"/>
                </a:solidFill>
              </a:rPr>
              <a:t>2</a:t>
            </a:r>
            <a:r>
              <a:rPr lang="en-US" altLang="ja-JP" sz="3600" dirty="0" smtClean="0"/>
              <a:t> </a:t>
            </a:r>
            <a:r>
              <a:rPr lang="en-US" altLang="ja-JP" sz="5400" dirty="0" smtClean="0"/>
              <a:t>-</a:t>
            </a:r>
            <a:r>
              <a:rPr lang="en-US" altLang="ja-JP" sz="3600" dirty="0" smtClean="0"/>
              <a:t> </a:t>
            </a:r>
            <a:r>
              <a:rPr lang="en-US" altLang="ja-JP" sz="3600" i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ja-JP" sz="3600" i="1" baseline="-25000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altLang="ja-JP" sz="36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kumimoji="1" lang="ja-JP" altLang="en-US" sz="36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46796" y="2266319"/>
            <a:ext cx="761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182196" y="1282533"/>
            <a:ext cx="5139660" cy="3941363"/>
            <a:chOff x="4182196" y="1282533"/>
            <a:chExt cx="5139660" cy="3941363"/>
          </a:xfrm>
        </p:grpSpPr>
        <p:sp>
          <p:nvSpPr>
            <p:cNvPr id="33" name="アーチ 32"/>
            <p:cNvSpPr/>
            <p:nvPr/>
          </p:nvSpPr>
          <p:spPr>
            <a:xfrm rot="18902297">
              <a:off x="5759385" y="1719677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4" name="アーチ 33"/>
            <p:cNvSpPr/>
            <p:nvPr/>
          </p:nvSpPr>
          <p:spPr>
            <a:xfrm rot="8102297">
              <a:off x="6697360" y="2658907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5" name="アーチ 34"/>
            <p:cNvSpPr/>
            <p:nvPr/>
          </p:nvSpPr>
          <p:spPr>
            <a:xfrm rot="13502297">
              <a:off x="5783679" y="2640301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アーチ 35"/>
            <p:cNvSpPr/>
            <p:nvPr/>
          </p:nvSpPr>
          <p:spPr>
            <a:xfrm rot="2702297">
              <a:off x="6704491" y="1724682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 rot="18902297">
              <a:off x="5806442" y="1419351"/>
              <a:ext cx="122248" cy="49999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 rot="18902297">
              <a:off x="7520982" y="3134885"/>
              <a:ext cx="122248" cy="50259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 rot="18902297">
              <a:off x="4182196" y="2091499"/>
              <a:ext cx="1865515" cy="1154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 rot="18902297">
              <a:off x="6169380" y="4081339"/>
              <a:ext cx="1865514" cy="1154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 rot="18902297">
              <a:off x="5430672" y="2296255"/>
              <a:ext cx="122248" cy="29276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 rot="18902297">
              <a:off x="5729634" y="3254123"/>
              <a:ext cx="424060" cy="1369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正方形/長方形 42"/>
            <p:cNvSpPr/>
            <p:nvPr/>
          </p:nvSpPr>
          <p:spPr>
            <a:xfrm rot="18902297">
              <a:off x="7346420" y="1639496"/>
              <a:ext cx="424060" cy="1369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正方形/長方形 43"/>
            <p:cNvSpPr/>
            <p:nvPr/>
          </p:nvSpPr>
          <p:spPr>
            <a:xfrm rot="18902297">
              <a:off x="6378608" y="3110460"/>
              <a:ext cx="122248" cy="18488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正方形/長方形 44"/>
            <p:cNvSpPr/>
            <p:nvPr/>
          </p:nvSpPr>
          <p:spPr>
            <a:xfrm rot="18902297">
              <a:off x="8209021" y="1282533"/>
              <a:ext cx="122166" cy="18488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正方形/長方形 45"/>
            <p:cNvSpPr/>
            <p:nvPr/>
          </p:nvSpPr>
          <p:spPr>
            <a:xfrm rot="18902297">
              <a:off x="6612841" y="3676485"/>
              <a:ext cx="2709015" cy="11546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正方形/長方形 46"/>
            <p:cNvSpPr/>
            <p:nvPr/>
          </p:nvSpPr>
          <p:spPr>
            <a:xfrm rot="18902297">
              <a:off x="8066892" y="3621028"/>
              <a:ext cx="122166" cy="62338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正方形/長方形 47"/>
            <p:cNvSpPr/>
            <p:nvPr/>
          </p:nvSpPr>
          <p:spPr>
            <a:xfrm rot="18902297">
              <a:off x="4924103" y="3912659"/>
              <a:ext cx="716288" cy="1369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04A7B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935500" y="4508748"/>
              <a:ext cx="21846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(</a:t>
              </a:r>
              <a:r>
                <a:rPr kumimoji="1" lang="en-US" altLang="ja-JP" sz="4000" i="1" dirty="0" err="1" smtClean="0">
                  <a:solidFill>
                    <a:srgbClr val="953735"/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rgbClr val="953735"/>
                  </a:solidFill>
                </a:rPr>
                <a:t>x</a:t>
              </a:r>
              <a:r>
                <a:rPr kumimoji="1" lang="en-US" altLang="ja-JP" sz="4000" dirty="0" err="1" smtClean="0">
                  <a:solidFill>
                    <a:schemeClr val="accent3">
                      <a:lumMod val="75000"/>
                    </a:schemeClr>
                  </a:solidFill>
                </a:rPr>
                <a:t>+</a:t>
              </a:r>
              <a:r>
                <a:rPr kumimoji="1" lang="en-US" altLang="ja-JP" sz="4000" i="1" dirty="0" err="1" smtClean="0">
                  <a:solidFill>
                    <a:srgbClr val="376092"/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rgbClr val="376092"/>
                  </a:solidFill>
                </a:rPr>
                <a:t>y</a:t>
              </a:r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)</a:t>
              </a:r>
              <a:r>
                <a:rPr kumimoji="1" lang="en-US" altLang="ja-JP" sz="4000" baseline="30000" dirty="0" smtClean="0">
                  <a:solidFill>
                    <a:schemeClr val="accent3">
                      <a:lumMod val="75000"/>
                    </a:schemeClr>
                  </a:solidFill>
                </a:rPr>
                <a:t>2</a:t>
              </a:r>
              <a:r>
                <a:rPr kumimoji="1" lang="en-US" altLang="ja-JP" sz="4000" dirty="0" smtClean="0">
                  <a:solidFill>
                    <a:schemeClr val="accent3">
                      <a:lumMod val="75000"/>
                    </a:schemeClr>
                  </a:solidFill>
                </a:rPr>
                <a:t>/2</a:t>
              </a:r>
              <a:endParaRPr kumimoji="1" lang="ja-JP" altLang="en-US" sz="4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200630" y="4437836"/>
              <a:ext cx="2086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rgbClr val="604A7B"/>
                  </a:solidFill>
                </a:rPr>
                <a:t>(</a:t>
              </a:r>
              <a:r>
                <a:rPr kumimoji="1" lang="en-US" altLang="ja-JP" sz="4000" i="1" dirty="0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smtClean="0">
                  <a:solidFill>
                    <a:schemeClr val="accent2">
                      <a:lumMod val="75000"/>
                    </a:schemeClr>
                  </a:solidFill>
                </a:rPr>
                <a:t>x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-</a:t>
              </a:r>
              <a:r>
                <a:rPr kumimoji="1" lang="en-US" altLang="ja-JP" sz="4000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r>
                <a:rPr kumimoji="1" lang="en-US" altLang="ja-JP" sz="4000" i="1" baseline="-25000" dirty="0" err="1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)</a:t>
              </a:r>
              <a:r>
                <a:rPr kumimoji="1" lang="en-US" altLang="ja-JP" sz="4000" baseline="30000" dirty="0" smtClean="0">
                  <a:solidFill>
                    <a:srgbClr val="604A7B"/>
                  </a:solidFill>
                </a:rPr>
                <a:t>2</a:t>
              </a:r>
              <a:r>
                <a:rPr kumimoji="1" lang="en-US" altLang="ja-JP" sz="4000" dirty="0" smtClean="0">
                  <a:solidFill>
                    <a:srgbClr val="604A7B"/>
                  </a:solidFill>
                </a:rPr>
                <a:t>/2</a:t>
              </a:r>
              <a:endParaRPr kumimoji="1" lang="ja-JP" altLang="en-US" sz="4000" dirty="0">
                <a:solidFill>
                  <a:srgbClr val="604A7B"/>
                </a:solidFill>
              </a:endParaRP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4414160" y="5246313"/>
            <a:ext cx="45066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kumimoji="1" lang="en-US" altLang="ja-JP" sz="4000" i="1" dirty="0" err="1" smtClean="0">
                <a:solidFill>
                  <a:srgbClr val="953735"/>
                </a:solidFill>
              </a:rPr>
              <a:t>E</a:t>
            </a:r>
            <a:r>
              <a:rPr kumimoji="1" lang="en-US" altLang="ja-JP" sz="4000" i="1" baseline="-25000" dirty="0" err="1" smtClean="0">
                <a:solidFill>
                  <a:srgbClr val="953735"/>
                </a:solidFill>
              </a:rPr>
              <a:t>x</a:t>
            </a:r>
            <a:r>
              <a:rPr kumimoji="1" lang="en-US" altLang="ja-JP" sz="4000" dirty="0" err="1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kumimoji="1" lang="en-US" altLang="ja-JP" sz="4000" i="1" dirty="0" err="1" smtClean="0">
                <a:solidFill>
                  <a:srgbClr val="376092"/>
                </a:solidFill>
              </a:rPr>
              <a:t>E</a:t>
            </a:r>
            <a:r>
              <a:rPr kumimoji="1" lang="en-US" altLang="ja-JP" sz="4000" i="1" baseline="-25000" dirty="0" err="1" smtClean="0">
                <a:solidFill>
                  <a:srgbClr val="376092"/>
                </a:solidFill>
              </a:rPr>
              <a:t>y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kumimoji="1" lang="en-US" altLang="ja-JP" sz="4000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/2 </a:t>
            </a:r>
            <a:r>
              <a:rPr kumimoji="1" lang="en-US" altLang="ja-JP" sz="4800" dirty="0" smtClean="0">
                <a:solidFill>
                  <a:srgbClr val="000000"/>
                </a:solidFill>
              </a:rPr>
              <a:t>-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ja-JP" sz="4000" dirty="0">
                <a:solidFill>
                  <a:srgbClr val="604A7B"/>
                </a:solidFill>
              </a:rPr>
              <a:t>(</a:t>
            </a:r>
            <a:r>
              <a:rPr lang="en-US" altLang="ja-JP" sz="4000" i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altLang="ja-JP" sz="4000" i="1" baseline="-25000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altLang="ja-JP" sz="4000" dirty="0">
                <a:solidFill>
                  <a:srgbClr val="604A7B"/>
                </a:solidFill>
              </a:rPr>
              <a:t>-</a:t>
            </a:r>
            <a:r>
              <a:rPr lang="en-US" altLang="ja-JP" sz="4000" i="1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ja-JP" sz="4000" i="1" baseline="-25000" dirty="0" err="1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altLang="ja-JP" sz="4000" dirty="0">
                <a:solidFill>
                  <a:srgbClr val="604A7B"/>
                </a:solidFill>
              </a:rPr>
              <a:t>)</a:t>
            </a:r>
            <a:r>
              <a:rPr lang="en-US" altLang="ja-JP" sz="4000" baseline="30000" dirty="0">
                <a:solidFill>
                  <a:srgbClr val="604A7B"/>
                </a:solidFill>
              </a:rPr>
              <a:t>2</a:t>
            </a:r>
            <a:r>
              <a:rPr lang="en-US" altLang="ja-JP" sz="4000" dirty="0">
                <a:solidFill>
                  <a:srgbClr val="604A7B"/>
                </a:solidFill>
              </a:rPr>
              <a:t>/2</a:t>
            </a:r>
            <a:endParaRPr lang="ja-JP" altLang="en-US" sz="4000" dirty="0">
              <a:solidFill>
                <a:srgbClr val="604A7B"/>
              </a:solidFill>
            </a:endParaRPr>
          </a:p>
          <a:p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kumimoji="1" lang="en-US" altLang="ja-JP" sz="4000" dirty="0" smtClean="0"/>
              <a:t>= 2</a:t>
            </a:r>
            <a:r>
              <a:rPr kumimoji="1" lang="en-US" altLang="ja-JP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ja-JP" sz="4000" i="1" dirty="0" err="1" smtClean="0">
                <a:solidFill>
                  <a:srgbClr val="953735"/>
                </a:solidFill>
              </a:rPr>
              <a:t>E</a:t>
            </a:r>
            <a:r>
              <a:rPr lang="en-US" altLang="ja-JP" sz="4000" i="1" baseline="-25000" dirty="0" err="1" smtClean="0">
                <a:solidFill>
                  <a:srgbClr val="953735"/>
                </a:solidFill>
              </a:rPr>
              <a:t>x</a:t>
            </a:r>
            <a:r>
              <a:rPr lang="en-US" altLang="ja-JP" sz="4000" i="1" dirty="0" err="1" smtClean="0">
                <a:solidFill>
                  <a:srgbClr val="376092"/>
                </a:solidFill>
              </a:rPr>
              <a:t>E</a:t>
            </a:r>
            <a:r>
              <a:rPr lang="en-US" altLang="ja-JP" sz="4000" i="1" baseline="-25000" dirty="0" err="1" smtClean="0">
                <a:solidFill>
                  <a:srgbClr val="376092"/>
                </a:solidFill>
              </a:rPr>
              <a:t>y</a:t>
            </a:r>
            <a:endParaRPr kumimoji="1" lang="ja-JP" alt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58444" y="1908033"/>
            <a:ext cx="7277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U</a:t>
            </a:r>
            <a:endParaRPr kumimoji="1" lang="ja-JP" altLang="en-US" sz="66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76545" y="3821273"/>
            <a:ext cx="4638610" cy="58477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まず、</a:t>
            </a:r>
            <a:r>
              <a:rPr kumimoji="1" lang="en-US" altLang="ja-JP" sz="3200" dirty="0" smtClean="0"/>
              <a:t>Q</a:t>
            </a:r>
            <a:r>
              <a:rPr kumimoji="1" lang="ja-JP" altLang="en-US" sz="3200" dirty="0" smtClean="0"/>
              <a:t>と</a:t>
            </a:r>
            <a:r>
              <a:rPr kumimoji="1" lang="en-US" altLang="ja-JP" sz="3200" dirty="0" smtClean="0"/>
              <a:t>U</a:t>
            </a:r>
            <a:r>
              <a:rPr kumimoji="1" lang="ja-JP" altLang="en-US" sz="3200" dirty="0" smtClean="0"/>
              <a:t>のマップを作る</a:t>
            </a:r>
            <a:endParaRPr kumimoji="1"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2715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/>
      <p:bldP spid="54" grpId="0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インフレーション解明の実験的手法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CMB</a:t>
            </a:r>
            <a:r>
              <a:rPr lang="ja-JP" altLang="en-US" dirty="0" smtClean="0"/>
              <a:t>の偏光観測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パターンマップ</a:t>
            </a:r>
            <a:r>
              <a:rPr lang="en-US" altLang="ja-JP" dirty="0" smtClean="0"/>
              <a:t>〜E-mode, B-mode</a:t>
            </a:r>
          </a:p>
          <a:p>
            <a:pPr lvl="1"/>
            <a:r>
              <a:rPr lang="ja-JP" altLang="en-US" dirty="0" smtClean="0"/>
              <a:t>測定の方法、誤差</a:t>
            </a:r>
            <a:endParaRPr lang="en-US" altLang="ja-JP" dirty="0" smtClean="0"/>
          </a:p>
          <a:p>
            <a:r>
              <a:rPr lang="en-US" altLang="ja-JP" dirty="0" smtClean="0"/>
              <a:t>BICEP</a:t>
            </a:r>
          </a:p>
          <a:p>
            <a:pPr lvl="1"/>
            <a:r>
              <a:rPr lang="ja-JP" altLang="en-US" dirty="0" smtClean="0"/>
              <a:t>検出器の紹介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最新結果</a:t>
            </a:r>
            <a:endParaRPr lang="en-US" altLang="ja-JP" dirty="0" smtClean="0"/>
          </a:p>
          <a:p>
            <a:r>
              <a:rPr lang="en-US" altLang="ja-JP" dirty="0" err="1" smtClean="0"/>
              <a:t>GroundBIRD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回転スキャン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MKID</a:t>
            </a:r>
            <a:r>
              <a:rPr lang="ja-JP" altLang="en-US" dirty="0" smtClean="0"/>
              <a:t>検出器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今後の予定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7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偏光測定から解析まで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87079" y="1786465"/>
            <a:ext cx="2470031" cy="14654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6" name="右矢印 5"/>
          <p:cNvSpPr/>
          <p:nvPr/>
        </p:nvSpPr>
        <p:spPr>
          <a:xfrm>
            <a:off x="3632578" y="2233081"/>
            <a:ext cx="2065337" cy="55827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72013" y="1717000"/>
            <a:ext cx="2125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フーリエ変換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72013" y="280530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（球面調和関数展開）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6140056" y="1786465"/>
            <a:ext cx="2470031" cy="14654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81447" y="3506563"/>
            <a:ext cx="18261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/>
              <a:t>座標変換</a:t>
            </a:r>
            <a:endParaRPr lang="en-US" altLang="ja-JP" sz="3200" dirty="0" smtClean="0"/>
          </a:p>
          <a:p>
            <a:r>
              <a:rPr kumimoji="1" lang="ja-JP" altLang="en-US" dirty="0" smtClean="0"/>
              <a:t>（動径方向との</a:t>
            </a:r>
            <a:endParaRPr kumimoji="1" lang="en-US" altLang="ja-JP" dirty="0" smtClean="0"/>
          </a:p>
          <a:p>
            <a:r>
              <a:rPr lang="en-US" altLang="ja-JP" dirty="0" smtClean="0"/>
              <a:t>  </a:t>
            </a:r>
            <a:r>
              <a:rPr lang="ja-JP" altLang="en-US" dirty="0" smtClean="0"/>
              <a:t>角度で分解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216769" y="4890891"/>
            <a:ext cx="2470031" cy="14654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12" name="下矢印 11"/>
          <p:cNvSpPr/>
          <p:nvPr/>
        </p:nvSpPr>
        <p:spPr>
          <a:xfrm>
            <a:off x="7430779" y="3506563"/>
            <a:ext cx="586096" cy="1271812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75" y="2159000"/>
            <a:ext cx="2286000" cy="6350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25" y="1964965"/>
            <a:ext cx="1422400" cy="11938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238250" y="1444625"/>
            <a:ext cx="1107996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実空間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11729" y="1496950"/>
            <a:ext cx="191110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フーリエ空間</a:t>
            </a:r>
            <a:endParaRPr kumimoji="1" lang="ja-JP" altLang="en-US" sz="2400" dirty="0"/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50" y="5254625"/>
            <a:ext cx="2336800" cy="635000"/>
          </a:xfrm>
          <a:prstGeom prst="rect">
            <a:avLst/>
          </a:prstGeom>
        </p:spPr>
      </p:pic>
      <p:sp>
        <p:nvSpPr>
          <p:cNvPr id="18" name="左矢印 17"/>
          <p:cNvSpPr/>
          <p:nvPr/>
        </p:nvSpPr>
        <p:spPr>
          <a:xfrm>
            <a:off x="3632578" y="5429250"/>
            <a:ext cx="2065337" cy="635000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60888" y="4806275"/>
            <a:ext cx="2484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逆フーリエ変換</a:t>
            </a:r>
            <a:endParaRPr kumimoji="1" lang="ja-JP" altLang="en-US" sz="2800" dirty="0"/>
          </a:p>
        </p:txBody>
      </p:sp>
      <p:sp>
        <p:nvSpPr>
          <p:cNvPr id="24" name="正方形/長方形 23"/>
          <p:cNvSpPr/>
          <p:nvPr/>
        </p:nvSpPr>
        <p:spPr>
          <a:xfrm>
            <a:off x="587079" y="4890531"/>
            <a:ext cx="2470031" cy="14654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5" y="5070475"/>
            <a:ext cx="1422400" cy="119380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409481" y="2888426"/>
            <a:ext cx="204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x, y</a:t>
            </a:r>
            <a:r>
              <a:rPr lang="ja-JP" altLang="en-US" dirty="0" smtClean="0">
                <a:solidFill>
                  <a:schemeClr val="bg1"/>
                </a:solidFill>
              </a:rPr>
              <a:t>の取り方に依存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41854" y="5972506"/>
            <a:ext cx="264582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x, y</a:t>
            </a:r>
            <a:r>
              <a:rPr lang="ja-JP" altLang="en-US" dirty="0" smtClean="0">
                <a:solidFill>
                  <a:schemeClr val="bg1"/>
                </a:solidFill>
              </a:rPr>
              <a:t>の取り方に依存しない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82675" y="3156281"/>
            <a:ext cx="133882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直接測定可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i="1" dirty="0" smtClean="0"/>
              <a:t>E</a:t>
            </a:r>
            <a:r>
              <a:rPr lang="en-US" altLang="ja-JP" dirty="0" smtClean="0"/>
              <a:t>-mode </a:t>
            </a:r>
            <a:r>
              <a:rPr lang="ja-JP" altLang="en-US" dirty="0" smtClean="0"/>
              <a:t>マップ、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-mode </a:t>
            </a:r>
            <a:r>
              <a:rPr lang="ja-JP" altLang="en-US" dirty="0" smtClean="0"/>
              <a:t>マップ完成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3" y="1308099"/>
            <a:ext cx="5140757" cy="48418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27675" y="4512359"/>
            <a:ext cx="3546764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ムラムラのスケールが</a:t>
            </a:r>
            <a:endParaRPr lang="en-US" altLang="ja-JP" sz="2800" dirty="0" smtClean="0"/>
          </a:p>
          <a:p>
            <a:r>
              <a:rPr lang="ja-JP" altLang="en-US" sz="2800" dirty="0" smtClean="0"/>
              <a:t>どれくらいかを調べる</a:t>
            </a:r>
            <a:endParaRPr lang="en-US" altLang="ja-JP" sz="2800" dirty="0" smtClean="0"/>
          </a:p>
        </p:txBody>
      </p:sp>
      <p:sp>
        <p:nvSpPr>
          <p:cNvPr id="6" name="円/楕円 5"/>
          <p:cNvSpPr/>
          <p:nvPr/>
        </p:nvSpPr>
        <p:spPr>
          <a:xfrm>
            <a:off x="2397125" y="1920875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3629025" y="1920875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06687" y="4121150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3168650" y="4756150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30322" y="1793071"/>
            <a:ext cx="295330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カラーマップで</a:t>
            </a:r>
            <a:endParaRPr kumimoji="1" lang="en-US" altLang="ja-JP" sz="2800" dirty="0" smtClean="0"/>
          </a:p>
          <a:p>
            <a:r>
              <a:rPr lang="en-US" altLang="ja-JP" sz="2800" i="1" dirty="0" smtClean="0"/>
              <a:t>E</a:t>
            </a:r>
            <a:r>
              <a:rPr lang="ja-JP" altLang="en-US" sz="2800" dirty="0" smtClean="0"/>
              <a:t>と</a:t>
            </a:r>
            <a:r>
              <a:rPr lang="en-US" altLang="ja-JP" sz="2800" i="1" dirty="0" smtClean="0"/>
              <a:t>B</a:t>
            </a:r>
            <a:r>
              <a:rPr lang="ja-JP" altLang="en-US" sz="2800" dirty="0" smtClean="0"/>
              <a:t>の強度を表示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30723" y="3063875"/>
            <a:ext cx="2979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線はそれぞれの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偏光モードの成分を抽出した</a:t>
            </a:r>
            <a:endParaRPr kumimoji="1" lang="en-US" altLang="ja-JP" dirty="0" smtClean="0"/>
          </a:p>
          <a:p>
            <a:r>
              <a:rPr kumimoji="1" lang="ja-JP" altLang="en-US" dirty="0" smtClean="0"/>
              <a:t>パターンマップ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39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i="1" dirty="0" smtClean="0"/>
              <a:t>E</a:t>
            </a:r>
            <a:r>
              <a:rPr lang="en-US" altLang="ja-JP" dirty="0" smtClean="0"/>
              <a:t>-mode </a:t>
            </a:r>
            <a:r>
              <a:rPr lang="ja-JP" altLang="en-US" dirty="0" smtClean="0"/>
              <a:t>マップ、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-mode </a:t>
            </a:r>
            <a:r>
              <a:rPr lang="ja-JP" altLang="en-US" dirty="0" smtClean="0"/>
              <a:t>マップ完成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3" y="1308099"/>
            <a:ext cx="5140757" cy="48418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27675" y="4512359"/>
            <a:ext cx="3546764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ムラムラのスケールが</a:t>
            </a:r>
            <a:endParaRPr lang="en-US" altLang="ja-JP" sz="2800" dirty="0" smtClean="0"/>
          </a:p>
          <a:p>
            <a:r>
              <a:rPr lang="ja-JP" altLang="en-US" sz="2800" dirty="0" smtClean="0"/>
              <a:t>どれくらいかを調べる</a:t>
            </a:r>
            <a:endParaRPr lang="en-US" altLang="ja-JP" sz="2800" dirty="0" smtClean="0"/>
          </a:p>
        </p:txBody>
      </p:sp>
      <p:sp>
        <p:nvSpPr>
          <p:cNvPr id="6" name="円/楕円 5"/>
          <p:cNvSpPr/>
          <p:nvPr/>
        </p:nvSpPr>
        <p:spPr>
          <a:xfrm>
            <a:off x="2397125" y="1920875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3629025" y="1920875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706687" y="4121150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3168650" y="4756150"/>
            <a:ext cx="619125" cy="6350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30322" y="1793071"/>
            <a:ext cx="295330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カラーマップで</a:t>
            </a:r>
            <a:endParaRPr kumimoji="1" lang="en-US" altLang="ja-JP" sz="2800" dirty="0" smtClean="0"/>
          </a:p>
          <a:p>
            <a:r>
              <a:rPr lang="en-US" altLang="ja-JP" sz="2800" i="1" dirty="0" smtClean="0"/>
              <a:t>E</a:t>
            </a:r>
            <a:r>
              <a:rPr lang="ja-JP" altLang="en-US" sz="2800" dirty="0" smtClean="0"/>
              <a:t>と</a:t>
            </a:r>
            <a:r>
              <a:rPr lang="en-US" altLang="ja-JP" sz="2800" i="1" dirty="0" smtClean="0"/>
              <a:t>B</a:t>
            </a:r>
            <a:r>
              <a:rPr lang="ja-JP" altLang="en-US" sz="2800" dirty="0" smtClean="0"/>
              <a:t>の強度を表示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30723" y="3063875"/>
            <a:ext cx="2979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線はそれぞれの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偏光モードの成分を抽出した</a:t>
            </a:r>
            <a:endParaRPr kumimoji="1" lang="en-US" altLang="ja-JP" dirty="0" smtClean="0"/>
          </a:p>
          <a:p>
            <a:r>
              <a:rPr kumimoji="1" lang="ja-JP" altLang="en-US" dirty="0" smtClean="0"/>
              <a:t>パターンマップ</a:t>
            </a:r>
            <a:endParaRPr kumimoji="1" lang="ja-JP" altLang="en-US" dirty="0"/>
          </a:p>
        </p:txBody>
      </p:sp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8" y="4546600"/>
            <a:ext cx="5194300" cy="10541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93" y="5597525"/>
            <a:ext cx="4254500" cy="1155700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37746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24" y="1554555"/>
            <a:ext cx="6587638" cy="48562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B</a:t>
            </a:r>
            <a:r>
              <a:rPr kumimoji="1" lang="en-US" altLang="ja-JP" dirty="0" smtClean="0"/>
              <a:t>-mode </a:t>
            </a:r>
            <a:r>
              <a:rPr kumimoji="1" lang="ja-JP" altLang="en-US" dirty="0" smtClean="0"/>
              <a:t>パワースペクトル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95237" y="25868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E-modes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91897" y="3617426"/>
            <a:ext cx="2891044" cy="396810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502147" y="1096410"/>
            <a:ext cx="1019577" cy="1025152"/>
            <a:chOff x="5850410" y="4436599"/>
            <a:chExt cx="1279257" cy="1307417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7705758" y="1274174"/>
            <a:ext cx="372657" cy="395218"/>
            <a:chOff x="5850410" y="4436599"/>
            <a:chExt cx="1279257" cy="1307417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1767751" y="127417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大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558" y="123101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小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2528835" y="1514007"/>
            <a:ext cx="433304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423319" y="5302294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月のサイズ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l~360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191186" y="5671626"/>
            <a:ext cx="0" cy="427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176256" y="6205635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6600"/>
                </a:solidFill>
              </a:rPr>
              <a:t>角度スケールの逆数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825440" y="4697466"/>
            <a:ext cx="272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primordial 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-modes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82915" y="4362909"/>
            <a:ext cx="19483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</a:t>
            </a:r>
            <a:r>
              <a:rPr kumimoji="1" lang="en-US" altLang="ja-JP" sz="2000" dirty="0" smtClean="0"/>
              <a:t>ensing</a:t>
            </a:r>
            <a:r>
              <a:rPr lang="en-US" altLang="ja-JP" sz="2000" dirty="0"/>
              <a:t> </a:t>
            </a:r>
            <a:r>
              <a:rPr kumimoji="1" lang="en-US" altLang="ja-JP" sz="2000" i="1" dirty="0" smtClean="0"/>
              <a:t>B</a:t>
            </a:r>
            <a:r>
              <a:rPr kumimoji="1" lang="en-US" altLang="ja-JP" sz="2000" dirty="0" smtClean="0"/>
              <a:t>-modes</a:t>
            </a:r>
            <a:endParaRPr kumimoji="1" lang="ja-JP" altLang="en-US" sz="2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99360" y="4395064"/>
            <a:ext cx="21980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インフレーション起源</a:t>
            </a:r>
            <a:endParaRPr kumimoji="1" lang="ja-JP" altLang="en-US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662620" y="4116156"/>
            <a:ext cx="12105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銀河団起源</a:t>
            </a:r>
            <a:endParaRPr kumimoji="1" lang="ja-JP" altLang="en-US" sz="1600" dirty="0"/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081" y="6454562"/>
            <a:ext cx="3238500" cy="3175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31312" y="216070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Temperature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42288" y="3888290"/>
            <a:ext cx="165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dirty="0" smtClean="0">
                <a:solidFill>
                  <a:srgbClr val="FF00FF"/>
                </a:solidFill>
              </a:rPr>
              <a:t>-modes (total)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1056" y="44957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721492" y="4978912"/>
            <a:ext cx="73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01372" y="5474782"/>
            <a:ext cx="82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10091" y="6406260"/>
            <a:ext cx="2133600" cy="365125"/>
          </a:xfrm>
        </p:spPr>
        <p:txBody>
          <a:bodyPr/>
          <a:lstStyle/>
          <a:p>
            <a:fld id="{11E4FE20-EF62-D742-89E5-015DB0C9B61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0" y="1120106"/>
            <a:ext cx="7251227" cy="5066411"/>
          </a:xfrm>
          <a:prstGeom prst="rect">
            <a:avLst/>
          </a:prstGeom>
        </p:spPr>
      </p:pic>
      <p:sp>
        <p:nvSpPr>
          <p:cNvPr id="8" name="上カーブ矢印 7"/>
          <p:cNvSpPr/>
          <p:nvPr/>
        </p:nvSpPr>
        <p:spPr>
          <a:xfrm>
            <a:off x="4780856" y="5325216"/>
            <a:ext cx="2088444" cy="1213556"/>
          </a:xfrm>
          <a:prstGeom prst="curvedUpArrow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56759" y="3417215"/>
            <a:ext cx="17235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無偏光成分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9589" y="3444921"/>
            <a:ext cx="12709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E-modes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746750" y="1072448"/>
            <a:ext cx="2404777" cy="2594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13321" y="3440877"/>
            <a:ext cx="130509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-modes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1488" y="219742"/>
            <a:ext cx="828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-mode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と重力レンズ効果でも</a:t>
            </a:r>
            <a:r>
              <a:rPr lang="en-US" altLang="ja-JP" sz="36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-mode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生成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474" y="1325476"/>
            <a:ext cx="2716379" cy="205469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69536" y="6363179"/>
            <a:ext cx="435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ニュートリノの質量などに制限がつけられる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9657" y="1069663"/>
            <a:ext cx="23947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見ている方向が</a:t>
            </a:r>
            <a:r>
              <a:rPr lang="ja-JP" altLang="en-US" dirty="0" smtClean="0"/>
              <a:t>変わる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63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24" y="1554555"/>
            <a:ext cx="6587638" cy="4856272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5895237" y="25868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E-modes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46" name="図 4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91897" y="3617426"/>
            <a:ext cx="2891044" cy="396810"/>
          </a:xfrm>
          <a:prstGeom prst="rect">
            <a:avLst/>
          </a:prstGeom>
        </p:spPr>
      </p:pic>
      <p:grpSp>
        <p:nvGrpSpPr>
          <p:cNvPr id="47" name="図形グループ 46"/>
          <p:cNvGrpSpPr/>
          <p:nvPr/>
        </p:nvGrpSpPr>
        <p:grpSpPr>
          <a:xfrm>
            <a:off x="502147" y="1096410"/>
            <a:ext cx="1019577" cy="1025152"/>
            <a:chOff x="5850410" y="4436599"/>
            <a:chExt cx="1279257" cy="1307417"/>
          </a:xfrm>
        </p:grpSpPr>
        <p:cxnSp>
          <p:nvCxnSpPr>
            <p:cNvPr id="48" name="直線コネクタ 47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図形グループ 55"/>
          <p:cNvGrpSpPr/>
          <p:nvPr/>
        </p:nvGrpSpPr>
        <p:grpSpPr>
          <a:xfrm>
            <a:off x="7705758" y="1274174"/>
            <a:ext cx="372657" cy="395218"/>
            <a:chOff x="5850410" y="4436599"/>
            <a:chExt cx="1279257" cy="1307417"/>
          </a:xfrm>
        </p:grpSpPr>
        <p:cxnSp>
          <p:nvCxnSpPr>
            <p:cNvPr id="57" name="直線コネクタ 56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テキスト ボックス 64"/>
          <p:cNvSpPr txBox="1"/>
          <p:nvPr/>
        </p:nvSpPr>
        <p:spPr>
          <a:xfrm>
            <a:off x="1767751" y="127417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大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200558" y="123101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小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2528835" y="1514007"/>
            <a:ext cx="433304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5423319" y="5302294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月のサイズ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l~360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6191186" y="5671626"/>
            <a:ext cx="0" cy="427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3176256" y="6205635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6600"/>
                </a:solidFill>
              </a:rPr>
              <a:t>角度スケールの逆数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825440" y="4697466"/>
            <a:ext cx="272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primordial 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-modes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82915" y="4362909"/>
            <a:ext cx="19483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</a:t>
            </a:r>
            <a:r>
              <a:rPr kumimoji="1" lang="en-US" altLang="ja-JP" sz="2000" dirty="0" smtClean="0"/>
              <a:t>ensing</a:t>
            </a:r>
            <a:r>
              <a:rPr lang="en-US" altLang="ja-JP" sz="2000" dirty="0"/>
              <a:t> </a:t>
            </a:r>
            <a:r>
              <a:rPr kumimoji="1" lang="en-US" altLang="ja-JP" sz="2000" i="1" dirty="0" smtClean="0"/>
              <a:t>B</a:t>
            </a:r>
            <a:r>
              <a:rPr kumimoji="1" lang="en-US" altLang="ja-JP" sz="2000" dirty="0" smtClean="0"/>
              <a:t>-modes</a:t>
            </a:r>
            <a:endParaRPr kumimoji="1" lang="ja-JP" altLang="en-US" sz="2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899360" y="4395064"/>
            <a:ext cx="21980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インフレーション起源</a:t>
            </a:r>
            <a:endParaRPr kumimoji="1" lang="ja-JP" altLang="en-US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662620" y="4116156"/>
            <a:ext cx="12105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銀河団起源</a:t>
            </a:r>
            <a:endParaRPr kumimoji="1" lang="ja-JP" altLang="en-US" sz="1600" dirty="0"/>
          </a:p>
        </p:txBody>
      </p:sp>
      <p:pic>
        <p:nvPicPr>
          <p:cNvPr id="75" name="図 7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081" y="6454562"/>
            <a:ext cx="3238500" cy="317500"/>
          </a:xfrm>
          <a:prstGeom prst="rect">
            <a:avLst/>
          </a:prstGeom>
        </p:spPr>
      </p:pic>
      <p:sp>
        <p:nvSpPr>
          <p:cNvPr id="76" name="テキスト ボックス 75"/>
          <p:cNvSpPr txBox="1"/>
          <p:nvPr/>
        </p:nvSpPr>
        <p:spPr>
          <a:xfrm>
            <a:off x="3131312" y="216070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Temperature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741056" y="44957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721492" y="4978912"/>
            <a:ext cx="73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701372" y="5474782"/>
            <a:ext cx="82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精密測定に向けて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grpSp>
        <p:nvGrpSpPr>
          <p:cNvPr id="9" name="図形グループ 8"/>
          <p:cNvGrpSpPr/>
          <p:nvPr/>
        </p:nvGrpSpPr>
        <p:grpSpPr>
          <a:xfrm>
            <a:off x="4225004" y="2214425"/>
            <a:ext cx="800219" cy="2320261"/>
            <a:chOff x="4225004" y="2214425"/>
            <a:chExt cx="800219" cy="2320261"/>
          </a:xfrm>
        </p:grpSpPr>
        <p:sp>
          <p:nvSpPr>
            <p:cNvPr id="5" name="上下矢印 4"/>
            <p:cNvSpPr/>
            <p:nvPr/>
          </p:nvSpPr>
          <p:spPr>
            <a:xfrm>
              <a:off x="4249426" y="2214425"/>
              <a:ext cx="659394" cy="2320261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225004" y="301226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五桁</a:t>
              </a:r>
              <a:endParaRPr kumimoji="1" lang="ja-JP" altLang="en-US" sz="2400" dirty="0"/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5273521" y="3655429"/>
            <a:ext cx="800219" cy="879257"/>
            <a:chOff x="5273521" y="3655429"/>
            <a:chExt cx="800219" cy="879257"/>
          </a:xfrm>
        </p:grpSpPr>
        <p:sp>
          <p:nvSpPr>
            <p:cNvPr id="42" name="上下矢印 41"/>
            <p:cNvSpPr/>
            <p:nvPr/>
          </p:nvSpPr>
          <p:spPr>
            <a:xfrm>
              <a:off x="5423319" y="3655429"/>
              <a:ext cx="509596" cy="87925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273521" y="388537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二桁</a:t>
              </a:r>
              <a:endParaRPr kumimoji="1" lang="ja-JP" altLang="en-US" sz="2400" dirty="0"/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2284826" y="2740068"/>
            <a:ext cx="19646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系統誤差との戦い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786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rrowheads="1"/>
          </p:cNvPicPr>
          <p:nvPr/>
        </p:nvPicPr>
        <p:blipFill>
          <a:blip r:embed="rId2" cstate="print">
            <a:grayscl/>
            <a:alphaModFix amt="40000"/>
          </a:blip>
          <a:srcRect/>
          <a:stretch>
            <a:fillRect/>
          </a:stretch>
        </p:blipFill>
        <p:spPr bwMode="auto">
          <a:xfrm>
            <a:off x="919915" y="2048820"/>
            <a:ext cx="3253431" cy="1829398"/>
          </a:xfrm>
          <a:prstGeom prst="ellipse">
            <a:avLst/>
          </a:prstGeom>
          <a:ln w="3175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628793" y="2202652"/>
            <a:ext cx="3253431" cy="1829398"/>
          </a:xfrm>
          <a:prstGeom prst="ellipse">
            <a:avLst/>
          </a:prstGeom>
          <a:ln w="3175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問題となる系統誤差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1679488"/>
            <a:ext cx="25104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無偏光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→ </a:t>
            </a:r>
            <a:r>
              <a:rPr lang="en-US" altLang="ja-JP" sz="2400" i="1" dirty="0" smtClean="0"/>
              <a:t>B</a:t>
            </a:r>
            <a:r>
              <a:rPr lang="en-US" altLang="ja-JP" sz="2400" dirty="0" smtClean="0"/>
              <a:t>-mode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4200999"/>
            <a:ext cx="257000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 smtClean="0"/>
              <a:t>E</a:t>
            </a:r>
            <a:r>
              <a:rPr lang="en-US" altLang="ja-JP" sz="2400" dirty="0" smtClean="0"/>
              <a:t>-mode → </a:t>
            </a:r>
            <a:r>
              <a:rPr lang="en-US" altLang="ja-JP" sz="2400" i="1" dirty="0" smtClean="0"/>
              <a:t>B</a:t>
            </a:r>
            <a:r>
              <a:rPr lang="en-US" altLang="ja-JP" sz="2400" dirty="0" smtClean="0"/>
              <a:t>-mode</a:t>
            </a:r>
            <a:endParaRPr kumimoji="1" lang="ja-JP" altLang="en-US" sz="2400" dirty="0"/>
          </a:p>
        </p:txBody>
      </p:sp>
      <p:grpSp>
        <p:nvGrpSpPr>
          <p:cNvPr id="6" name="図形グループ 5"/>
          <p:cNvGrpSpPr>
            <a:grpSpLocks noChangeAspect="1"/>
          </p:cNvGrpSpPr>
          <p:nvPr/>
        </p:nvGrpSpPr>
        <p:grpSpPr>
          <a:xfrm>
            <a:off x="7147537" y="4886452"/>
            <a:ext cx="1539263" cy="1528462"/>
            <a:chOff x="216469" y="2939837"/>
            <a:chExt cx="3787062" cy="3760489"/>
          </a:xfrm>
        </p:grpSpPr>
        <p:sp>
          <p:nvSpPr>
            <p:cNvPr id="7" name="アーチ 6"/>
            <p:cNvSpPr/>
            <p:nvPr/>
          </p:nvSpPr>
          <p:spPr>
            <a:xfrm>
              <a:off x="2123762" y="3399079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アーチ 7"/>
            <p:cNvSpPr/>
            <p:nvPr/>
          </p:nvSpPr>
          <p:spPr>
            <a:xfrm rot="10800000">
              <a:off x="2123762" y="4726463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アーチ 8"/>
            <p:cNvSpPr/>
            <p:nvPr/>
          </p:nvSpPr>
          <p:spPr>
            <a:xfrm rot="16200000">
              <a:off x="1490408" y="4067660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アーチ 9"/>
            <p:cNvSpPr/>
            <p:nvPr/>
          </p:nvSpPr>
          <p:spPr>
            <a:xfrm rot="5400000">
              <a:off x="2788963" y="4070465"/>
              <a:ext cx="990803" cy="683881"/>
            </a:xfrm>
            <a:prstGeom prst="blockArc">
              <a:avLst>
                <a:gd name="adj1" fmla="val 10800000"/>
                <a:gd name="adj2" fmla="val 21538360"/>
                <a:gd name="adj3" fmla="val 170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561242" y="2939837"/>
              <a:ext cx="122248" cy="499994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561242" y="5364886"/>
              <a:ext cx="122248" cy="502592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817975" y="2939837"/>
              <a:ext cx="1865515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817976" y="5752017"/>
              <a:ext cx="1865514" cy="11546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17975" y="2939837"/>
              <a:ext cx="122248" cy="2927641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94516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579471" y="4343522"/>
              <a:ext cx="424060" cy="136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294516" y="4343522"/>
              <a:ext cx="122248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881365" y="4343522"/>
              <a:ext cx="122166" cy="18488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94515" y="6076939"/>
              <a:ext cx="2709015" cy="1154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561324" y="6076939"/>
              <a:ext cx="122166" cy="62338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16469" y="4343522"/>
              <a:ext cx="716288" cy="136969"/>
            </a:xfrm>
            <a:prstGeom prst="rect">
              <a:avLst/>
            </a:prstGeom>
            <a:solidFill>
              <a:srgbClr val="37609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5" name="円/楕円 24"/>
          <p:cNvSpPr/>
          <p:nvPr/>
        </p:nvSpPr>
        <p:spPr>
          <a:xfrm>
            <a:off x="1032749" y="2488258"/>
            <a:ext cx="814066" cy="79784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1399077" y="2488258"/>
            <a:ext cx="814066" cy="7978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51224">
            <a:off x="7959649" y="4173612"/>
            <a:ext cx="731657" cy="65067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54770" y="3348257"/>
            <a:ext cx="15029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見ている場所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が違う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027209" y="1679488"/>
            <a:ext cx="238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縦と横の引き算で失敗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3053781" y="2488258"/>
            <a:ext cx="814066" cy="79784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3202005" y="2632515"/>
            <a:ext cx="508111" cy="5240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67623" y="3348257"/>
            <a:ext cx="110799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視野角が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違う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/>
        </p:nvCxnSpPr>
        <p:spPr>
          <a:xfrm>
            <a:off x="5210024" y="2488258"/>
            <a:ext cx="8141" cy="859999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5030930" y="2893037"/>
            <a:ext cx="376559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506475" y="3372970"/>
            <a:ext cx="148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縦横のゲイン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が違う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19016" y="6267952"/>
            <a:ext cx="5600812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キャリブレーション</a:t>
            </a:r>
            <a:r>
              <a:rPr lang="ja-JP" altLang="en-US" sz="2400" dirty="0" smtClean="0"/>
              <a:t>や影響の抑制が大切！</a:t>
            </a:r>
            <a:endParaRPr kumimoji="1" lang="ja-JP" altLang="en-US" sz="2400" dirty="0"/>
          </a:p>
        </p:txBody>
      </p:sp>
      <p:grpSp>
        <p:nvGrpSpPr>
          <p:cNvPr id="45" name="図形グループ 44"/>
          <p:cNvGrpSpPr>
            <a:grpSpLocks noChangeAspect="1"/>
          </p:cNvGrpSpPr>
          <p:nvPr/>
        </p:nvGrpSpPr>
        <p:grpSpPr>
          <a:xfrm>
            <a:off x="2773646" y="5014648"/>
            <a:ext cx="2799400" cy="1091146"/>
            <a:chOff x="2442879" y="2954194"/>
            <a:chExt cx="4257332" cy="1659417"/>
          </a:xfrm>
        </p:grpSpPr>
        <p:cxnSp>
          <p:nvCxnSpPr>
            <p:cNvPr id="46" name="直線コネクタ 45"/>
            <p:cNvCxnSpPr/>
            <p:nvPr/>
          </p:nvCxnSpPr>
          <p:spPr>
            <a:xfrm>
              <a:off x="3024007" y="2965612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3024007" y="4613611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rot="2685126">
              <a:off x="3604136" y="3204440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rot="2685126">
              <a:off x="2443878" y="4374783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rot="8108999">
              <a:off x="3605135" y="4373790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rot="8108999">
              <a:off x="2442879" y="3205433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rot="5400000">
              <a:off x="3848007" y="3789612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rot="5400000">
              <a:off x="2200008" y="3789612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5613693" y="2954194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5613693" y="4602193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rot="2685126">
              <a:off x="6193822" y="3193022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rot="2685126">
              <a:off x="5033564" y="4363365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rot="8108999">
              <a:off x="6194821" y="4362372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rot="8108999">
              <a:off x="5032565" y="3194015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rot="5400000">
              <a:off x="6437693" y="3778194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5400000">
              <a:off x="4789694" y="3778194"/>
              <a:ext cx="505390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  <a:scene3d>
              <a:camera prst="orthographicFront">
                <a:rot lat="0" lon="0" rev="54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直線コネクタ 66"/>
          <p:cNvCxnSpPr/>
          <p:nvPr/>
        </p:nvCxnSpPr>
        <p:spPr>
          <a:xfrm flipH="1">
            <a:off x="1490333" y="4886452"/>
            <a:ext cx="153818" cy="849964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flipH="1" flipV="1">
            <a:off x="1167613" y="5229872"/>
            <a:ext cx="814328" cy="160853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854770" y="57569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角度のずれ</a:t>
            </a:r>
            <a:endParaRPr kumimoji="1" lang="ja-JP" altLang="en-US" dirty="0"/>
          </a:p>
        </p:txBody>
      </p:sp>
      <p:sp>
        <p:nvSpPr>
          <p:cNvPr id="77" name="右矢印 76"/>
          <p:cNvSpPr/>
          <p:nvPr/>
        </p:nvSpPr>
        <p:spPr>
          <a:xfrm>
            <a:off x="3948503" y="5412814"/>
            <a:ext cx="449686" cy="3594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環状矢印 78"/>
          <p:cNvSpPr/>
          <p:nvPr/>
        </p:nvSpPr>
        <p:spPr>
          <a:xfrm rot="17866022">
            <a:off x="1231711" y="4849764"/>
            <a:ext cx="517243" cy="5110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1192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系統誤差</a:t>
            </a:r>
            <a:r>
              <a:rPr kumimoji="1" lang="en-US" altLang="ja-JP" dirty="0" smtClean="0"/>
              <a:t>2: </a:t>
            </a:r>
            <a:r>
              <a:rPr kumimoji="1" lang="ja-JP" altLang="en-US" dirty="0" smtClean="0"/>
              <a:t>銀河からの影響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18" y="2729428"/>
            <a:ext cx="3898963" cy="37734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94956"/>
            <a:ext cx="4518483" cy="224447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1891259"/>
            <a:ext cx="41569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ダストなどからの黒体放射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シンクロトロン放射</a:t>
            </a:r>
            <a:endParaRPr kumimoji="1" lang="ja-JP" altLang="en-US" sz="2800" dirty="0"/>
          </a:p>
        </p:txBody>
      </p:sp>
      <p:sp>
        <p:nvSpPr>
          <p:cNvPr id="8" name="円/楕円 7"/>
          <p:cNvSpPr/>
          <p:nvPr/>
        </p:nvSpPr>
        <p:spPr>
          <a:xfrm>
            <a:off x="1896775" y="4591674"/>
            <a:ext cx="602409" cy="569889"/>
          </a:xfrm>
          <a:prstGeom prst="ellipse">
            <a:avLst/>
          </a:prstGeom>
          <a:noFill/>
          <a:ln w="57150" cmpd="sng"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>
            <a:stCxn id="8" idx="4"/>
          </p:cNvCxnSpPr>
          <p:nvPr/>
        </p:nvCxnSpPr>
        <p:spPr>
          <a:xfrm flipH="1">
            <a:off x="2018884" y="5161563"/>
            <a:ext cx="179096" cy="529183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92565" y="5690746"/>
            <a:ext cx="2957360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銀河面ではないところを測定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234279" y="2354578"/>
            <a:ext cx="0" cy="177844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850697" y="2729428"/>
            <a:ext cx="0" cy="177844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377568" y="2468279"/>
            <a:ext cx="0" cy="177844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953282" y="2102683"/>
            <a:ext cx="0" cy="177844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817933" y="1622596"/>
            <a:ext cx="2624637" cy="646331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複数の周波数で測定して</a:t>
            </a:r>
            <a:endParaRPr lang="en-US" altLang="ja-JP" dirty="0" smtClean="0"/>
          </a:p>
          <a:p>
            <a:r>
              <a:rPr kumimoji="1" lang="ja-JP" altLang="en-US" dirty="0" smtClean="0"/>
              <a:t>影響を差し引く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05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リーフォーム 1"/>
          <p:cNvSpPr/>
          <p:nvPr/>
        </p:nvSpPr>
        <p:spPr>
          <a:xfrm>
            <a:off x="1013068" y="2794004"/>
            <a:ext cx="7227502" cy="685374"/>
          </a:xfrm>
          <a:custGeom>
            <a:avLst/>
            <a:gdLst>
              <a:gd name="connsiteX0" fmla="*/ 0 w 7227502"/>
              <a:gd name="connsiteY0" fmla="*/ 377956 h 713076"/>
              <a:gd name="connsiteX1" fmla="*/ 1194503 w 7227502"/>
              <a:gd name="connsiteY1" fmla="*/ 151182 h 713076"/>
              <a:gd name="connsiteX2" fmla="*/ 3674232 w 7227502"/>
              <a:gd name="connsiteY2" fmla="*/ 634965 h 713076"/>
              <a:gd name="connsiteX3" fmla="*/ 4747773 w 7227502"/>
              <a:gd name="connsiteY3" fmla="*/ 105828 h 713076"/>
              <a:gd name="connsiteX4" fmla="*/ 5715472 w 7227502"/>
              <a:gd name="connsiteY4" fmla="*/ 695438 h 713076"/>
              <a:gd name="connsiteX5" fmla="*/ 7227502 w 7227502"/>
              <a:gd name="connsiteY5" fmla="*/ 0 h 713076"/>
              <a:gd name="connsiteX0" fmla="*/ 0 w 7227502"/>
              <a:gd name="connsiteY0" fmla="*/ 377956 h 696037"/>
              <a:gd name="connsiteX1" fmla="*/ 1194503 w 7227502"/>
              <a:gd name="connsiteY1" fmla="*/ 151182 h 696037"/>
              <a:gd name="connsiteX2" fmla="*/ 3674232 w 7227502"/>
              <a:gd name="connsiteY2" fmla="*/ 634965 h 696037"/>
              <a:gd name="connsiteX3" fmla="*/ 4747773 w 7227502"/>
              <a:gd name="connsiteY3" fmla="*/ 325642 h 696037"/>
              <a:gd name="connsiteX4" fmla="*/ 5715472 w 7227502"/>
              <a:gd name="connsiteY4" fmla="*/ 695438 h 696037"/>
              <a:gd name="connsiteX5" fmla="*/ 7227502 w 7227502"/>
              <a:gd name="connsiteY5" fmla="*/ 0 h 696037"/>
              <a:gd name="connsiteX0" fmla="*/ 0 w 7227502"/>
              <a:gd name="connsiteY0" fmla="*/ 377956 h 696025"/>
              <a:gd name="connsiteX1" fmla="*/ 1194503 w 7227502"/>
              <a:gd name="connsiteY1" fmla="*/ 151182 h 696025"/>
              <a:gd name="connsiteX2" fmla="*/ 2982276 w 7227502"/>
              <a:gd name="connsiteY2" fmla="*/ 683812 h 696025"/>
              <a:gd name="connsiteX3" fmla="*/ 4747773 w 7227502"/>
              <a:gd name="connsiteY3" fmla="*/ 325642 h 696025"/>
              <a:gd name="connsiteX4" fmla="*/ 5715472 w 7227502"/>
              <a:gd name="connsiteY4" fmla="*/ 695438 h 696025"/>
              <a:gd name="connsiteX5" fmla="*/ 7227502 w 7227502"/>
              <a:gd name="connsiteY5" fmla="*/ 0 h 696025"/>
              <a:gd name="connsiteX0" fmla="*/ 0 w 7227502"/>
              <a:gd name="connsiteY0" fmla="*/ 377956 h 685374"/>
              <a:gd name="connsiteX1" fmla="*/ 1194503 w 7227502"/>
              <a:gd name="connsiteY1" fmla="*/ 151182 h 685374"/>
              <a:gd name="connsiteX2" fmla="*/ 2982276 w 7227502"/>
              <a:gd name="connsiteY2" fmla="*/ 683812 h 685374"/>
              <a:gd name="connsiteX3" fmla="*/ 4747773 w 7227502"/>
              <a:gd name="connsiteY3" fmla="*/ 325642 h 685374"/>
              <a:gd name="connsiteX4" fmla="*/ 6138786 w 7227502"/>
              <a:gd name="connsiteY4" fmla="*/ 679155 h 685374"/>
              <a:gd name="connsiteX5" fmla="*/ 7227502 w 7227502"/>
              <a:gd name="connsiteY5" fmla="*/ 0 h 685374"/>
              <a:gd name="connsiteX0" fmla="*/ 0 w 7227502"/>
              <a:gd name="connsiteY0" fmla="*/ 377956 h 685374"/>
              <a:gd name="connsiteX1" fmla="*/ 1194503 w 7227502"/>
              <a:gd name="connsiteY1" fmla="*/ 151182 h 685374"/>
              <a:gd name="connsiteX2" fmla="*/ 2982276 w 7227502"/>
              <a:gd name="connsiteY2" fmla="*/ 683812 h 685374"/>
              <a:gd name="connsiteX3" fmla="*/ 4747773 w 7227502"/>
              <a:gd name="connsiteY3" fmla="*/ 325642 h 685374"/>
              <a:gd name="connsiteX4" fmla="*/ 6138786 w 7227502"/>
              <a:gd name="connsiteY4" fmla="*/ 679155 h 685374"/>
              <a:gd name="connsiteX5" fmla="*/ 7227502 w 7227502"/>
              <a:gd name="connsiteY5" fmla="*/ 0 h 68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7502" h="685374">
                <a:moveTo>
                  <a:pt x="0" y="377956"/>
                </a:moveTo>
                <a:cubicBezTo>
                  <a:pt x="291065" y="243151"/>
                  <a:pt x="697457" y="100206"/>
                  <a:pt x="1194503" y="151182"/>
                </a:cubicBezTo>
                <a:cubicBezTo>
                  <a:pt x="1691549" y="202158"/>
                  <a:pt x="2390064" y="654735"/>
                  <a:pt x="2982276" y="683812"/>
                </a:cubicBezTo>
                <a:cubicBezTo>
                  <a:pt x="3574488" y="712889"/>
                  <a:pt x="4221688" y="326418"/>
                  <a:pt x="4747773" y="325642"/>
                </a:cubicBezTo>
                <a:cubicBezTo>
                  <a:pt x="5273858" y="324866"/>
                  <a:pt x="5725498" y="696793"/>
                  <a:pt x="6138786" y="679155"/>
                </a:cubicBezTo>
                <a:cubicBezTo>
                  <a:pt x="6552074" y="596387"/>
                  <a:pt x="7227502" y="0"/>
                  <a:pt x="7227502" y="0"/>
                </a:cubicBezTo>
              </a:path>
            </a:pathLst>
          </a:cu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矢印コネクタ 2"/>
          <p:cNvCxnSpPr/>
          <p:nvPr/>
        </p:nvCxnSpPr>
        <p:spPr>
          <a:xfrm rot="5400000" flipH="1" flipV="1">
            <a:off x="218753" y="3069058"/>
            <a:ext cx="1245534" cy="1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8074250" y="3806934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3546" y="2031376"/>
            <a:ext cx="167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detector output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63688" y="1516848"/>
            <a:ext cx="518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1/</a:t>
            </a:r>
            <a:r>
              <a:rPr kumimoji="1" lang="en-US" altLang="ja-JP" sz="2400" i="1" dirty="0" smtClean="0">
                <a:solidFill>
                  <a:srgbClr val="FF0000"/>
                </a:solidFill>
              </a:rPr>
              <a:t>f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ノイズ：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低周波で顕著になるノイズ</a:t>
            </a:r>
            <a:endParaRPr lang="ja-JP" altLang="en-US" sz="2400" dirty="0">
              <a:solidFill>
                <a:srgbClr val="FF6600"/>
              </a:solidFill>
            </a:endParaRPr>
          </a:p>
        </p:txBody>
      </p:sp>
      <p:grpSp>
        <p:nvGrpSpPr>
          <p:cNvPr id="7" name="図形グループ 27"/>
          <p:cNvGrpSpPr/>
          <p:nvPr/>
        </p:nvGrpSpPr>
        <p:grpSpPr>
          <a:xfrm>
            <a:off x="1421415" y="2794004"/>
            <a:ext cx="6545044" cy="872411"/>
            <a:chOff x="1421415" y="1799170"/>
            <a:chExt cx="6545044" cy="1204904"/>
          </a:xfrm>
        </p:grpSpPr>
        <p:cxnSp>
          <p:nvCxnSpPr>
            <p:cNvPr id="8" name="直線矢印コネクタ 7"/>
            <p:cNvCxnSpPr/>
            <p:nvPr/>
          </p:nvCxnSpPr>
          <p:spPr>
            <a:xfrm rot="5400000" flipH="1" flipV="1">
              <a:off x="834693" y="240392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rot="5400000" flipH="1" flipV="1">
              <a:off x="1334853" y="2390030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rot="5400000" flipH="1" flipV="1">
              <a:off x="1865253" y="240636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 rot="5400000" flipH="1" flipV="1">
              <a:off x="2410773" y="240758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rot="5400000" flipH="1" flipV="1">
              <a:off x="2986533" y="240880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rot="5400000" flipH="1" flipV="1">
              <a:off x="3577413" y="241002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rot="5400000" flipH="1" flipV="1">
              <a:off x="4198533" y="241124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 flipH="1" flipV="1">
              <a:off x="4849893" y="241246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5455893" y="2398570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rot="5400000" flipH="1" flipV="1">
              <a:off x="6107253" y="2399790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5400000" flipH="1" flipV="1">
              <a:off x="6743493" y="2385892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rot="5400000" flipH="1" flipV="1">
              <a:off x="7379733" y="2417348"/>
              <a:ext cx="1173448" cy="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線矢印コネクタ 20"/>
          <p:cNvCxnSpPr/>
          <p:nvPr/>
        </p:nvCxnSpPr>
        <p:spPr>
          <a:xfrm>
            <a:off x="857840" y="3677927"/>
            <a:ext cx="7692882" cy="1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検出器ベースラインの変動</a:t>
            </a:r>
            <a:endParaRPr kumimoji="1" lang="ja-JP" altLang="en-US" dirty="0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5877559" y="3191377"/>
            <a:ext cx="675641" cy="10909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6626500" y="3549593"/>
            <a:ext cx="464018" cy="73271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701363" y="4249309"/>
            <a:ext cx="27779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時間がたつと</a:t>
            </a:r>
            <a:r>
              <a:rPr lang="ja-JP" altLang="en-US" dirty="0" smtClean="0"/>
              <a:t>比較できない</a:t>
            </a:r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91" y="4182083"/>
            <a:ext cx="2087658" cy="2050011"/>
          </a:xfrm>
          <a:prstGeom prst="rect">
            <a:avLst/>
          </a:prstGeom>
        </p:spPr>
      </p:pic>
      <p:sp>
        <p:nvSpPr>
          <p:cNvPr id="36" name="円/楕円 35"/>
          <p:cNvSpPr/>
          <p:nvPr/>
        </p:nvSpPr>
        <p:spPr>
          <a:xfrm>
            <a:off x="711863" y="5438289"/>
            <a:ext cx="602409" cy="569889"/>
          </a:xfrm>
          <a:prstGeom prst="ellipse">
            <a:avLst/>
          </a:prstGeom>
          <a:noFill/>
          <a:ln w="571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1921579" y="4453569"/>
            <a:ext cx="602409" cy="569889"/>
          </a:xfrm>
          <a:prstGeom prst="ellipse">
            <a:avLst/>
          </a:prstGeom>
          <a:noFill/>
          <a:ln w="571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 flipV="1">
            <a:off x="1378990" y="5023458"/>
            <a:ext cx="500165" cy="479542"/>
          </a:xfrm>
          <a:prstGeom prst="straightConnector1">
            <a:avLst/>
          </a:prstGeom>
          <a:ln w="38100" cmpd="sng">
            <a:solidFill>
              <a:srgbClr val="00009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1598470" y="5318334"/>
            <a:ext cx="2114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</a:rPr>
              <a:t>2</a:t>
            </a:r>
            <a:r>
              <a:rPr kumimoji="1" lang="ja-JP" altLang="en-US" dirty="0" smtClean="0">
                <a:solidFill>
                  <a:srgbClr val="000090"/>
                </a:solidFill>
              </a:rPr>
              <a:t>点間の差分を測定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3573259" y="3784871"/>
            <a:ext cx="621115" cy="83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871962" y="3892304"/>
            <a:ext cx="2135921" cy="92333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短い周期で</a:t>
            </a:r>
            <a:endParaRPr lang="en-US" altLang="ja-JP" dirty="0" smtClean="0"/>
          </a:p>
          <a:p>
            <a:r>
              <a:rPr kumimoji="1" lang="ja-JP" altLang="en-US" dirty="0" smtClean="0"/>
              <a:t>キャリブレーションを</a:t>
            </a:r>
            <a:endParaRPr kumimoji="1" lang="en-US" altLang="ja-JP" dirty="0" smtClean="0"/>
          </a:p>
          <a:p>
            <a:r>
              <a:rPr lang="ja-JP" altLang="en-US" dirty="0" smtClean="0"/>
              <a:t>繰り返す（</a:t>
            </a:r>
            <a:r>
              <a:rPr lang="en-US" altLang="ja-JP" dirty="0" smtClean="0"/>
              <a:t>~0.1Hz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</p:txBody>
      </p:sp>
      <p:pic>
        <p:nvPicPr>
          <p:cNvPr id="44" name="QUIETsc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430" y="4865434"/>
            <a:ext cx="2653023" cy="1989767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6495675" y="6094740"/>
            <a:ext cx="219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大気の厚みを変えないよう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左右に振り続ける</a:t>
            </a:r>
            <a:endParaRPr kumimoji="1" lang="ja-JP" altLang="en-US" sz="1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141217" y="502345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QUIET</a:t>
            </a:r>
            <a:r>
              <a:rPr kumimoji="1" lang="ja-JP" altLang="en-US" dirty="0" smtClean="0"/>
              <a:t>実験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612792" y="5376508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スキャン変調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8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2" grpId="1" animBg="1"/>
      <p:bldP spid="4" grpId="0"/>
      <p:bldP spid="5" grpId="0"/>
      <p:bldP spid="6" grpId="0"/>
      <p:bldP spid="34" grpId="0" animBg="1"/>
      <p:bldP spid="36" grpId="0" animBg="1"/>
      <p:bldP spid="37" grpId="0" animBg="1"/>
      <p:bldP spid="40" grpId="0" animBg="1"/>
      <p:bldP spid="43" grpId="0" animBg="1"/>
      <p:bldP spid="45" grpId="0"/>
      <p:bldP spid="46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 descr="T_E_B_2014-03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0" b="6782"/>
          <a:stretch/>
        </p:blipFill>
        <p:spPr>
          <a:xfrm>
            <a:off x="771953" y="2860357"/>
            <a:ext cx="5300995" cy="35942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実験の</a:t>
            </a:r>
            <a:r>
              <a:rPr kumimoji="1" lang="ja-JP" altLang="en-US" dirty="0" smtClean="0"/>
              <a:t>感度曲線</a:t>
            </a:r>
            <a:endParaRPr kumimoji="1" lang="ja-JP" altLang="en-US" dirty="0"/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04" y="6454562"/>
            <a:ext cx="3238500" cy="317500"/>
          </a:xfrm>
          <a:prstGeom prst="rect">
            <a:avLst/>
          </a:prstGeom>
        </p:spPr>
      </p:pic>
      <p:grpSp>
        <p:nvGrpSpPr>
          <p:cNvPr id="44" name="図形グループ 43"/>
          <p:cNvGrpSpPr/>
          <p:nvPr/>
        </p:nvGrpSpPr>
        <p:grpSpPr>
          <a:xfrm>
            <a:off x="914399" y="1324640"/>
            <a:ext cx="7198901" cy="2268223"/>
            <a:chOff x="457200" y="1244797"/>
            <a:chExt cx="7198901" cy="2268223"/>
          </a:xfrm>
        </p:grpSpPr>
        <p:sp>
          <p:nvSpPr>
            <p:cNvPr id="42" name="角丸四角形 41"/>
            <p:cNvSpPr/>
            <p:nvPr/>
          </p:nvSpPr>
          <p:spPr>
            <a:xfrm>
              <a:off x="457200" y="1244797"/>
              <a:ext cx="7198901" cy="226822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112" y="2077781"/>
              <a:ext cx="6194687" cy="906540"/>
            </a:xfrm>
            <a:prstGeom prst="rect">
              <a:avLst/>
            </a:prstGeom>
            <a:noFill/>
          </p:spPr>
        </p:pic>
        <p:pic>
          <p:nvPicPr>
            <p:cNvPr id="18" name="図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5056" y="3040034"/>
              <a:ext cx="2840693" cy="348487"/>
            </a:xfrm>
            <a:prstGeom prst="rect">
              <a:avLst/>
            </a:prstGeom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806981" y="1391194"/>
              <a:ext cx="295465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ＤＦＰ太丸ゴシック体"/>
                  <a:ea typeface="ＤＦＰ太丸ゴシック体"/>
                  <a:cs typeface="ＤＦＰ太丸ゴシック体"/>
                </a:rPr>
                <a:t>Knox formula</a:t>
              </a:r>
              <a:endParaRPr kumimoji="1" lang="ja-JP" altLang="en-US" sz="3200" dirty="0"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1884401" y="3248830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観測範囲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81756" y="1471037"/>
            <a:ext cx="14542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検出器ノイズ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956911" y="2820432"/>
            <a:ext cx="12802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面積</a:t>
            </a:r>
            <a:r>
              <a:rPr kumimoji="1" lang="ja-JP" altLang="en-US" dirty="0" smtClean="0"/>
              <a:t>辺りの</a:t>
            </a:r>
            <a:endParaRPr kumimoji="1" lang="en-US" altLang="ja-JP" dirty="0" smtClean="0"/>
          </a:p>
          <a:p>
            <a:r>
              <a:rPr lang="ja-JP" altLang="en-US" dirty="0" smtClean="0"/>
              <a:t>測定</a:t>
            </a:r>
            <a:r>
              <a:rPr kumimoji="1" lang="ja-JP" altLang="en-US" dirty="0" smtClean="0"/>
              <a:t>時間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232255" y="3708006"/>
            <a:ext cx="1338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角度分解能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028004" y="3707603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検出器</a:t>
            </a:r>
            <a:r>
              <a:rPr kumimoji="1" lang="ja-JP" altLang="en-US" dirty="0" smtClean="0"/>
              <a:t>数</a:t>
            </a:r>
            <a:endParaRPr kumimoji="1" lang="ja-JP" altLang="en-US" dirty="0"/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2992397" y="2963476"/>
            <a:ext cx="724730" cy="2853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円/楕円 51"/>
          <p:cNvSpPr/>
          <p:nvPr/>
        </p:nvSpPr>
        <p:spPr>
          <a:xfrm rot="1277478">
            <a:off x="6803148" y="2203235"/>
            <a:ext cx="777936" cy="9465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 flipH="1" flipV="1">
            <a:off x="7659021" y="2860357"/>
            <a:ext cx="297890" cy="2119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4571083" y="3466763"/>
            <a:ext cx="368152" cy="2412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 flipV="1">
            <a:off x="6183666" y="2963476"/>
            <a:ext cx="205268" cy="7441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>
            <a:stCxn id="46" idx="2"/>
          </p:cNvCxnSpPr>
          <p:nvPr/>
        </p:nvCxnSpPr>
        <p:spPr>
          <a:xfrm>
            <a:off x="6408878" y="1840369"/>
            <a:ext cx="144322" cy="4301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図形グループ 72"/>
          <p:cNvGrpSpPr/>
          <p:nvPr/>
        </p:nvGrpSpPr>
        <p:grpSpPr>
          <a:xfrm>
            <a:off x="2125377" y="3780502"/>
            <a:ext cx="3038723" cy="1993151"/>
            <a:chOff x="4399279" y="2182607"/>
            <a:chExt cx="3038723" cy="1993151"/>
          </a:xfrm>
        </p:grpSpPr>
        <p:sp>
          <p:nvSpPr>
            <p:cNvPr id="71" name="フリーフォーム 70"/>
            <p:cNvSpPr/>
            <p:nvPr/>
          </p:nvSpPr>
          <p:spPr>
            <a:xfrm>
              <a:off x="4399279" y="2182607"/>
              <a:ext cx="3038723" cy="1993151"/>
            </a:xfrm>
            <a:custGeom>
              <a:avLst/>
              <a:gdLst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412240 w 3058160"/>
                <a:gd name="connsiteY6" fmla="*/ 538480 h 762000"/>
                <a:gd name="connsiteX7" fmla="*/ 1158240 w 3058160"/>
                <a:gd name="connsiteY7" fmla="*/ 589280 h 762000"/>
                <a:gd name="connsiteX8" fmla="*/ 985520 w 3058160"/>
                <a:gd name="connsiteY8" fmla="*/ 599440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412240 w 3058160"/>
                <a:gd name="connsiteY6" fmla="*/ 538480 h 762000"/>
                <a:gd name="connsiteX7" fmla="*/ 1158240 w 3058160"/>
                <a:gd name="connsiteY7" fmla="*/ 589280 h 762000"/>
                <a:gd name="connsiteX8" fmla="*/ 1089190 w 3058160"/>
                <a:gd name="connsiteY8" fmla="*/ 528163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412240 w 3058160"/>
                <a:gd name="connsiteY6" fmla="*/ 538480 h 762000"/>
                <a:gd name="connsiteX7" fmla="*/ 1158240 w 3058160"/>
                <a:gd name="connsiteY7" fmla="*/ 589280 h 762000"/>
                <a:gd name="connsiteX8" fmla="*/ 1089190 w 3058160"/>
                <a:gd name="connsiteY8" fmla="*/ 528163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412240 w 3058160"/>
                <a:gd name="connsiteY6" fmla="*/ 538480 h 762000"/>
                <a:gd name="connsiteX7" fmla="*/ 1158240 w 3058160"/>
                <a:gd name="connsiteY7" fmla="*/ 589280 h 762000"/>
                <a:gd name="connsiteX8" fmla="*/ 1121587 w 3058160"/>
                <a:gd name="connsiteY8" fmla="*/ 489284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412240 w 3058160"/>
                <a:gd name="connsiteY6" fmla="*/ 538480 h 762000"/>
                <a:gd name="connsiteX7" fmla="*/ 1501647 w 3058160"/>
                <a:gd name="connsiteY7" fmla="*/ 336570 h 762000"/>
                <a:gd name="connsiteX8" fmla="*/ 1121587 w 3058160"/>
                <a:gd name="connsiteY8" fmla="*/ 489284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0 h 762000"/>
                <a:gd name="connsiteX1" fmla="*/ 2895600 w 3058160"/>
                <a:gd name="connsiteY1" fmla="*/ 91440 h 762000"/>
                <a:gd name="connsiteX2" fmla="*/ 2621280 w 3058160"/>
                <a:gd name="connsiteY2" fmla="*/ 233680 h 762000"/>
                <a:gd name="connsiteX3" fmla="*/ 2346960 w 3058160"/>
                <a:gd name="connsiteY3" fmla="*/ 314960 h 762000"/>
                <a:gd name="connsiteX4" fmla="*/ 2062480 w 3058160"/>
                <a:gd name="connsiteY4" fmla="*/ 386080 h 762000"/>
                <a:gd name="connsiteX5" fmla="*/ 1727200 w 3058160"/>
                <a:gd name="connsiteY5" fmla="*/ 467360 h 762000"/>
                <a:gd name="connsiteX6" fmla="*/ 1729729 w 3058160"/>
                <a:gd name="connsiteY6" fmla="*/ 214493 h 762000"/>
                <a:gd name="connsiteX7" fmla="*/ 1501647 w 3058160"/>
                <a:gd name="connsiteY7" fmla="*/ 336570 h 762000"/>
                <a:gd name="connsiteX8" fmla="*/ 1121587 w 3058160"/>
                <a:gd name="connsiteY8" fmla="*/ 489284 h 762000"/>
                <a:gd name="connsiteX9" fmla="*/ 579120 w 3058160"/>
                <a:gd name="connsiteY9" fmla="*/ 660400 h 762000"/>
                <a:gd name="connsiteX10" fmla="*/ 0 w 3058160"/>
                <a:gd name="connsiteY10" fmla="*/ 762000 h 762000"/>
                <a:gd name="connsiteX0" fmla="*/ 3058160 w 3058160"/>
                <a:gd name="connsiteY0" fmla="*/ 18620 h 780620"/>
                <a:gd name="connsiteX1" fmla="*/ 2895600 w 3058160"/>
                <a:gd name="connsiteY1" fmla="*/ 110060 h 780620"/>
                <a:gd name="connsiteX2" fmla="*/ 2621280 w 3058160"/>
                <a:gd name="connsiteY2" fmla="*/ 252300 h 780620"/>
                <a:gd name="connsiteX3" fmla="*/ 2346960 w 3058160"/>
                <a:gd name="connsiteY3" fmla="*/ 333580 h 780620"/>
                <a:gd name="connsiteX4" fmla="*/ 2062480 w 3058160"/>
                <a:gd name="connsiteY4" fmla="*/ 404700 h 780620"/>
                <a:gd name="connsiteX5" fmla="*/ 2044688 w 3058160"/>
                <a:gd name="connsiteY5" fmla="*/ 0 h 780620"/>
                <a:gd name="connsiteX6" fmla="*/ 1729729 w 3058160"/>
                <a:gd name="connsiteY6" fmla="*/ 233113 h 780620"/>
                <a:gd name="connsiteX7" fmla="*/ 1501647 w 3058160"/>
                <a:gd name="connsiteY7" fmla="*/ 355190 h 780620"/>
                <a:gd name="connsiteX8" fmla="*/ 1121587 w 3058160"/>
                <a:gd name="connsiteY8" fmla="*/ 507904 h 780620"/>
                <a:gd name="connsiteX9" fmla="*/ 579120 w 3058160"/>
                <a:gd name="connsiteY9" fmla="*/ 679020 h 780620"/>
                <a:gd name="connsiteX10" fmla="*/ 0 w 3058160"/>
                <a:gd name="connsiteY10" fmla="*/ 780620 h 780620"/>
                <a:gd name="connsiteX0" fmla="*/ 3058160 w 3058160"/>
                <a:gd name="connsiteY0" fmla="*/ 242456 h 1004456"/>
                <a:gd name="connsiteX1" fmla="*/ 2895600 w 3058160"/>
                <a:gd name="connsiteY1" fmla="*/ 333896 h 1004456"/>
                <a:gd name="connsiteX2" fmla="*/ 2621280 w 3058160"/>
                <a:gd name="connsiteY2" fmla="*/ 476136 h 1004456"/>
                <a:gd name="connsiteX3" fmla="*/ 2346960 w 3058160"/>
                <a:gd name="connsiteY3" fmla="*/ 557416 h 1004456"/>
                <a:gd name="connsiteX4" fmla="*/ 2282778 w 3058160"/>
                <a:gd name="connsiteY4" fmla="*/ 0 h 1004456"/>
                <a:gd name="connsiteX5" fmla="*/ 2044688 w 3058160"/>
                <a:gd name="connsiteY5" fmla="*/ 223836 h 1004456"/>
                <a:gd name="connsiteX6" fmla="*/ 1729729 w 3058160"/>
                <a:gd name="connsiteY6" fmla="*/ 456949 h 1004456"/>
                <a:gd name="connsiteX7" fmla="*/ 1501647 w 3058160"/>
                <a:gd name="connsiteY7" fmla="*/ 579026 h 1004456"/>
                <a:gd name="connsiteX8" fmla="*/ 1121587 w 3058160"/>
                <a:gd name="connsiteY8" fmla="*/ 731740 h 1004456"/>
                <a:gd name="connsiteX9" fmla="*/ 579120 w 3058160"/>
                <a:gd name="connsiteY9" fmla="*/ 902856 h 1004456"/>
                <a:gd name="connsiteX10" fmla="*/ 0 w 3058160"/>
                <a:gd name="connsiteY10" fmla="*/ 1004456 h 1004456"/>
                <a:gd name="connsiteX0" fmla="*/ 3058160 w 3058160"/>
                <a:gd name="connsiteY0" fmla="*/ 463540 h 1225540"/>
                <a:gd name="connsiteX1" fmla="*/ 2895600 w 3058160"/>
                <a:gd name="connsiteY1" fmla="*/ 554980 h 1225540"/>
                <a:gd name="connsiteX2" fmla="*/ 2621280 w 3058160"/>
                <a:gd name="connsiteY2" fmla="*/ 697220 h 1225540"/>
                <a:gd name="connsiteX3" fmla="*/ 2521903 w 3058160"/>
                <a:gd name="connsiteY3" fmla="*/ 13890 h 1225540"/>
                <a:gd name="connsiteX4" fmla="*/ 2282778 w 3058160"/>
                <a:gd name="connsiteY4" fmla="*/ 221084 h 1225540"/>
                <a:gd name="connsiteX5" fmla="*/ 2044688 w 3058160"/>
                <a:gd name="connsiteY5" fmla="*/ 444920 h 1225540"/>
                <a:gd name="connsiteX6" fmla="*/ 1729729 w 3058160"/>
                <a:gd name="connsiteY6" fmla="*/ 678033 h 1225540"/>
                <a:gd name="connsiteX7" fmla="*/ 1501647 w 3058160"/>
                <a:gd name="connsiteY7" fmla="*/ 800110 h 1225540"/>
                <a:gd name="connsiteX8" fmla="*/ 1121587 w 3058160"/>
                <a:gd name="connsiteY8" fmla="*/ 952824 h 1225540"/>
                <a:gd name="connsiteX9" fmla="*/ 579120 w 3058160"/>
                <a:gd name="connsiteY9" fmla="*/ 1123940 h 1225540"/>
                <a:gd name="connsiteX10" fmla="*/ 0 w 3058160"/>
                <a:gd name="connsiteY10" fmla="*/ 1225540 h 1225540"/>
                <a:gd name="connsiteX0" fmla="*/ 3058160 w 3058160"/>
                <a:gd name="connsiteY0" fmla="*/ 681096 h 1443096"/>
                <a:gd name="connsiteX1" fmla="*/ 2895600 w 3058160"/>
                <a:gd name="connsiteY1" fmla="*/ 772536 h 1443096"/>
                <a:gd name="connsiteX2" fmla="*/ 2750867 w 3058160"/>
                <a:gd name="connsiteY2" fmla="*/ 20571 h 1443096"/>
                <a:gd name="connsiteX3" fmla="*/ 2521903 w 3058160"/>
                <a:gd name="connsiteY3" fmla="*/ 231446 h 1443096"/>
                <a:gd name="connsiteX4" fmla="*/ 2282778 w 3058160"/>
                <a:gd name="connsiteY4" fmla="*/ 438640 h 1443096"/>
                <a:gd name="connsiteX5" fmla="*/ 2044688 w 3058160"/>
                <a:gd name="connsiteY5" fmla="*/ 662476 h 1443096"/>
                <a:gd name="connsiteX6" fmla="*/ 1729729 w 3058160"/>
                <a:gd name="connsiteY6" fmla="*/ 895589 h 1443096"/>
                <a:gd name="connsiteX7" fmla="*/ 1501647 w 3058160"/>
                <a:gd name="connsiteY7" fmla="*/ 1017666 h 1443096"/>
                <a:gd name="connsiteX8" fmla="*/ 1121587 w 3058160"/>
                <a:gd name="connsiteY8" fmla="*/ 1170380 h 1443096"/>
                <a:gd name="connsiteX9" fmla="*/ 579120 w 3058160"/>
                <a:gd name="connsiteY9" fmla="*/ 1341496 h 1443096"/>
                <a:gd name="connsiteX10" fmla="*/ 0 w 3058160"/>
                <a:gd name="connsiteY10" fmla="*/ 1443096 h 1443096"/>
                <a:gd name="connsiteX0" fmla="*/ 3058160 w 3058160"/>
                <a:gd name="connsiteY0" fmla="*/ 681376 h 1443376"/>
                <a:gd name="connsiteX1" fmla="*/ 2895600 w 3058160"/>
                <a:gd name="connsiteY1" fmla="*/ 772816 h 1443376"/>
                <a:gd name="connsiteX2" fmla="*/ 2750867 w 3058160"/>
                <a:gd name="connsiteY2" fmla="*/ 20851 h 1443376"/>
                <a:gd name="connsiteX3" fmla="*/ 2521903 w 3058160"/>
                <a:gd name="connsiteY3" fmla="*/ 231726 h 1443376"/>
                <a:gd name="connsiteX4" fmla="*/ 2289258 w 3058160"/>
                <a:gd name="connsiteY4" fmla="*/ 464839 h 1443376"/>
                <a:gd name="connsiteX5" fmla="*/ 2044688 w 3058160"/>
                <a:gd name="connsiteY5" fmla="*/ 662756 h 1443376"/>
                <a:gd name="connsiteX6" fmla="*/ 1729729 w 3058160"/>
                <a:gd name="connsiteY6" fmla="*/ 895869 h 1443376"/>
                <a:gd name="connsiteX7" fmla="*/ 1501647 w 3058160"/>
                <a:gd name="connsiteY7" fmla="*/ 1017946 h 1443376"/>
                <a:gd name="connsiteX8" fmla="*/ 1121587 w 3058160"/>
                <a:gd name="connsiteY8" fmla="*/ 1170660 h 1443376"/>
                <a:gd name="connsiteX9" fmla="*/ 579120 w 3058160"/>
                <a:gd name="connsiteY9" fmla="*/ 1341776 h 1443376"/>
                <a:gd name="connsiteX10" fmla="*/ 0 w 3058160"/>
                <a:gd name="connsiteY10" fmla="*/ 1443376 h 1443376"/>
                <a:gd name="connsiteX0" fmla="*/ 3058160 w 3058160"/>
                <a:gd name="connsiteY0" fmla="*/ 943989 h 1705989"/>
                <a:gd name="connsiteX1" fmla="*/ 2979831 w 3058160"/>
                <a:gd name="connsiteY1" fmla="*/ 24589 h 1705989"/>
                <a:gd name="connsiteX2" fmla="*/ 2750867 w 3058160"/>
                <a:gd name="connsiteY2" fmla="*/ 283464 h 1705989"/>
                <a:gd name="connsiteX3" fmla="*/ 2521903 w 3058160"/>
                <a:gd name="connsiteY3" fmla="*/ 494339 h 1705989"/>
                <a:gd name="connsiteX4" fmla="*/ 2289258 w 3058160"/>
                <a:gd name="connsiteY4" fmla="*/ 727452 h 1705989"/>
                <a:gd name="connsiteX5" fmla="*/ 2044688 w 3058160"/>
                <a:gd name="connsiteY5" fmla="*/ 925369 h 1705989"/>
                <a:gd name="connsiteX6" fmla="*/ 1729729 w 3058160"/>
                <a:gd name="connsiteY6" fmla="*/ 1158482 h 1705989"/>
                <a:gd name="connsiteX7" fmla="*/ 1501647 w 3058160"/>
                <a:gd name="connsiteY7" fmla="*/ 1280559 h 1705989"/>
                <a:gd name="connsiteX8" fmla="*/ 1121587 w 3058160"/>
                <a:gd name="connsiteY8" fmla="*/ 1433273 h 1705989"/>
                <a:gd name="connsiteX9" fmla="*/ 579120 w 3058160"/>
                <a:gd name="connsiteY9" fmla="*/ 1604389 h 1705989"/>
                <a:gd name="connsiteX10" fmla="*/ 0 w 3058160"/>
                <a:gd name="connsiteY10" fmla="*/ 1705989 h 1705989"/>
                <a:gd name="connsiteX0" fmla="*/ 3058160 w 3058160"/>
                <a:gd name="connsiteY0" fmla="*/ 934467 h 1696467"/>
                <a:gd name="connsiteX1" fmla="*/ 2979831 w 3058160"/>
                <a:gd name="connsiteY1" fmla="*/ 15067 h 1696467"/>
                <a:gd name="connsiteX2" fmla="*/ 2750867 w 3058160"/>
                <a:gd name="connsiteY2" fmla="*/ 273942 h 1696467"/>
                <a:gd name="connsiteX3" fmla="*/ 2521903 w 3058160"/>
                <a:gd name="connsiteY3" fmla="*/ 484817 h 1696467"/>
                <a:gd name="connsiteX4" fmla="*/ 2289258 w 3058160"/>
                <a:gd name="connsiteY4" fmla="*/ 717930 h 1696467"/>
                <a:gd name="connsiteX5" fmla="*/ 2044688 w 3058160"/>
                <a:gd name="connsiteY5" fmla="*/ 915847 h 1696467"/>
                <a:gd name="connsiteX6" fmla="*/ 1729729 w 3058160"/>
                <a:gd name="connsiteY6" fmla="*/ 1148960 h 1696467"/>
                <a:gd name="connsiteX7" fmla="*/ 1501647 w 3058160"/>
                <a:gd name="connsiteY7" fmla="*/ 1271037 h 1696467"/>
                <a:gd name="connsiteX8" fmla="*/ 1121587 w 3058160"/>
                <a:gd name="connsiteY8" fmla="*/ 1423751 h 1696467"/>
                <a:gd name="connsiteX9" fmla="*/ 579120 w 3058160"/>
                <a:gd name="connsiteY9" fmla="*/ 1594867 h 1696467"/>
                <a:gd name="connsiteX10" fmla="*/ 0 w 3058160"/>
                <a:gd name="connsiteY10" fmla="*/ 1696467 h 1696467"/>
                <a:gd name="connsiteX0" fmla="*/ 3103516 w 3103516"/>
                <a:gd name="connsiteY0" fmla="*/ 0 h 1928354"/>
                <a:gd name="connsiteX1" fmla="*/ 2979831 w 3103516"/>
                <a:gd name="connsiteY1" fmla="*/ 246954 h 1928354"/>
                <a:gd name="connsiteX2" fmla="*/ 2750867 w 3103516"/>
                <a:gd name="connsiteY2" fmla="*/ 505829 h 1928354"/>
                <a:gd name="connsiteX3" fmla="*/ 2521903 w 3103516"/>
                <a:gd name="connsiteY3" fmla="*/ 716704 h 1928354"/>
                <a:gd name="connsiteX4" fmla="*/ 2289258 w 3103516"/>
                <a:gd name="connsiteY4" fmla="*/ 949817 h 1928354"/>
                <a:gd name="connsiteX5" fmla="*/ 2044688 w 3103516"/>
                <a:gd name="connsiteY5" fmla="*/ 1147734 h 1928354"/>
                <a:gd name="connsiteX6" fmla="*/ 1729729 w 3103516"/>
                <a:gd name="connsiteY6" fmla="*/ 1380847 h 1928354"/>
                <a:gd name="connsiteX7" fmla="*/ 1501647 w 3103516"/>
                <a:gd name="connsiteY7" fmla="*/ 1502924 h 1928354"/>
                <a:gd name="connsiteX8" fmla="*/ 1121587 w 3103516"/>
                <a:gd name="connsiteY8" fmla="*/ 1655638 h 1928354"/>
                <a:gd name="connsiteX9" fmla="*/ 579120 w 3103516"/>
                <a:gd name="connsiteY9" fmla="*/ 1826754 h 1928354"/>
                <a:gd name="connsiteX10" fmla="*/ 0 w 3103516"/>
                <a:gd name="connsiteY10" fmla="*/ 1928354 h 1928354"/>
                <a:gd name="connsiteX0" fmla="*/ 3103516 w 3103516"/>
                <a:gd name="connsiteY0" fmla="*/ 0 h 1928354"/>
                <a:gd name="connsiteX1" fmla="*/ 2947435 w 3103516"/>
                <a:gd name="connsiteY1" fmla="*/ 246954 h 1928354"/>
                <a:gd name="connsiteX2" fmla="*/ 2750867 w 3103516"/>
                <a:gd name="connsiteY2" fmla="*/ 505829 h 1928354"/>
                <a:gd name="connsiteX3" fmla="*/ 2521903 w 3103516"/>
                <a:gd name="connsiteY3" fmla="*/ 716704 h 1928354"/>
                <a:gd name="connsiteX4" fmla="*/ 2289258 w 3103516"/>
                <a:gd name="connsiteY4" fmla="*/ 949817 h 1928354"/>
                <a:gd name="connsiteX5" fmla="*/ 2044688 w 3103516"/>
                <a:gd name="connsiteY5" fmla="*/ 1147734 h 1928354"/>
                <a:gd name="connsiteX6" fmla="*/ 1729729 w 3103516"/>
                <a:gd name="connsiteY6" fmla="*/ 1380847 h 1928354"/>
                <a:gd name="connsiteX7" fmla="*/ 1501647 w 3103516"/>
                <a:gd name="connsiteY7" fmla="*/ 1502924 h 1928354"/>
                <a:gd name="connsiteX8" fmla="*/ 1121587 w 3103516"/>
                <a:gd name="connsiteY8" fmla="*/ 1655638 h 1928354"/>
                <a:gd name="connsiteX9" fmla="*/ 579120 w 3103516"/>
                <a:gd name="connsiteY9" fmla="*/ 1826754 h 1928354"/>
                <a:gd name="connsiteX10" fmla="*/ 0 w 3103516"/>
                <a:gd name="connsiteY10" fmla="*/ 1928354 h 1928354"/>
                <a:gd name="connsiteX0" fmla="*/ 3103516 w 3103516"/>
                <a:gd name="connsiteY0" fmla="*/ 0 h 1928354"/>
                <a:gd name="connsiteX1" fmla="*/ 2947435 w 3103516"/>
                <a:gd name="connsiteY1" fmla="*/ 246954 h 1928354"/>
                <a:gd name="connsiteX2" fmla="*/ 2750867 w 3103516"/>
                <a:gd name="connsiteY2" fmla="*/ 505829 h 1928354"/>
                <a:gd name="connsiteX3" fmla="*/ 2521903 w 3103516"/>
                <a:gd name="connsiteY3" fmla="*/ 716704 h 1928354"/>
                <a:gd name="connsiteX4" fmla="*/ 2289258 w 3103516"/>
                <a:gd name="connsiteY4" fmla="*/ 949817 h 1928354"/>
                <a:gd name="connsiteX5" fmla="*/ 2044688 w 3103516"/>
                <a:gd name="connsiteY5" fmla="*/ 1147734 h 1928354"/>
                <a:gd name="connsiteX6" fmla="*/ 1742688 w 3103516"/>
                <a:gd name="connsiteY6" fmla="*/ 1367887 h 1928354"/>
                <a:gd name="connsiteX7" fmla="*/ 1501647 w 3103516"/>
                <a:gd name="connsiteY7" fmla="*/ 1502924 h 1928354"/>
                <a:gd name="connsiteX8" fmla="*/ 1121587 w 3103516"/>
                <a:gd name="connsiteY8" fmla="*/ 1655638 h 1928354"/>
                <a:gd name="connsiteX9" fmla="*/ 579120 w 3103516"/>
                <a:gd name="connsiteY9" fmla="*/ 1826754 h 1928354"/>
                <a:gd name="connsiteX10" fmla="*/ 0 w 3103516"/>
                <a:gd name="connsiteY10" fmla="*/ 1928354 h 1928354"/>
                <a:gd name="connsiteX0" fmla="*/ 3103516 w 3103516"/>
                <a:gd name="connsiteY0" fmla="*/ 0 h 1928354"/>
                <a:gd name="connsiteX1" fmla="*/ 2947435 w 3103516"/>
                <a:gd name="connsiteY1" fmla="*/ 246954 h 1928354"/>
                <a:gd name="connsiteX2" fmla="*/ 2705511 w 3103516"/>
                <a:gd name="connsiteY2" fmla="*/ 518789 h 1928354"/>
                <a:gd name="connsiteX3" fmla="*/ 2521903 w 3103516"/>
                <a:gd name="connsiteY3" fmla="*/ 716704 h 1928354"/>
                <a:gd name="connsiteX4" fmla="*/ 2289258 w 3103516"/>
                <a:gd name="connsiteY4" fmla="*/ 949817 h 1928354"/>
                <a:gd name="connsiteX5" fmla="*/ 2044688 w 3103516"/>
                <a:gd name="connsiteY5" fmla="*/ 1147734 h 1928354"/>
                <a:gd name="connsiteX6" fmla="*/ 1742688 w 3103516"/>
                <a:gd name="connsiteY6" fmla="*/ 1367887 h 1928354"/>
                <a:gd name="connsiteX7" fmla="*/ 1501647 w 3103516"/>
                <a:gd name="connsiteY7" fmla="*/ 1502924 h 1928354"/>
                <a:gd name="connsiteX8" fmla="*/ 1121587 w 3103516"/>
                <a:gd name="connsiteY8" fmla="*/ 1655638 h 1928354"/>
                <a:gd name="connsiteX9" fmla="*/ 579120 w 3103516"/>
                <a:gd name="connsiteY9" fmla="*/ 1826754 h 1928354"/>
                <a:gd name="connsiteX10" fmla="*/ 0 w 3103516"/>
                <a:gd name="connsiteY10" fmla="*/ 1928354 h 1928354"/>
                <a:gd name="connsiteX0" fmla="*/ 3103516 w 3103516"/>
                <a:gd name="connsiteY0" fmla="*/ 0 h 1928354"/>
                <a:gd name="connsiteX1" fmla="*/ 2915038 w 3103516"/>
                <a:gd name="connsiteY1" fmla="*/ 195116 h 1928354"/>
                <a:gd name="connsiteX2" fmla="*/ 2705511 w 3103516"/>
                <a:gd name="connsiteY2" fmla="*/ 518789 h 1928354"/>
                <a:gd name="connsiteX3" fmla="*/ 2521903 w 3103516"/>
                <a:gd name="connsiteY3" fmla="*/ 716704 h 1928354"/>
                <a:gd name="connsiteX4" fmla="*/ 2289258 w 3103516"/>
                <a:gd name="connsiteY4" fmla="*/ 949817 h 1928354"/>
                <a:gd name="connsiteX5" fmla="*/ 2044688 w 3103516"/>
                <a:gd name="connsiteY5" fmla="*/ 1147734 h 1928354"/>
                <a:gd name="connsiteX6" fmla="*/ 1742688 w 3103516"/>
                <a:gd name="connsiteY6" fmla="*/ 1367887 h 1928354"/>
                <a:gd name="connsiteX7" fmla="*/ 1501647 w 3103516"/>
                <a:gd name="connsiteY7" fmla="*/ 1502924 h 1928354"/>
                <a:gd name="connsiteX8" fmla="*/ 1121587 w 3103516"/>
                <a:gd name="connsiteY8" fmla="*/ 1655638 h 1928354"/>
                <a:gd name="connsiteX9" fmla="*/ 579120 w 3103516"/>
                <a:gd name="connsiteY9" fmla="*/ 1826754 h 1928354"/>
                <a:gd name="connsiteX10" fmla="*/ 0 w 3103516"/>
                <a:gd name="connsiteY10" fmla="*/ 1928354 h 1928354"/>
                <a:gd name="connsiteX0" fmla="*/ 3038723 w 3038723"/>
                <a:gd name="connsiteY0" fmla="*/ 0 h 1993151"/>
                <a:gd name="connsiteX1" fmla="*/ 2915038 w 3038723"/>
                <a:gd name="connsiteY1" fmla="*/ 259913 h 1993151"/>
                <a:gd name="connsiteX2" fmla="*/ 2705511 w 3038723"/>
                <a:gd name="connsiteY2" fmla="*/ 583586 h 1993151"/>
                <a:gd name="connsiteX3" fmla="*/ 2521903 w 3038723"/>
                <a:gd name="connsiteY3" fmla="*/ 781501 h 1993151"/>
                <a:gd name="connsiteX4" fmla="*/ 2289258 w 3038723"/>
                <a:gd name="connsiteY4" fmla="*/ 1014614 h 1993151"/>
                <a:gd name="connsiteX5" fmla="*/ 2044688 w 3038723"/>
                <a:gd name="connsiteY5" fmla="*/ 1212531 h 1993151"/>
                <a:gd name="connsiteX6" fmla="*/ 1742688 w 3038723"/>
                <a:gd name="connsiteY6" fmla="*/ 1432684 h 1993151"/>
                <a:gd name="connsiteX7" fmla="*/ 1501647 w 3038723"/>
                <a:gd name="connsiteY7" fmla="*/ 1567721 h 1993151"/>
                <a:gd name="connsiteX8" fmla="*/ 1121587 w 3038723"/>
                <a:gd name="connsiteY8" fmla="*/ 1720435 h 1993151"/>
                <a:gd name="connsiteX9" fmla="*/ 579120 w 3038723"/>
                <a:gd name="connsiteY9" fmla="*/ 1891551 h 1993151"/>
                <a:gd name="connsiteX10" fmla="*/ 0 w 3038723"/>
                <a:gd name="connsiteY10" fmla="*/ 1993151 h 199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8723" h="1993151">
                  <a:moveTo>
                    <a:pt x="3038723" y="0"/>
                  </a:moveTo>
                  <a:cubicBezTo>
                    <a:pt x="2993849" y="26246"/>
                    <a:pt x="2970573" y="162649"/>
                    <a:pt x="2915038" y="259913"/>
                  </a:cubicBezTo>
                  <a:cubicBezTo>
                    <a:pt x="2859503" y="357177"/>
                    <a:pt x="2771033" y="496655"/>
                    <a:pt x="2705511" y="583586"/>
                  </a:cubicBezTo>
                  <a:cubicBezTo>
                    <a:pt x="2639989" y="670517"/>
                    <a:pt x="2591278" y="709663"/>
                    <a:pt x="2521903" y="781501"/>
                  </a:cubicBezTo>
                  <a:cubicBezTo>
                    <a:pt x="2452528" y="853339"/>
                    <a:pt x="2289258" y="1014614"/>
                    <a:pt x="2289258" y="1014614"/>
                  </a:cubicBezTo>
                  <a:lnTo>
                    <a:pt x="2044688" y="1212531"/>
                  </a:lnTo>
                  <a:lnTo>
                    <a:pt x="1742688" y="1432684"/>
                  </a:lnTo>
                  <a:cubicBezTo>
                    <a:pt x="1647861" y="1453004"/>
                    <a:pt x="1605164" y="1519763"/>
                    <a:pt x="1501647" y="1567721"/>
                  </a:cubicBezTo>
                  <a:cubicBezTo>
                    <a:pt x="1398130" y="1615680"/>
                    <a:pt x="1275342" y="1666463"/>
                    <a:pt x="1121587" y="1720435"/>
                  </a:cubicBezTo>
                  <a:cubicBezTo>
                    <a:pt x="967832" y="1774407"/>
                    <a:pt x="743373" y="1864458"/>
                    <a:pt x="579120" y="1891551"/>
                  </a:cubicBezTo>
                  <a:cubicBezTo>
                    <a:pt x="414867" y="1918644"/>
                    <a:pt x="0" y="1993151"/>
                    <a:pt x="0" y="1993151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2" name="直線コネクタ 71"/>
            <p:cNvCxnSpPr>
              <a:stCxn id="71" idx="10"/>
            </p:cNvCxnSpPr>
            <p:nvPr/>
          </p:nvCxnSpPr>
          <p:spPr>
            <a:xfrm flipV="1">
              <a:off x="4399279" y="2479041"/>
              <a:ext cx="1" cy="1696717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正方形/長方形 91"/>
          <p:cNvSpPr/>
          <p:nvPr/>
        </p:nvSpPr>
        <p:spPr>
          <a:xfrm>
            <a:off x="1211071" y="3788643"/>
            <a:ext cx="1830172" cy="842682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85995" y="3887847"/>
            <a:ext cx="1678765" cy="646331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一度にスキャン</a:t>
            </a:r>
            <a:endParaRPr kumimoji="1" lang="en-US" altLang="ja-JP" dirty="0" smtClean="0"/>
          </a:p>
          <a:p>
            <a:r>
              <a:rPr lang="ja-JP" altLang="en-US" dirty="0" smtClean="0"/>
              <a:t>できる範囲</a:t>
            </a:r>
            <a:endParaRPr kumimoji="1" lang="ja-JP" altLang="en-US" dirty="0"/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3097136" y="5086600"/>
            <a:ext cx="1375699" cy="687054"/>
          </a:xfrm>
          <a:prstGeom prst="line">
            <a:avLst/>
          </a:prstGeom>
          <a:ln w="762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図 7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835" y="5400223"/>
            <a:ext cx="508000" cy="254000"/>
          </a:xfrm>
          <a:prstGeom prst="rect">
            <a:avLst/>
          </a:prstGeom>
          <a:solidFill>
            <a:srgbClr val="FF6600"/>
          </a:solidFill>
        </p:spPr>
      </p:pic>
      <p:cxnSp>
        <p:nvCxnSpPr>
          <p:cNvPr id="80" name="直線コネクタ 79"/>
          <p:cNvCxnSpPr/>
          <p:nvPr/>
        </p:nvCxnSpPr>
        <p:spPr>
          <a:xfrm flipV="1">
            <a:off x="2062804" y="5811680"/>
            <a:ext cx="713424" cy="73871"/>
          </a:xfrm>
          <a:prstGeom prst="line">
            <a:avLst/>
          </a:prstGeom>
          <a:ln w="762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1884401" y="6033184"/>
            <a:ext cx="1262184" cy="646331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観測範囲</a:t>
            </a:r>
            <a:endParaRPr lang="en-US" altLang="ja-JP" dirty="0"/>
          </a:p>
          <a:p>
            <a:r>
              <a:rPr kumimoji="1" lang="ja-JP" altLang="en-US" dirty="0" smtClean="0"/>
              <a:t>による統計</a:t>
            </a:r>
            <a:endParaRPr kumimoji="1" lang="ja-JP" altLang="en-US" dirty="0"/>
          </a:p>
        </p:txBody>
      </p:sp>
      <p:sp>
        <p:nvSpPr>
          <p:cNvPr id="93" name="正方形/長方形 92"/>
          <p:cNvSpPr/>
          <p:nvPr/>
        </p:nvSpPr>
        <p:spPr>
          <a:xfrm>
            <a:off x="5129200" y="4260200"/>
            <a:ext cx="1528650" cy="543148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214372" y="4349512"/>
            <a:ext cx="133882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角度分解能</a:t>
            </a:r>
            <a:endParaRPr kumimoji="1" lang="ja-JP" altLang="en-US" dirty="0"/>
          </a:p>
        </p:txBody>
      </p:sp>
      <p:cxnSp>
        <p:nvCxnSpPr>
          <p:cNvPr id="86" name="直線コネクタ 85"/>
          <p:cNvCxnSpPr/>
          <p:nvPr/>
        </p:nvCxnSpPr>
        <p:spPr>
          <a:xfrm flipV="1">
            <a:off x="4697538" y="3780502"/>
            <a:ext cx="603766" cy="1163543"/>
          </a:xfrm>
          <a:prstGeom prst="line">
            <a:avLst/>
          </a:prstGeom>
          <a:ln w="762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 flipV="1">
            <a:off x="1961328" y="4472664"/>
            <a:ext cx="0" cy="1412887"/>
          </a:xfrm>
          <a:prstGeom prst="line">
            <a:avLst/>
          </a:prstGeom>
          <a:ln w="762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27933" y="4393819"/>
            <a:ext cx="2891044" cy="39681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301304" y="5351297"/>
            <a:ext cx="3649557" cy="830997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800000"/>
                </a:solidFill>
              </a:rPr>
              <a:t>二つの要素が</a:t>
            </a:r>
            <a:endParaRPr kumimoji="1" lang="en-US" altLang="ja-JP" sz="2400" dirty="0" smtClean="0">
              <a:solidFill>
                <a:srgbClr val="800000"/>
              </a:solidFill>
            </a:endParaRPr>
          </a:p>
          <a:p>
            <a:r>
              <a:rPr lang="ja-JP" altLang="en-US" sz="2400" dirty="0" smtClean="0">
                <a:solidFill>
                  <a:srgbClr val="800000"/>
                </a:solidFill>
              </a:rPr>
              <a:t>探索できるスケールを</a:t>
            </a:r>
            <a:r>
              <a:rPr kumimoji="1" lang="ja-JP" altLang="en-US" sz="2400" dirty="0" smtClean="0">
                <a:solidFill>
                  <a:srgbClr val="800000"/>
                </a:solidFill>
              </a:rPr>
              <a:t>制限</a:t>
            </a:r>
            <a:endParaRPr kumimoji="1" lang="ja-JP" alt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2" grpId="1" animBg="1"/>
      <p:bldP spid="92" grpId="0" animBg="1"/>
      <p:bldP spid="74" grpId="0" animBg="1"/>
      <p:bldP spid="83" grpId="0" animBg="1"/>
      <p:bldP spid="93" grpId="0" animBg="1"/>
      <p:bldP spid="84" grpId="0" animBg="1"/>
      <p:bldP spid="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70126"/>
            <a:ext cx="7772400" cy="3248789"/>
          </a:xfrm>
        </p:spPr>
        <p:txBody>
          <a:bodyPr/>
          <a:lstStyle/>
          <a:p>
            <a:r>
              <a:rPr kumimoji="1" lang="ja-JP" altLang="en-US" sz="5400" dirty="0" smtClean="0"/>
              <a:t>どうやって、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kumimoji="1" lang="ja-JP" altLang="en-US" sz="5400" dirty="0" smtClean="0">
                <a:solidFill>
                  <a:srgbClr val="0000FF"/>
                </a:solidFill>
              </a:rPr>
              <a:t>実験的</a:t>
            </a:r>
            <a:r>
              <a:rPr kumimoji="1" lang="ja-JP" altLang="en-US" sz="5400" dirty="0" smtClean="0"/>
              <a:t>にインフレーションを検証するか？</a:t>
            </a:r>
            <a:endParaRPr kumimoji="1" lang="ja-JP" altLang="en-US" sz="5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8E3-4D4A-824B-B64C-B2A0F0E0359F}" type="slidenum">
              <a:rPr lang="ja-JP" altLang="en-US" smtClean="0">
                <a:ea typeface="ＭＳ Ｐゴシック"/>
              </a:rPr>
              <a:pPr/>
              <a:t>3</a:t>
            </a:fld>
            <a:endParaRPr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93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24" y="1554555"/>
            <a:ext cx="6587638" cy="48562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B</a:t>
            </a:r>
            <a:r>
              <a:rPr kumimoji="1" lang="en-US" altLang="ja-JP" dirty="0" smtClean="0"/>
              <a:t>-mode </a:t>
            </a:r>
            <a:r>
              <a:rPr kumimoji="1" lang="ja-JP" altLang="en-US" dirty="0" smtClean="0"/>
              <a:t>パワースペクトル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95237" y="25868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E-modes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91897" y="3617426"/>
            <a:ext cx="2891044" cy="396810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502147" y="1096410"/>
            <a:ext cx="1019577" cy="1025152"/>
            <a:chOff x="5850410" y="4436599"/>
            <a:chExt cx="1279257" cy="1307417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7705758" y="1274174"/>
            <a:ext cx="372657" cy="395218"/>
            <a:chOff x="5850410" y="4436599"/>
            <a:chExt cx="1279257" cy="1307417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1767751" y="127417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大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558" y="123101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小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2528835" y="1514007"/>
            <a:ext cx="433304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423319" y="5302294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月のサイズ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l~360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191186" y="5671626"/>
            <a:ext cx="0" cy="427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176256" y="6205635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6600"/>
                </a:solidFill>
              </a:rPr>
              <a:t>角度スケールの逆数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825440" y="4697466"/>
            <a:ext cx="272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primordial </a:t>
            </a:r>
            <a:r>
              <a:rPr kumimoji="1" lang="en-US" altLang="ja-JP" sz="2400" b="1" i="1" dirty="0" smtClean="0">
                <a:solidFill>
                  <a:srgbClr val="00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-modes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82915" y="4362909"/>
            <a:ext cx="19483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</a:t>
            </a:r>
            <a:r>
              <a:rPr kumimoji="1" lang="en-US" altLang="ja-JP" sz="2000" dirty="0" smtClean="0"/>
              <a:t>ensing</a:t>
            </a:r>
            <a:r>
              <a:rPr lang="en-US" altLang="ja-JP" sz="2000" dirty="0"/>
              <a:t> </a:t>
            </a:r>
            <a:r>
              <a:rPr kumimoji="1" lang="en-US" altLang="ja-JP" sz="2000" i="1" dirty="0" smtClean="0"/>
              <a:t>B</a:t>
            </a:r>
            <a:r>
              <a:rPr kumimoji="1" lang="en-US" altLang="ja-JP" sz="2000" dirty="0" smtClean="0"/>
              <a:t>-modes</a:t>
            </a:r>
            <a:endParaRPr kumimoji="1" lang="ja-JP" altLang="en-US" sz="2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99360" y="4395064"/>
            <a:ext cx="21980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インフレーション起源</a:t>
            </a:r>
            <a:endParaRPr kumimoji="1" lang="ja-JP" altLang="en-US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662620" y="4116156"/>
            <a:ext cx="12105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銀河団起源</a:t>
            </a:r>
            <a:endParaRPr kumimoji="1" lang="ja-JP" altLang="en-US" sz="1600" dirty="0"/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081" y="6454562"/>
            <a:ext cx="3238500" cy="3175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31312" y="216070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Temperature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42288" y="3888290"/>
            <a:ext cx="165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dirty="0" smtClean="0">
                <a:solidFill>
                  <a:srgbClr val="FF00FF"/>
                </a:solidFill>
              </a:rPr>
              <a:t>-modes (total)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1056" y="44957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721492" y="4978912"/>
            <a:ext cx="736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01372" y="5474782"/>
            <a:ext cx="82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r = 0.002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1" name="左右矢印 40"/>
          <p:cNvSpPr/>
          <p:nvPr/>
        </p:nvSpPr>
        <p:spPr>
          <a:xfrm>
            <a:off x="5169109" y="5178653"/>
            <a:ext cx="3498533" cy="838018"/>
          </a:xfrm>
          <a:prstGeom prst="left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小角度スケール</a:t>
            </a:r>
            <a:endParaRPr kumimoji="1" lang="ja-JP" altLang="en-US" sz="2800" dirty="0"/>
          </a:p>
        </p:txBody>
      </p:sp>
      <p:sp>
        <p:nvSpPr>
          <p:cNvPr id="44" name="左右矢印 43"/>
          <p:cNvSpPr/>
          <p:nvPr/>
        </p:nvSpPr>
        <p:spPr>
          <a:xfrm>
            <a:off x="3048370" y="2988493"/>
            <a:ext cx="3143544" cy="838018"/>
          </a:xfrm>
          <a:prstGeom prst="leftRightArrow">
            <a:avLst/>
          </a:prstGeom>
          <a:solidFill>
            <a:srgbClr val="37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大角度スケール</a:t>
            </a:r>
            <a:endParaRPr kumimoji="1" lang="ja-JP" altLang="en-US" sz="2800" dirty="0"/>
          </a:p>
        </p:txBody>
      </p:sp>
      <p:sp>
        <p:nvSpPr>
          <p:cNvPr id="45" name="角丸四角形吹き出し 44"/>
          <p:cNvSpPr/>
          <p:nvPr/>
        </p:nvSpPr>
        <p:spPr>
          <a:xfrm>
            <a:off x="6172756" y="3436146"/>
            <a:ext cx="2494886" cy="1406646"/>
          </a:xfrm>
          <a:prstGeom prst="wedgeRoundRectCallout">
            <a:avLst>
              <a:gd name="adj1" fmla="val -33550"/>
              <a:gd name="adj2" fmla="val 85845"/>
              <a:gd name="adj3" fmla="val 16667"/>
            </a:avLst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高い角度分解能</a:t>
            </a:r>
            <a:endParaRPr kumimoji="1" lang="en-US" altLang="ja-JP" sz="2400" dirty="0" smtClean="0"/>
          </a:p>
          <a:p>
            <a:pPr algn="ctr"/>
            <a:endParaRPr kumimoji="1" lang="en-US" altLang="ja-JP" sz="2400" dirty="0" smtClean="0"/>
          </a:p>
          <a:p>
            <a:pPr algn="ctr"/>
            <a:r>
              <a:rPr lang="ja-JP" altLang="en-US" dirty="0" smtClean="0"/>
              <a:t>大きな主鏡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もしくはレンズが必要</a:t>
            </a:r>
            <a:endParaRPr kumimoji="1" lang="ja-JP" altLang="en-US" dirty="0"/>
          </a:p>
        </p:txBody>
      </p:sp>
      <p:sp>
        <p:nvSpPr>
          <p:cNvPr id="46" name="角丸四角形吹き出し 45"/>
          <p:cNvSpPr/>
          <p:nvPr/>
        </p:nvSpPr>
        <p:spPr>
          <a:xfrm>
            <a:off x="1747703" y="4695655"/>
            <a:ext cx="2494886" cy="1406646"/>
          </a:xfrm>
          <a:prstGeom prst="wedgeRoundRectCallout">
            <a:avLst>
              <a:gd name="adj1" fmla="val 38816"/>
              <a:gd name="adj2" fmla="val -12250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望遠鏡を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どれだけ早く</a:t>
            </a:r>
            <a:endParaRPr lang="en-US" altLang="ja-JP" sz="2400" dirty="0" smtClean="0"/>
          </a:p>
          <a:p>
            <a:pPr algn="ctr"/>
            <a:r>
              <a:rPr kumimoji="1" lang="ja-JP" altLang="en-US" sz="2400" dirty="0" smtClean="0"/>
              <a:t>振り回せるか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8835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79555"/>
            <a:ext cx="8229600" cy="1596745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ここからは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実際の実験を紹介していきます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18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測定の現状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5" name="図 4" descr="B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013"/>
            <a:ext cx="9144000" cy="56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測定の現状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4" name="図 3" descr="BB_w_pb1_and_b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1012"/>
            <a:ext cx="9143999" cy="56569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69322" y="4787065"/>
            <a:ext cx="1037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8000"/>
                </a:solidFill>
              </a:rPr>
              <a:t>BICEP</a:t>
            </a:r>
            <a:endParaRPr kumimoji="1" lang="ja-JP" altLang="en-US" sz="2800" b="1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5142" y="3565875"/>
            <a:ext cx="172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POLARBEAR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08357" y="1611972"/>
            <a:ext cx="324079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ここ一か月で大きく変化</a:t>
            </a:r>
            <a:endParaRPr kumimoji="1" lang="ja-JP" altLang="en-US" sz="2400" dirty="0"/>
          </a:p>
        </p:txBody>
      </p:sp>
      <p:sp>
        <p:nvSpPr>
          <p:cNvPr id="12" name="左矢印 11"/>
          <p:cNvSpPr/>
          <p:nvPr/>
        </p:nvSpPr>
        <p:spPr>
          <a:xfrm>
            <a:off x="6740469" y="4207841"/>
            <a:ext cx="667534" cy="360603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210685" y="2144741"/>
            <a:ext cx="5155313" cy="746605"/>
            <a:chOff x="1210685" y="2323843"/>
            <a:chExt cx="5155313" cy="746605"/>
          </a:xfrm>
        </p:grpSpPr>
        <p:sp>
          <p:nvSpPr>
            <p:cNvPr id="13" name="左右矢印 12"/>
            <p:cNvSpPr/>
            <p:nvPr/>
          </p:nvSpPr>
          <p:spPr>
            <a:xfrm>
              <a:off x="1210685" y="2492418"/>
              <a:ext cx="5155313" cy="57803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/>
                <a:t>PLANCK</a:t>
              </a:r>
              <a:endParaRPr kumimoji="1" lang="ja-JP" altLang="en-US" sz="24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11639" y="2323843"/>
              <a:ext cx="646331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衛星</a:t>
              </a:r>
              <a:endParaRPr kumimoji="1" lang="ja-JP" altLang="en-US" dirty="0"/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2189838" y="2953797"/>
            <a:ext cx="2857374" cy="762696"/>
            <a:chOff x="2189838" y="2953797"/>
            <a:chExt cx="2857374" cy="762696"/>
          </a:xfrm>
        </p:grpSpPr>
        <p:sp>
          <p:nvSpPr>
            <p:cNvPr id="11" name="左右矢印 10"/>
            <p:cNvSpPr/>
            <p:nvPr/>
          </p:nvSpPr>
          <p:spPr>
            <a:xfrm>
              <a:off x="2189838" y="3138463"/>
              <a:ext cx="2857374" cy="57803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/>
                <a:t>EBEX, (SPIDER)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526255" y="2953797"/>
              <a:ext cx="646331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気球</a:t>
              </a:r>
              <a:endParaRPr kumimoji="1" lang="ja-JP" altLang="en-US" dirty="0"/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4241285" y="3565875"/>
            <a:ext cx="2499183" cy="750680"/>
            <a:chOff x="4241285" y="3565875"/>
            <a:chExt cx="2499183" cy="750680"/>
          </a:xfrm>
        </p:grpSpPr>
        <p:sp>
          <p:nvSpPr>
            <p:cNvPr id="9" name="左右矢印 8"/>
            <p:cNvSpPr/>
            <p:nvPr/>
          </p:nvSpPr>
          <p:spPr>
            <a:xfrm>
              <a:off x="4241285" y="3738525"/>
              <a:ext cx="2499183" cy="57803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/>
                <a:t>ABS</a:t>
              </a:r>
              <a:endParaRPr kumimoji="1" lang="ja-JP" altLang="en-US" sz="2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047212" y="3565875"/>
              <a:ext cx="646331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地上</a:t>
              </a:r>
              <a:endParaRPr kumimoji="1" lang="ja-JP" altLang="en-US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207311" y="2891346"/>
            <a:ext cx="2999745" cy="771624"/>
            <a:chOff x="6207311" y="2891346"/>
            <a:chExt cx="2999745" cy="771624"/>
          </a:xfrm>
        </p:grpSpPr>
        <p:sp>
          <p:nvSpPr>
            <p:cNvPr id="10" name="左右矢印 9"/>
            <p:cNvSpPr/>
            <p:nvPr/>
          </p:nvSpPr>
          <p:spPr>
            <a:xfrm>
              <a:off x="6207311" y="3084940"/>
              <a:ext cx="2999745" cy="57803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2400" dirty="0" err="1" smtClean="0"/>
                <a:t>SPTpol</a:t>
              </a:r>
              <a:r>
                <a:rPr lang="en-US" altLang="ja-JP" sz="2400" dirty="0" smtClean="0"/>
                <a:t>, ACT-pol</a:t>
              </a:r>
              <a:endParaRPr kumimoji="1" lang="ja-JP" altLang="en-US" sz="24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32369" y="2891346"/>
              <a:ext cx="646331" cy="36933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地上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8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BICEP2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4197"/>
            <a:ext cx="9144000" cy="407057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96880" y="4208177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SPTpol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53011" y="4407381"/>
            <a:ext cx="120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BICEP2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68371" y="4676474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Keck-Array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88257" y="28814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南極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6880" y="1662884"/>
            <a:ext cx="5190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BICEP (2006-2008),  BICEP2 (2010-2012)</a:t>
            </a:r>
          </a:p>
          <a:p>
            <a:r>
              <a:rPr lang="en-US" altLang="ja-JP" sz="2400" dirty="0" smtClean="0"/>
              <a:t>Keck Array (2011-),  BICEP3 (2014-)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58287" y="5117851"/>
            <a:ext cx="255670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米軍の力無しには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測定できない</a:t>
            </a:r>
            <a:endParaRPr kumimoji="1" lang="ja-JP" altLang="en-US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1" y="2477598"/>
            <a:ext cx="4092128" cy="43311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707120" y="4456549"/>
            <a:ext cx="1053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(BICEP2 x 5)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7620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BICEP2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58287" y="5117851"/>
            <a:ext cx="255670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米軍の力無しには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測定できない</a:t>
            </a:r>
            <a:endParaRPr kumimoji="1" lang="ja-JP" altLang="en-US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3979"/>
            <a:ext cx="5907944" cy="383150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90782" y="5685595"/>
            <a:ext cx="3225362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光軸を中心に回転可能</a:t>
            </a:r>
          </a:p>
          <a:p>
            <a:r>
              <a:rPr lang="ja-JP" altLang="en-US" sz="2000" dirty="0" smtClean="0"/>
              <a:t>偽偏光等の系統誤差を抑制</a:t>
            </a:r>
            <a:endParaRPr kumimoji="1" lang="en-US" altLang="ja-JP" sz="2000" dirty="0" smtClean="0"/>
          </a:p>
        </p:txBody>
      </p:sp>
      <p:sp>
        <p:nvSpPr>
          <p:cNvPr id="16" name="円/楕円 15"/>
          <p:cNvSpPr/>
          <p:nvPr/>
        </p:nvSpPr>
        <p:spPr>
          <a:xfrm>
            <a:off x="1454732" y="4676474"/>
            <a:ext cx="777936" cy="81378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903" y="2224151"/>
            <a:ext cx="3270656" cy="346144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699042" y="3647955"/>
            <a:ext cx="190268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レンズで集光</a:t>
            </a:r>
            <a:endParaRPr kumimoji="1" lang="en-US" altLang="ja-JP" sz="2400" dirty="0" smtClean="0"/>
          </a:p>
          <a:p>
            <a:pPr algn="ctr"/>
            <a:r>
              <a:rPr lang="ja-JP" altLang="en-US" dirty="0" smtClean="0"/>
              <a:t>シンプルなので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開発が早い</a:t>
            </a:r>
            <a:endParaRPr kumimoji="1" lang="en-US" altLang="ja-JP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80943" y="5803819"/>
            <a:ext cx="192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150 GHz, 250 pixel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7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BICEP2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20" y="1439976"/>
            <a:ext cx="4833925" cy="54180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145" y="1840845"/>
            <a:ext cx="3483978" cy="25717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087" y="4355290"/>
            <a:ext cx="3704714" cy="25253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193893" y="5042028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フェーズドアレイアンテナ</a:t>
            </a:r>
            <a:endParaRPr kumimoji="1" lang="ja-JP" altLang="en-US" sz="2400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499184" y="3525169"/>
            <a:ext cx="2482903" cy="887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7220768" y="3297213"/>
            <a:ext cx="1" cy="1058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987349" y="5767368"/>
            <a:ext cx="3662180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フェーズドアレイアンテナにより、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斜めから入る光を防ぐ！</a:t>
            </a:r>
            <a:endParaRPr kumimoji="1" lang="en-US" altLang="ja-JP" sz="2000" dirty="0" smtClean="0"/>
          </a:p>
          <a:p>
            <a:r>
              <a:rPr lang="en-US" altLang="ja-JP" sz="1600" dirty="0"/>
              <a:t>(</a:t>
            </a:r>
            <a:r>
              <a:rPr lang="ja-JP" altLang="en-US" sz="1600" dirty="0" smtClean="0"/>
              <a:t>他実験</a:t>
            </a:r>
            <a:r>
              <a:rPr kumimoji="1" lang="ja-JP" altLang="en-US" sz="1600" dirty="0" smtClean="0"/>
              <a:t>はレンズレットもしくはホーン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452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BICEP2</a:t>
            </a:r>
            <a:r>
              <a:rPr kumimoji="1" lang="ja-JP" altLang="en-US" dirty="0" smtClean="0"/>
              <a:t>の</a:t>
            </a:r>
            <a:r>
              <a:rPr kumimoji="1" lang="en-US" altLang="ja-JP" dirty="0" err="1" smtClean="0"/>
              <a:t>C</a:t>
            </a:r>
            <a:r>
              <a:rPr kumimoji="1" lang="en-US" altLang="ja-JP" baseline="-25000" dirty="0" err="1" smtClean="0"/>
              <a:t>l</a:t>
            </a:r>
            <a:r>
              <a:rPr kumimoji="1" lang="en-US" altLang="ja-JP" baseline="30000" dirty="0" err="1" smtClean="0"/>
              <a:t>BB</a:t>
            </a:r>
            <a:r>
              <a:rPr kumimoji="1" lang="ja-JP" altLang="en-US" dirty="0" smtClean="0"/>
              <a:t>とその後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2" y="1970301"/>
            <a:ext cx="7230128" cy="3844835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89595" y="3617426"/>
            <a:ext cx="2891044" cy="396810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038078" y="1419586"/>
            <a:ext cx="1019577" cy="1025152"/>
            <a:chOff x="5850410" y="4436599"/>
            <a:chExt cx="1279257" cy="1307417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図形グループ 14"/>
          <p:cNvGrpSpPr/>
          <p:nvPr/>
        </p:nvGrpSpPr>
        <p:grpSpPr>
          <a:xfrm>
            <a:off x="7962843" y="1761755"/>
            <a:ext cx="372657" cy="395218"/>
            <a:chOff x="5850410" y="4436599"/>
            <a:chExt cx="1279257" cy="1307417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2260194" y="18278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大角度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85680" y="18356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小角度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6" name="直線矢印コネクタ 25"/>
          <p:cNvCxnSpPr>
            <a:stCxn id="24" idx="3"/>
            <a:endCxn id="25" idx="1"/>
          </p:cNvCxnSpPr>
          <p:nvPr/>
        </p:nvCxnSpPr>
        <p:spPr>
          <a:xfrm>
            <a:off x="3137357" y="2012487"/>
            <a:ext cx="394832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933040" y="5588186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6600"/>
                </a:solidFill>
              </a:rPr>
              <a:t>角度スケールの逆数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7951" y="4463471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FF"/>
                </a:solidFill>
              </a:rPr>
              <a:t>原始重力波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 </a:t>
            </a:r>
            <a:r>
              <a:rPr kumimoji="1" lang="en-US" altLang="ja-JP" sz="2400" b="1" i="1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-modes</a:t>
            </a:r>
            <a:endParaRPr kumimoji="1" lang="ja-JP" altLang="en-US" sz="2400" b="1" dirty="0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99490" y="4733018"/>
            <a:ext cx="21639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重力レンズ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-modes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44962" y="4798972"/>
            <a:ext cx="21980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インフレーション起源</a:t>
            </a:r>
            <a:endParaRPr kumimoji="1" lang="ja-JP" altLang="en-US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247871" y="5045718"/>
            <a:ext cx="12105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銀河団起源</a:t>
            </a:r>
            <a:endParaRPr kumimoji="1" lang="ja-JP" altLang="en-US" sz="1600" dirty="0"/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162" y="5894590"/>
            <a:ext cx="3238500" cy="31750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719716" y="3145328"/>
            <a:ext cx="1219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BICEP2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141048" y="4736941"/>
            <a:ext cx="113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F00FF"/>
                </a:solidFill>
              </a:rPr>
              <a:t>r</a:t>
            </a:r>
            <a:r>
              <a:rPr kumimoji="1" lang="en-US" altLang="ja-JP" sz="2000" dirty="0" smtClean="0">
                <a:solidFill>
                  <a:srgbClr val="FF00FF"/>
                </a:solidFill>
              </a:rPr>
              <a:t> </a:t>
            </a:r>
            <a:r>
              <a:rPr lang="en-US" altLang="ja-JP" sz="2000" dirty="0" smtClean="0">
                <a:solidFill>
                  <a:srgbClr val="FF00FF"/>
                </a:solidFill>
              </a:rPr>
              <a:t>〜</a:t>
            </a:r>
            <a:r>
              <a:rPr kumimoji="1" lang="en-US" altLang="ja-JP" sz="2000" dirty="0" smtClean="0">
                <a:solidFill>
                  <a:srgbClr val="FF00FF"/>
                </a:solidFill>
              </a:rPr>
              <a:t> 0.20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15172" y="2791267"/>
            <a:ext cx="331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8000"/>
                </a:solidFill>
              </a:rPr>
              <a:t>0.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 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同じ結果</a:t>
            </a:r>
            <a:r>
              <a:rPr lang="ja-JP" altLang="en-US" sz="2000" dirty="0" smtClean="0">
                <a:solidFill>
                  <a:srgbClr val="008000"/>
                </a:solidFill>
              </a:rPr>
              <a:t>を再現できるか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？</a:t>
            </a:r>
            <a:endParaRPr lang="en-US" altLang="ja-JP" sz="2000" dirty="0">
              <a:solidFill>
                <a:srgbClr val="008000"/>
              </a:solidFill>
            </a:endParaRPr>
          </a:p>
          <a:p>
            <a:r>
              <a:rPr lang="en-US" altLang="ja-JP" sz="2000" dirty="0" smtClean="0">
                <a:solidFill>
                  <a:srgbClr val="008000"/>
                </a:solidFill>
              </a:rPr>
              <a:t>1. </a:t>
            </a:r>
            <a:r>
              <a:rPr lang="ja-JP" altLang="en-US" sz="2000" dirty="0" smtClean="0">
                <a:solidFill>
                  <a:srgbClr val="008000"/>
                </a:solidFill>
              </a:rPr>
              <a:t>他の波長はどうか？</a:t>
            </a:r>
            <a:r>
              <a:rPr lang="en-US" altLang="ja-JP" sz="2000" dirty="0" smtClean="0">
                <a:solidFill>
                  <a:srgbClr val="008000"/>
                </a:solidFill>
              </a:rPr>
              <a:t/>
            </a:r>
            <a:br>
              <a:rPr lang="en-US" altLang="ja-JP" sz="2000" dirty="0" smtClean="0">
                <a:solidFill>
                  <a:srgbClr val="008000"/>
                </a:solidFill>
              </a:rPr>
            </a:br>
            <a:r>
              <a:rPr lang="en-US" altLang="ja-JP" sz="2000" dirty="0" smtClean="0">
                <a:solidFill>
                  <a:srgbClr val="008000"/>
                </a:solidFill>
              </a:rPr>
              <a:t> </a:t>
            </a:r>
            <a:r>
              <a:rPr lang="en-US" altLang="ja-JP" sz="2000" dirty="0">
                <a:solidFill>
                  <a:srgbClr val="008000"/>
                </a:solidFill>
              </a:rPr>
              <a:t> </a:t>
            </a:r>
            <a:r>
              <a:rPr lang="ja-JP" altLang="en-US" sz="2000" dirty="0" smtClean="0">
                <a:solidFill>
                  <a:srgbClr val="008000"/>
                </a:solidFill>
              </a:rPr>
              <a:t>　別の空でも同じか？</a:t>
            </a:r>
            <a:endParaRPr lang="en-US" altLang="ja-JP" sz="2000" dirty="0" smtClean="0">
              <a:solidFill>
                <a:srgbClr val="008000"/>
              </a:solidFill>
            </a:endParaRPr>
          </a:p>
          <a:p>
            <a:endParaRPr lang="en-US" altLang="ja-JP" sz="2000" dirty="0" smtClean="0">
              <a:solidFill>
                <a:srgbClr val="008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90988" y="2444738"/>
            <a:ext cx="26138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この結果そのものの検証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800347" y="2716600"/>
            <a:ext cx="1811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</a:rPr>
              <a:t>何かの系統誤差</a:t>
            </a:r>
            <a:r>
              <a:rPr lang="en-US" altLang="ja-JP" sz="1600" dirty="0" smtClean="0">
                <a:solidFill>
                  <a:srgbClr val="FF0000"/>
                </a:solidFill>
              </a:rPr>
              <a:t>??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87" name="図 8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51" y="4053728"/>
            <a:ext cx="1155700" cy="241300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10560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  <p:bldP spid="8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イ</a:t>
            </a:r>
            <a:r>
              <a:rPr kumimoji="1" lang="ja-JP" altLang="en-US" dirty="0" smtClean="0"/>
              <a:t>ンフレーションであることの証明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2" y="1970301"/>
            <a:ext cx="7230128" cy="3844835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89595" y="3617426"/>
            <a:ext cx="2891044" cy="396810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038078" y="1419586"/>
            <a:ext cx="1019577" cy="1025152"/>
            <a:chOff x="5850410" y="4436599"/>
            <a:chExt cx="1279257" cy="1307417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図形グループ 14"/>
          <p:cNvGrpSpPr/>
          <p:nvPr/>
        </p:nvGrpSpPr>
        <p:grpSpPr>
          <a:xfrm>
            <a:off x="7962843" y="1761755"/>
            <a:ext cx="372657" cy="395218"/>
            <a:chOff x="5850410" y="4436599"/>
            <a:chExt cx="1279257" cy="1307417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2260194" y="18278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大角度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85680" y="18356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小角度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6" name="直線矢印コネクタ 25"/>
          <p:cNvCxnSpPr>
            <a:stCxn id="24" idx="3"/>
            <a:endCxn id="25" idx="1"/>
          </p:cNvCxnSpPr>
          <p:nvPr/>
        </p:nvCxnSpPr>
        <p:spPr>
          <a:xfrm>
            <a:off x="3137357" y="2012487"/>
            <a:ext cx="394832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933040" y="5588186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6600"/>
                </a:solidFill>
              </a:rPr>
              <a:t>角度スケールの逆数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7951" y="4463471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FF"/>
                </a:solidFill>
              </a:rPr>
              <a:t>原始重力波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 </a:t>
            </a:r>
            <a:r>
              <a:rPr kumimoji="1" lang="en-US" altLang="ja-JP" sz="2400" b="1" i="1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sz="2400" b="1" dirty="0" smtClean="0">
                <a:solidFill>
                  <a:srgbClr val="FF00FF"/>
                </a:solidFill>
              </a:rPr>
              <a:t>-modes</a:t>
            </a:r>
            <a:endParaRPr kumimoji="1" lang="ja-JP" altLang="en-US" sz="2400" b="1" dirty="0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99490" y="4733018"/>
            <a:ext cx="21639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重力レンズ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-modes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44962" y="4798972"/>
            <a:ext cx="21980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インフレーション起源</a:t>
            </a:r>
            <a:endParaRPr kumimoji="1" lang="ja-JP" altLang="en-US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247871" y="5045718"/>
            <a:ext cx="121058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銀河団起源</a:t>
            </a:r>
            <a:endParaRPr kumimoji="1" lang="ja-JP" altLang="en-US" sz="1600" dirty="0"/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162" y="5894590"/>
            <a:ext cx="3238500" cy="31750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719716" y="3145328"/>
            <a:ext cx="1219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BICEP2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141048" y="4736941"/>
            <a:ext cx="113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F00FF"/>
                </a:solidFill>
              </a:rPr>
              <a:t>r</a:t>
            </a:r>
            <a:r>
              <a:rPr kumimoji="1" lang="en-US" altLang="ja-JP" sz="2000" dirty="0" smtClean="0">
                <a:solidFill>
                  <a:srgbClr val="FF00FF"/>
                </a:solidFill>
              </a:rPr>
              <a:t> </a:t>
            </a:r>
            <a:r>
              <a:rPr lang="en-US" altLang="ja-JP" sz="2000" dirty="0" smtClean="0">
                <a:solidFill>
                  <a:srgbClr val="FF00FF"/>
                </a:solidFill>
              </a:rPr>
              <a:t>〜</a:t>
            </a:r>
            <a:r>
              <a:rPr kumimoji="1" lang="en-US" altLang="ja-JP" sz="2000" dirty="0" smtClean="0">
                <a:solidFill>
                  <a:srgbClr val="FF00FF"/>
                </a:solidFill>
              </a:rPr>
              <a:t> 0.20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111909" y="3335344"/>
            <a:ext cx="2271923" cy="117859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15172" y="2791267"/>
            <a:ext cx="3087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① 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一番左の山の高さは？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>
            <a:off x="6547189" y="3783575"/>
            <a:ext cx="1522248" cy="1147279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734958" y="3456042"/>
            <a:ext cx="2548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8000"/>
                </a:solidFill>
              </a:rPr>
              <a:t>②</a:t>
            </a:r>
            <a:r>
              <a:rPr lang="ja-JP" altLang="en-US" sz="2000" dirty="0" smtClean="0">
                <a:solidFill>
                  <a:srgbClr val="008000"/>
                </a:solidFill>
              </a:rPr>
              <a:t>スペクトル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の傾き</a:t>
            </a:r>
            <a:endParaRPr kumimoji="1" lang="en-US" altLang="ja-JP" sz="2000" dirty="0" smtClean="0">
              <a:solidFill>
                <a:srgbClr val="008000"/>
              </a:solidFill>
            </a:endParaRPr>
          </a:p>
          <a:p>
            <a:r>
              <a:rPr lang="ja-JP" altLang="en-US" sz="2000" dirty="0" smtClean="0">
                <a:solidFill>
                  <a:srgbClr val="008000"/>
                </a:solidFill>
              </a:rPr>
              <a:t>　　　はどれくらいか？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90988" y="2598341"/>
            <a:ext cx="1676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インフレーション</a:t>
            </a:r>
            <a:r>
              <a:rPr kumimoji="1" lang="ja-JP" altLang="en-US" sz="1200" dirty="0" smtClean="0"/>
              <a:t>の検証</a:t>
            </a:r>
            <a:endParaRPr kumimoji="1" lang="ja-JP" altLang="en-US" sz="12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127747" y="3276300"/>
            <a:ext cx="146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パラメータ</a:t>
            </a:r>
            <a:r>
              <a:rPr lang="en-US" altLang="ja-JP" sz="1200" dirty="0"/>
              <a:t> </a:t>
            </a:r>
            <a:r>
              <a:rPr lang="en-US" altLang="ja-JP" sz="1200" dirty="0" err="1" smtClean="0"/>
              <a:t>n</a:t>
            </a:r>
            <a:r>
              <a:rPr lang="en-US" altLang="ja-JP" sz="1200" baseline="-25000" dirty="0" err="1" smtClean="0"/>
              <a:t>t</a:t>
            </a:r>
            <a:r>
              <a:rPr lang="ja-JP" altLang="en-US" sz="1200" dirty="0" smtClean="0"/>
              <a:t>の決定</a:t>
            </a:r>
            <a:endParaRPr kumimoji="1" lang="ja-JP" altLang="en-US" sz="1200" dirty="0"/>
          </a:p>
        </p:txBody>
      </p:sp>
      <p:sp>
        <p:nvSpPr>
          <p:cNvPr id="43" name="左右矢印 42"/>
          <p:cNvSpPr/>
          <p:nvPr/>
        </p:nvSpPr>
        <p:spPr>
          <a:xfrm>
            <a:off x="3260846" y="3440546"/>
            <a:ext cx="3127875" cy="959471"/>
          </a:xfrm>
          <a:prstGeom prst="leftRightArrow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392314" y="3587056"/>
            <a:ext cx="2853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err="1" smtClean="0"/>
              <a:t>GroundBIRD</a:t>
            </a:r>
            <a:endParaRPr kumimoji="1" lang="en-US" altLang="ja-JP" sz="3200" b="1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8842" y="224107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その後は、、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0" grpId="0"/>
      <p:bldP spid="41" grpId="0"/>
      <p:bldP spid="42" grpId="0"/>
      <p:bldP spid="43" grpId="0" animBg="1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endParaRPr kumimoji="1" lang="ja-JP" altLang="en-US" dirty="0"/>
          </a:p>
        </p:txBody>
      </p:sp>
      <p:grpSp>
        <p:nvGrpSpPr>
          <p:cNvPr id="45" name="図形グループ 44"/>
          <p:cNvGrpSpPr/>
          <p:nvPr/>
        </p:nvGrpSpPr>
        <p:grpSpPr>
          <a:xfrm>
            <a:off x="1619870" y="3126757"/>
            <a:ext cx="1427598" cy="3328334"/>
            <a:chOff x="25898" y="3126757"/>
            <a:chExt cx="1427598" cy="3328334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98" y="3126757"/>
              <a:ext cx="1395340" cy="3328334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1219760" y="4424739"/>
              <a:ext cx="233736" cy="466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240" y="1841966"/>
            <a:ext cx="3227983" cy="4557552"/>
          </a:xfrm>
          <a:prstGeom prst="rect">
            <a:avLst/>
          </a:prstGeom>
        </p:spPr>
      </p:pic>
      <p:sp>
        <p:nvSpPr>
          <p:cNvPr id="32" name="円弧 31"/>
          <p:cNvSpPr/>
          <p:nvPr/>
        </p:nvSpPr>
        <p:spPr>
          <a:xfrm>
            <a:off x="3365778" y="4354870"/>
            <a:ext cx="2365139" cy="473424"/>
          </a:xfrm>
          <a:prstGeom prst="arc">
            <a:avLst>
              <a:gd name="adj1" fmla="val 20910810"/>
              <a:gd name="adj2" fmla="val 11373839"/>
            </a:avLst>
          </a:prstGeom>
          <a:ln w="63500" cmpd="sng">
            <a:solidFill>
              <a:srgbClr val="3366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784069" y="3220936"/>
            <a:ext cx="1370119" cy="574186"/>
          </a:xfrm>
          <a:prstGeom prst="rect">
            <a:avLst/>
          </a:prstGeom>
          <a:solidFill>
            <a:srgbClr val="00FF00"/>
          </a:solidFill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MKID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検出器</a:t>
            </a:r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at 0.25 K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H="1">
            <a:off x="5225870" y="1717624"/>
            <a:ext cx="301202" cy="59135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889229" y="1294315"/>
            <a:ext cx="1668781" cy="319881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CMB</a:t>
            </a:r>
            <a:r>
              <a:rPr lang="en-US" altLang="ja-JP" sz="1400" b="1" i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 (FOV ±10°</a:t>
            </a:r>
            <a:r>
              <a:rPr lang="en-US" altLang="ja-JP" sz="1400" b="1" i="1" dirty="0">
                <a:solidFill>
                  <a:srgbClr val="FF0000"/>
                </a:solidFill>
                <a:latin typeface="Calibri"/>
                <a:ea typeface="ＭＳ Ｐゴシック"/>
              </a:rPr>
              <a:t>)</a:t>
            </a:r>
            <a:endParaRPr lang="ja-JP" altLang="en-US" sz="1400" b="1" i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5537338" y="1823459"/>
            <a:ext cx="292009" cy="5962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>
            <a:off x="4917773" y="1602628"/>
            <a:ext cx="263023" cy="5844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299176" y="4944484"/>
            <a:ext cx="863482" cy="2755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 anchor="ctr" anchorCtr="1">
            <a:noAutofit/>
          </a:bodyPr>
          <a:lstStyle/>
          <a:p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回転台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480617" y="3983087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20rpm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20975664">
            <a:off x="5597940" y="4300191"/>
            <a:ext cx="2304312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世界最高速スキャン</a:t>
            </a:r>
            <a:r>
              <a:rPr kumimoji="1" lang="en-US" altLang="ja-JP" dirty="0" smtClean="0">
                <a:solidFill>
                  <a:srgbClr val="FFFFFF"/>
                </a:solidFill>
              </a:rPr>
              <a:t>!!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28576" y="2884810"/>
            <a:ext cx="15273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4K</a:t>
            </a:r>
            <a:r>
              <a:rPr lang="ja-JP" altLang="en-US" sz="1400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の光学系</a:t>
            </a:r>
            <a:endParaRPr lang="ja-JP" altLang="en-US" sz="1400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71589" y="3249133"/>
            <a:ext cx="1633615" cy="647455"/>
          </a:xfrm>
          <a:prstGeom prst="rect">
            <a:avLst/>
          </a:prstGeom>
          <a:solidFill>
            <a:srgbClr val="CCFFCC"/>
          </a:solidFill>
        </p:spPr>
        <p:txBody>
          <a:bodyPr wrap="none" rtlCol="0" anchor="ctr" anchorCtr="1">
            <a:noAutofit/>
          </a:bodyPr>
          <a:lstStyle/>
          <a:p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集光用ミラー</a:t>
            </a:r>
            <a:endParaRPr lang="en-US" altLang="ja-JP" sz="1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Mizuguchi</a:t>
            </a:r>
            <a:r>
              <a:rPr lang="en-US" altLang="ja-JP" sz="1400" dirty="0" err="1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sz="1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Dragone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en-US" altLang="ja-JP" sz="14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 (0.5°</a:t>
            </a: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 at 150GHz)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4587735" y="3083658"/>
            <a:ext cx="252674" cy="5962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4419892" y="3306610"/>
            <a:ext cx="134102" cy="3173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4414297" y="3278636"/>
            <a:ext cx="553885" cy="2293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30917" y="2949938"/>
            <a:ext cx="1713023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CMB</a:t>
            </a:r>
            <a:r>
              <a:rPr kumimoji="1" lang="ja-JP" altLang="en-US" sz="1100" dirty="0" smtClean="0"/>
              <a:t>偏光観測では世界初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0985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宇宙の歴史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9"/>
          <a:stretch/>
        </p:blipFill>
        <p:spPr>
          <a:xfrm>
            <a:off x="334918" y="1369773"/>
            <a:ext cx="8446252" cy="3964730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1585312" y="2412333"/>
            <a:ext cx="388847" cy="187238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8076" y="181231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40EF-E6B4-164B-9486-3B378CA799D1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8" name="左矢印 17"/>
          <p:cNvSpPr/>
          <p:nvPr/>
        </p:nvSpPr>
        <p:spPr>
          <a:xfrm>
            <a:off x="1974160" y="2275647"/>
            <a:ext cx="5959496" cy="1390876"/>
          </a:xfrm>
          <a:prstGeom prst="leftArrow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加速器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(LHC</a:t>
            </a:r>
            <a:r>
              <a:rPr lang="ja-JP" altLang="en-US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など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42289" y="5407255"/>
            <a:ext cx="736611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加速器では、たとえビッグバンに迫れても、</a:t>
            </a:r>
            <a:endParaRPr lang="en-US" altLang="ja-JP" sz="2800" dirty="0" smtClean="0">
              <a:solidFill>
                <a:prstClr val="black"/>
              </a:solidFill>
              <a:latin typeface="Chalkboard"/>
              <a:ea typeface="ＤＦＰ太丸ゴシック体"/>
              <a:cs typeface="Chalkboard"/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インフレーションはさすがに無理</a:t>
            </a:r>
            <a:r>
              <a:rPr lang="en-US" altLang="ja-JP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…</a:t>
            </a:r>
            <a:endParaRPr lang="en-US" altLang="ja-JP" sz="2800" dirty="0">
              <a:solidFill>
                <a:prstClr val="black"/>
              </a:solidFill>
              <a:latin typeface="Chalkboard"/>
              <a:ea typeface="ＤＦＰ太丸ゴシック体"/>
              <a:cs typeface="Chalkboard"/>
            </a:endParaRPr>
          </a:p>
        </p:txBody>
      </p:sp>
      <p:sp>
        <p:nvSpPr>
          <p:cNvPr id="20" name="ストライプ矢印 19"/>
          <p:cNvSpPr/>
          <p:nvPr/>
        </p:nvSpPr>
        <p:spPr>
          <a:xfrm>
            <a:off x="1367588" y="2618331"/>
            <a:ext cx="6566068" cy="2116662"/>
          </a:xfrm>
          <a:prstGeom prst="stripedRight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Calibri"/>
                <a:ea typeface="ＭＳ Ｐゴシック"/>
              </a:rPr>
              <a:t>何かインフレーション由来の</a:t>
            </a:r>
            <a:endParaRPr lang="en-US" altLang="ja-JP" sz="28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Calibri"/>
                <a:ea typeface="ＭＳ Ｐゴシック"/>
              </a:rPr>
              <a:t>信号を捉えたい</a:t>
            </a:r>
            <a:endParaRPr lang="ja-JP" altLang="en-US" sz="28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97685" y="3196100"/>
            <a:ext cx="627974" cy="558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47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39" y="2513714"/>
            <a:ext cx="8115028" cy="42164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r>
              <a:rPr kumimoji="1" lang="en-US" altLang="ja-JP" dirty="0" smtClean="0"/>
              <a:t> – </a:t>
            </a:r>
            <a:r>
              <a:rPr lang="ja-JP" altLang="en-US" sz="3600" dirty="0" smtClean="0"/>
              <a:t>スキャン方法</a:t>
            </a:r>
            <a:endParaRPr kumimoji="1" lang="ja-JP" altLang="en-US" sz="36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268" y="1323760"/>
            <a:ext cx="2287890" cy="2310632"/>
          </a:xfrm>
          <a:prstGeom prst="rect">
            <a:avLst/>
          </a:prstGeom>
        </p:spPr>
      </p:pic>
      <p:cxnSp>
        <p:nvCxnSpPr>
          <p:cNvPr id="25" name="直線コネクタ 24"/>
          <p:cNvCxnSpPr/>
          <p:nvPr/>
        </p:nvCxnSpPr>
        <p:spPr>
          <a:xfrm flipH="1">
            <a:off x="7655432" y="2357435"/>
            <a:ext cx="1012555" cy="42379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 flipV="1">
            <a:off x="7655432" y="2781226"/>
            <a:ext cx="866119" cy="514527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8652166" y="2357506"/>
            <a:ext cx="126571" cy="13619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ドーナツ 27"/>
          <p:cNvSpPr/>
          <p:nvPr/>
        </p:nvSpPr>
        <p:spPr>
          <a:xfrm>
            <a:off x="8356225" y="2349621"/>
            <a:ext cx="533037" cy="970997"/>
          </a:xfrm>
          <a:prstGeom prst="donut">
            <a:avLst/>
          </a:prstGeom>
          <a:solidFill>
            <a:srgbClr val="FF00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弧 28"/>
          <p:cNvSpPr/>
          <p:nvPr/>
        </p:nvSpPr>
        <p:spPr>
          <a:xfrm>
            <a:off x="6225614" y="1430817"/>
            <a:ext cx="1175462" cy="119458"/>
          </a:xfrm>
          <a:prstGeom prst="arc">
            <a:avLst>
              <a:gd name="adj1" fmla="val 17935493"/>
              <a:gd name="adj2" fmla="val 15688827"/>
            </a:avLst>
          </a:prstGeom>
          <a:ln w="38100" cmpd="sng">
            <a:solidFill>
              <a:srgbClr val="FF66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30"/>
          <p:cNvSpPr/>
          <p:nvPr/>
        </p:nvSpPr>
        <p:spPr>
          <a:xfrm>
            <a:off x="7275508" y="4617340"/>
            <a:ext cx="1558489" cy="1587433"/>
          </a:xfrm>
          <a:prstGeom prst="donut">
            <a:avLst/>
          </a:prstGeom>
          <a:solidFill>
            <a:srgbClr val="FF00FF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562666" y="1340756"/>
            <a:ext cx="1447932" cy="923330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3</a:t>
            </a:r>
            <a:r>
              <a:rPr kumimoji="1" lang="ja-JP" altLang="en-US" dirty="0" smtClean="0"/>
              <a:t>秒で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ドーナツ型の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スキャン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19596" y="6308320"/>
            <a:ext cx="1980029" cy="52322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FFFF"/>
                </a:solidFill>
              </a:rPr>
              <a:t>地球の自転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6" name="左矢印 5"/>
          <p:cNvSpPr/>
          <p:nvPr/>
        </p:nvSpPr>
        <p:spPr>
          <a:xfrm>
            <a:off x="3258380" y="6412748"/>
            <a:ext cx="1014331" cy="330694"/>
          </a:xfrm>
          <a:prstGeom prst="leftArrow">
            <a:avLst/>
          </a:prstGeom>
          <a:solidFill>
            <a:srgbClr val="FF6600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55692" y="274638"/>
            <a:ext cx="300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 smtClean="0">
                <a:solidFill>
                  <a:srgbClr val="008000"/>
                </a:solidFill>
              </a:rPr>
              <a:t>仮にチリで観測したとすると、</a:t>
            </a:r>
            <a:endParaRPr lang="en-US" altLang="ja-JP" dirty="0">
              <a:solidFill>
                <a:srgbClr val="008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32545" y="3651835"/>
            <a:ext cx="4711471" cy="95410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一台で、</a:t>
            </a:r>
            <a:r>
              <a:rPr lang="ja-JP" altLang="en-US" sz="2800" dirty="0" smtClean="0"/>
              <a:t>全天の</a:t>
            </a:r>
            <a:r>
              <a:rPr lang="en-US" altLang="ja-JP" sz="2800" dirty="0" smtClean="0"/>
              <a:t>1/3</a:t>
            </a:r>
            <a:r>
              <a:rPr lang="ja-JP" altLang="en-US" sz="2800" dirty="0" smtClean="0"/>
              <a:t>をカバー！</a:t>
            </a:r>
            <a:endParaRPr lang="en-US" altLang="ja-JP" sz="2800" dirty="0" smtClean="0"/>
          </a:p>
          <a:p>
            <a:endParaRPr kumimoji="1" lang="ja-JP" altLang="en-US" sz="28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3192240" y="1294315"/>
            <a:ext cx="3365770" cy="5105203"/>
            <a:chOff x="3192240" y="1294315"/>
            <a:chExt cx="3365770" cy="5105203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2240" y="1841966"/>
              <a:ext cx="3227983" cy="4557552"/>
            </a:xfrm>
            <a:prstGeom prst="rect">
              <a:avLst/>
            </a:prstGeom>
          </p:spPr>
        </p:pic>
        <p:sp>
          <p:nvSpPr>
            <p:cNvPr id="42" name="円弧 41"/>
            <p:cNvSpPr/>
            <p:nvPr/>
          </p:nvSpPr>
          <p:spPr>
            <a:xfrm>
              <a:off x="3365778" y="4354870"/>
              <a:ext cx="2365139" cy="473424"/>
            </a:xfrm>
            <a:prstGeom prst="arc">
              <a:avLst>
                <a:gd name="adj1" fmla="val 20910810"/>
                <a:gd name="adj2" fmla="val 11373839"/>
              </a:avLst>
            </a:prstGeom>
            <a:ln w="63500" cmpd="sng">
              <a:solidFill>
                <a:srgbClr val="3366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43" name="直線矢印コネクタ 42"/>
            <p:cNvCxnSpPr/>
            <p:nvPr/>
          </p:nvCxnSpPr>
          <p:spPr>
            <a:xfrm flipH="1">
              <a:off x="5225870" y="1717624"/>
              <a:ext cx="301202" cy="59135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4889229" y="1294315"/>
              <a:ext cx="1668781" cy="319881"/>
            </a:xfrm>
            <a:prstGeom prst="rect">
              <a:avLst/>
            </a:prstGeom>
            <a:noFill/>
          </p:spPr>
          <p:txBody>
            <a:bodyPr wrap="none" rtlCol="0" anchor="ctr" anchorCtr="1">
              <a:noAutofit/>
            </a:bodyPr>
            <a:lstStyle/>
            <a:p>
              <a:r>
                <a:rPr lang="en-US" altLang="ja-JP" sz="2000" b="1" i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CMB</a:t>
              </a:r>
              <a:r>
                <a:rPr lang="en-US" altLang="ja-JP" sz="1400" b="1" i="1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 (FOV ±10°</a:t>
              </a:r>
              <a:r>
                <a:rPr lang="en-US" altLang="ja-JP" sz="1400" b="1" i="1" dirty="0">
                  <a:solidFill>
                    <a:srgbClr val="FF0000"/>
                  </a:solidFill>
                  <a:latin typeface="Calibri"/>
                  <a:ea typeface="ＭＳ Ｐゴシック"/>
                </a:rPr>
                <a:t>)</a:t>
              </a:r>
              <a:endParaRPr lang="ja-JP" altLang="en-US" sz="1400" b="1" i="1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flipH="1">
              <a:off x="5537338" y="1823459"/>
              <a:ext cx="292009" cy="59627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flipH="1">
              <a:off x="4917773" y="1602628"/>
              <a:ext cx="263023" cy="58449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/>
            <p:cNvSpPr txBox="1"/>
            <p:nvPr/>
          </p:nvSpPr>
          <p:spPr>
            <a:xfrm>
              <a:off x="5480617" y="3983087"/>
              <a:ext cx="80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20rpm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9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1143E-6 5.99954E-7 L -0.40013 -0.174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7" y="-87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4.07407E-6 C 0.00452 -4.07407E-6 0.01476 0.02801 0.01476 0.0625 C 0.01476 0.09723 0.00452 0.1257 -0.00764 0.1257 C -0.01996 0.1257 -0.02969 0.09723 -0.02969 0.0625 C -0.02969 0.02801 -0.01996 -4.07407E-6 -0.00764 -4.07407E-6 Z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96E-6 1.24855E-6 L -0.748 1.24855E-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1" grpId="0" animBg="1"/>
      <p:bldP spid="31" grpId="1" animBg="1"/>
      <p:bldP spid="52" grpId="0" animBg="1"/>
      <p:bldP spid="5" grpId="0" animBg="1"/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6012601" y="2773587"/>
            <a:ext cx="2729196" cy="3853320"/>
            <a:chOff x="6012601" y="2787171"/>
            <a:chExt cx="2729196" cy="3853320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2601" y="2787171"/>
              <a:ext cx="2729196" cy="3853320"/>
            </a:xfrm>
            <a:prstGeom prst="rect">
              <a:avLst/>
            </a:prstGeom>
          </p:spPr>
        </p:pic>
        <p:sp>
          <p:nvSpPr>
            <p:cNvPr id="24" name="フリーフォーム 23"/>
            <p:cNvSpPr/>
            <p:nvPr/>
          </p:nvSpPr>
          <p:spPr>
            <a:xfrm>
              <a:off x="6934181" y="3498650"/>
              <a:ext cx="681784" cy="2522153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784" h="1612729">
                  <a:moveTo>
                    <a:pt x="409701" y="86738"/>
                  </a:moveTo>
                  <a:cubicBezTo>
                    <a:pt x="571873" y="538"/>
                    <a:pt x="734046" y="-85662"/>
                    <a:pt x="665763" y="168670"/>
                  </a:cubicBezTo>
                  <a:cubicBezTo>
                    <a:pt x="597480" y="423002"/>
                    <a:pt x="121203" y="1346449"/>
                    <a:pt x="0" y="1612729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6932936" y="3472734"/>
              <a:ext cx="818948" cy="2510682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948" h="1647581">
                  <a:moveTo>
                    <a:pt x="409701" y="121590"/>
                  </a:moveTo>
                  <a:cubicBezTo>
                    <a:pt x="571873" y="35390"/>
                    <a:pt x="877441" y="-112259"/>
                    <a:pt x="809158" y="142073"/>
                  </a:cubicBezTo>
                  <a:cubicBezTo>
                    <a:pt x="740875" y="396405"/>
                    <a:pt x="121203" y="1381301"/>
                    <a:pt x="0" y="1647581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6921448" y="3226532"/>
              <a:ext cx="1020255" cy="2802053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1020255"/>
                <a:gd name="connsiteY0" fmla="*/ 300953 h 1826944"/>
                <a:gd name="connsiteX1" fmla="*/ 1014008 w 1020255"/>
                <a:gd name="connsiteY1" fmla="*/ 85880 h 1826944"/>
                <a:gd name="connsiteX2" fmla="*/ 0 w 1020255"/>
                <a:gd name="connsiteY2" fmla="*/ 1826944 h 18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0255" h="1826944">
                  <a:moveTo>
                    <a:pt x="409701" y="300953"/>
                  </a:moveTo>
                  <a:cubicBezTo>
                    <a:pt x="571873" y="214753"/>
                    <a:pt x="1082291" y="-168452"/>
                    <a:pt x="1014008" y="85880"/>
                  </a:cubicBezTo>
                  <a:cubicBezTo>
                    <a:pt x="945725" y="340212"/>
                    <a:pt x="121203" y="1560664"/>
                    <a:pt x="0" y="1826944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弧 51"/>
            <p:cNvSpPr/>
            <p:nvPr/>
          </p:nvSpPr>
          <p:spPr>
            <a:xfrm>
              <a:off x="6048446" y="4972742"/>
              <a:ext cx="2365139" cy="473424"/>
            </a:xfrm>
            <a:prstGeom prst="arc">
              <a:avLst>
                <a:gd name="adj1" fmla="val 20910810"/>
                <a:gd name="adj2" fmla="val 11373839"/>
              </a:avLst>
            </a:prstGeom>
            <a:ln w="63500" cmpd="sng">
              <a:solidFill>
                <a:srgbClr val="3366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77948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ステージ上の機械式冷凍機に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電</a:t>
            </a:r>
            <a:r>
              <a:rPr lang="ja-JP" altLang="en-US" dirty="0">
                <a:solidFill>
                  <a:srgbClr val="FF0000"/>
                </a:solidFill>
              </a:rPr>
              <a:t>力線</a:t>
            </a:r>
            <a:r>
              <a:rPr lang="ja-JP" altLang="en-US" dirty="0"/>
              <a:t>と</a:t>
            </a:r>
            <a:r>
              <a:rPr lang="ja-JP" altLang="en-US" dirty="0">
                <a:solidFill>
                  <a:srgbClr val="0000FF"/>
                </a:solidFill>
              </a:rPr>
              <a:t>高圧</a:t>
            </a:r>
            <a:r>
              <a:rPr lang="en-US" altLang="ja-JP" dirty="0">
                <a:solidFill>
                  <a:srgbClr val="0000FF"/>
                </a:solidFill>
              </a:rPr>
              <a:t>He</a:t>
            </a:r>
            <a:r>
              <a:rPr lang="ja-JP" altLang="en-US" dirty="0">
                <a:solidFill>
                  <a:srgbClr val="0000FF"/>
                </a:solidFill>
              </a:rPr>
              <a:t>ガス管</a:t>
            </a:r>
            <a:r>
              <a:rPr lang="ja-JP" altLang="en-US" dirty="0"/>
              <a:t>を接続</a:t>
            </a:r>
            <a:endParaRPr lang="en-US" altLang="ja-JP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6015309" y="2774213"/>
            <a:ext cx="2729196" cy="3853320"/>
            <a:chOff x="6015309" y="2774213"/>
            <a:chExt cx="2729196" cy="3853320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5309" y="2774213"/>
              <a:ext cx="2729196" cy="3853320"/>
            </a:xfrm>
            <a:prstGeom prst="rect">
              <a:avLst/>
            </a:prstGeom>
          </p:spPr>
        </p:pic>
        <p:sp>
          <p:nvSpPr>
            <p:cNvPr id="34" name="円弧 33"/>
            <p:cNvSpPr/>
            <p:nvPr/>
          </p:nvSpPr>
          <p:spPr>
            <a:xfrm>
              <a:off x="6064513" y="4962254"/>
              <a:ext cx="2365139" cy="473424"/>
            </a:xfrm>
            <a:prstGeom prst="arc">
              <a:avLst>
                <a:gd name="adj1" fmla="val 20910810"/>
                <a:gd name="adj2" fmla="val 11373839"/>
              </a:avLst>
            </a:prstGeom>
            <a:ln w="63500" cmpd="sng">
              <a:solidFill>
                <a:srgbClr val="3366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6954999" y="3667103"/>
              <a:ext cx="923534" cy="2316171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35457"/>
                <a:gd name="connsiteY0" fmla="*/ 38489 h 1564480"/>
                <a:gd name="connsiteX1" fmla="*/ 665763 w 835457"/>
                <a:gd name="connsiteY1" fmla="*/ 120421 h 1564480"/>
                <a:gd name="connsiteX2" fmla="*/ 800161 w 835457"/>
                <a:gd name="connsiteY2" fmla="*/ 613246 h 1564480"/>
                <a:gd name="connsiteX3" fmla="*/ 0 w 835457"/>
                <a:gd name="connsiteY3" fmla="*/ 1564480 h 1564480"/>
                <a:gd name="connsiteX0" fmla="*/ 409701 w 765582"/>
                <a:gd name="connsiteY0" fmla="*/ 36167 h 1562158"/>
                <a:gd name="connsiteX1" fmla="*/ 665763 w 765582"/>
                <a:gd name="connsiteY1" fmla="*/ 118099 h 1562158"/>
                <a:gd name="connsiteX2" fmla="*/ 718221 w 765582"/>
                <a:gd name="connsiteY2" fmla="*/ 539233 h 1562158"/>
                <a:gd name="connsiteX3" fmla="*/ 0 w 765582"/>
                <a:gd name="connsiteY3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277793 w 734644"/>
                <a:gd name="connsiteY3" fmla="*/ 836237 h 1562158"/>
                <a:gd name="connsiteX4" fmla="*/ 0 w 734644"/>
                <a:gd name="connsiteY4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0 w 734644"/>
                <a:gd name="connsiteY4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0 w 734644"/>
                <a:gd name="connsiteY5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150444 w 734644"/>
                <a:gd name="connsiteY5" fmla="*/ 969598 h 1562158"/>
                <a:gd name="connsiteX6" fmla="*/ 0 w 734644"/>
                <a:gd name="connsiteY6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150444 w 734644"/>
                <a:gd name="connsiteY5" fmla="*/ 969598 h 1562158"/>
                <a:gd name="connsiteX6" fmla="*/ 304275 w 734644"/>
                <a:gd name="connsiteY6" fmla="*/ 1302302 h 1562158"/>
                <a:gd name="connsiteX7" fmla="*/ 0 w 734644"/>
                <a:gd name="connsiteY7" fmla="*/ 1562158 h 1562158"/>
                <a:gd name="connsiteX0" fmla="*/ 409701 w 923534"/>
                <a:gd name="connsiteY0" fmla="*/ 28193 h 1554184"/>
                <a:gd name="connsiteX1" fmla="*/ 665763 w 923534"/>
                <a:gd name="connsiteY1" fmla="*/ 110125 h 1554184"/>
                <a:gd name="connsiteX2" fmla="*/ 923177 w 923534"/>
                <a:gd name="connsiteY2" fmla="*/ 221089 h 1554184"/>
                <a:gd name="connsiteX3" fmla="*/ 718221 w 923534"/>
                <a:gd name="connsiteY3" fmla="*/ 531259 h 1554184"/>
                <a:gd name="connsiteX4" fmla="*/ 352920 w 923534"/>
                <a:gd name="connsiteY4" fmla="*/ 617192 h 1554184"/>
                <a:gd name="connsiteX5" fmla="*/ 601205 w 923534"/>
                <a:gd name="connsiteY5" fmla="*/ 983089 h 1554184"/>
                <a:gd name="connsiteX6" fmla="*/ 150444 w 923534"/>
                <a:gd name="connsiteY6" fmla="*/ 961624 h 1554184"/>
                <a:gd name="connsiteX7" fmla="*/ 304275 w 923534"/>
                <a:gd name="connsiteY7" fmla="*/ 1294328 h 1554184"/>
                <a:gd name="connsiteX8" fmla="*/ 0 w 923534"/>
                <a:gd name="connsiteY8" fmla="*/ 1554184 h 15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534" h="1554184">
                  <a:moveTo>
                    <a:pt x="409701" y="28193"/>
                  </a:moveTo>
                  <a:cubicBezTo>
                    <a:pt x="571873" y="-58007"/>
                    <a:pt x="580184" y="77976"/>
                    <a:pt x="665763" y="110125"/>
                  </a:cubicBezTo>
                  <a:cubicBezTo>
                    <a:pt x="751342" y="142274"/>
                    <a:pt x="914434" y="150900"/>
                    <a:pt x="923177" y="221089"/>
                  </a:cubicBezTo>
                  <a:cubicBezTo>
                    <a:pt x="931920" y="291278"/>
                    <a:pt x="778085" y="470012"/>
                    <a:pt x="718221" y="531259"/>
                  </a:cubicBezTo>
                  <a:cubicBezTo>
                    <a:pt x="658357" y="592506"/>
                    <a:pt x="427873" y="577662"/>
                    <a:pt x="352920" y="617192"/>
                  </a:cubicBezTo>
                  <a:cubicBezTo>
                    <a:pt x="277967" y="656722"/>
                    <a:pt x="571749" y="906008"/>
                    <a:pt x="601205" y="983089"/>
                  </a:cubicBezTo>
                  <a:cubicBezTo>
                    <a:pt x="630661" y="1060170"/>
                    <a:pt x="233322" y="949699"/>
                    <a:pt x="150444" y="961624"/>
                  </a:cubicBezTo>
                  <a:cubicBezTo>
                    <a:pt x="67566" y="973549"/>
                    <a:pt x="329349" y="1195568"/>
                    <a:pt x="304275" y="1294328"/>
                  </a:cubicBezTo>
                  <a:cubicBezTo>
                    <a:pt x="279201" y="1393088"/>
                    <a:pt x="17323" y="1470926"/>
                    <a:pt x="0" y="1554184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6953754" y="3394986"/>
              <a:ext cx="949835" cy="2576815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842042"/>
                <a:gd name="connsiteY0" fmla="*/ 207191 h 1733182"/>
                <a:gd name="connsiteX1" fmla="*/ 658011 w 842042"/>
                <a:gd name="connsiteY1" fmla="*/ 4820 h 1733182"/>
                <a:gd name="connsiteX2" fmla="*/ 809158 w 842042"/>
                <a:gd name="connsiteY2" fmla="*/ 227674 h 1733182"/>
                <a:gd name="connsiteX3" fmla="*/ 0 w 842042"/>
                <a:gd name="connsiteY3" fmla="*/ 1733182 h 1733182"/>
                <a:gd name="connsiteX0" fmla="*/ 409701 w 869430"/>
                <a:gd name="connsiteY0" fmla="*/ 202418 h 1728409"/>
                <a:gd name="connsiteX1" fmla="*/ 658011 w 869430"/>
                <a:gd name="connsiteY1" fmla="*/ 47 h 1728409"/>
                <a:gd name="connsiteX2" fmla="*/ 809158 w 869430"/>
                <a:gd name="connsiteY2" fmla="*/ 222901 h 1728409"/>
                <a:gd name="connsiteX3" fmla="*/ 801406 w 869430"/>
                <a:gd name="connsiteY3" fmla="*/ 501883 h 1728409"/>
                <a:gd name="connsiteX4" fmla="*/ 0 w 869430"/>
                <a:gd name="connsiteY4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0 w 821160"/>
                <a:gd name="connsiteY5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555586 w 821160"/>
                <a:gd name="connsiteY5" fmla="*/ 983236 h 1728409"/>
                <a:gd name="connsiteX6" fmla="*/ 0 w 821160"/>
                <a:gd name="connsiteY6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555586 w 821160"/>
                <a:gd name="connsiteY5" fmla="*/ 983236 h 1728409"/>
                <a:gd name="connsiteX6" fmla="*/ 0 w 821160"/>
                <a:gd name="connsiteY6" fmla="*/ 1728409 h 1728409"/>
                <a:gd name="connsiteX0" fmla="*/ 409701 w 827231"/>
                <a:gd name="connsiteY0" fmla="*/ 220300 h 1746291"/>
                <a:gd name="connsiteX1" fmla="*/ 575729 w 827231"/>
                <a:gd name="connsiteY1" fmla="*/ 42 h 1746291"/>
                <a:gd name="connsiteX2" fmla="*/ 809158 w 827231"/>
                <a:gd name="connsiteY2" fmla="*/ 240783 h 1746291"/>
                <a:gd name="connsiteX3" fmla="*/ 801406 w 827231"/>
                <a:gd name="connsiteY3" fmla="*/ 519765 h 1746291"/>
                <a:gd name="connsiteX4" fmla="*/ 545343 w 827231"/>
                <a:gd name="connsiteY4" fmla="*/ 683630 h 1746291"/>
                <a:gd name="connsiteX5" fmla="*/ 555586 w 827231"/>
                <a:gd name="connsiteY5" fmla="*/ 1001118 h 1746291"/>
                <a:gd name="connsiteX6" fmla="*/ 0 w 827231"/>
                <a:gd name="connsiteY6" fmla="*/ 1746291 h 1746291"/>
                <a:gd name="connsiteX0" fmla="*/ 409701 w 821036"/>
                <a:gd name="connsiteY0" fmla="*/ 220804 h 1746795"/>
                <a:gd name="connsiteX1" fmla="*/ 575729 w 821036"/>
                <a:gd name="connsiteY1" fmla="*/ 546 h 1746795"/>
                <a:gd name="connsiteX2" fmla="*/ 659689 w 821036"/>
                <a:gd name="connsiteY2" fmla="*/ 231990 h 1746795"/>
                <a:gd name="connsiteX3" fmla="*/ 809158 w 821036"/>
                <a:gd name="connsiteY3" fmla="*/ 241287 h 1746795"/>
                <a:gd name="connsiteX4" fmla="*/ 801406 w 821036"/>
                <a:gd name="connsiteY4" fmla="*/ 520269 h 1746795"/>
                <a:gd name="connsiteX5" fmla="*/ 545343 w 821036"/>
                <a:gd name="connsiteY5" fmla="*/ 684134 h 1746795"/>
                <a:gd name="connsiteX6" fmla="*/ 555586 w 821036"/>
                <a:gd name="connsiteY6" fmla="*/ 1001622 h 1746795"/>
                <a:gd name="connsiteX7" fmla="*/ 0 w 821036"/>
                <a:gd name="connsiteY7" fmla="*/ 1746795 h 1746795"/>
                <a:gd name="connsiteX0" fmla="*/ 409701 w 844500"/>
                <a:gd name="connsiteY0" fmla="*/ 220804 h 1746795"/>
                <a:gd name="connsiteX1" fmla="*/ 575729 w 844500"/>
                <a:gd name="connsiteY1" fmla="*/ 546 h 1746795"/>
                <a:gd name="connsiteX2" fmla="*/ 659689 w 844500"/>
                <a:gd name="connsiteY2" fmla="*/ 231990 h 1746795"/>
                <a:gd name="connsiteX3" fmla="*/ 837778 w 844500"/>
                <a:gd name="connsiteY3" fmla="*/ 8752 h 1746795"/>
                <a:gd name="connsiteX4" fmla="*/ 801406 w 844500"/>
                <a:gd name="connsiteY4" fmla="*/ 520269 h 1746795"/>
                <a:gd name="connsiteX5" fmla="*/ 545343 w 844500"/>
                <a:gd name="connsiteY5" fmla="*/ 684134 h 1746795"/>
                <a:gd name="connsiteX6" fmla="*/ 555586 w 844500"/>
                <a:gd name="connsiteY6" fmla="*/ 1001622 h 1746795"/>
                <a:gd name="connsiteX7" fmla="*/ 0 w 844500"/>
                <a:gd name="connsiteY7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801406 w 949835"/>
                <a:gd name="connsiteY5" fmla="*/ 520269 h 1746795"/>
                <a:gd name="connsiteX6" fmla="*/ 545343 w 949835"/>
                <a:gd name="connsiteY6" fmla="*/ 684134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545343 w 949835"/>
                <a:gd name="connsiteY6" fmla="*/ 684134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555586 w 949835"/>
                <a:gd name="connsiteY8" fmla="*/ 1001622 h 1746795"/>
                <a:gd name="connsiteX9" fmla="*/ 0 w 949835"/>
                <a:gd name="connsiteY9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0 w 949835"/>
                <a:gd name="connsiteY9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0 w 949835"/>
                <a:gd name="connsiteY10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0 w 949835"/>
                <a:gd name="connsiteY11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115915 w 949835"/>
                <a:gd name="connsiteY11" fmla="*/ 1290919 h 1746795"/>
                <a:gd name="connsiteX12" fmla="*/ 0 w 949835"/>
                <a:gd name="connsiteY12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115915 w 949835"/>
                <a:gd name="connsiteY11" fmla="*/ 1290919 h 1746795"/>
                <a:gd name="connsiteX12" fmla="*/ 205351 w 949835"/>
                <a:gd name="connsiteY12" fmla="*/ 1534187 h 1746795"/>
                <a:gd name="connsiteX13" fmla="*/ 0 w 949835"/>
                <a:gd name="connsiteY13" fmla="*/ 1746795 h 174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9835" h="1746795">
                  <a:moveTo>
                    <a:pt x="409701" y="220804"/>
                  </a:moveTo>
                  <a:cubicBezTo>
                    <a:pt x="454500" y="200731"/>
                    <a:pt x="509153" y="-2868"/>
                    <a:pt x="575729" y="546"/>
                  </a:cubicBezTo>
                  <a:cubicBezTo>
                    <a:pt x="632896" y="-11900"/>
                    <a:pt x="620784" y="191867"/>
                    <a:pt x="659689" y="231990"/>
                  </a:cubicBezTo>
                  <a:cubicBezTo>
                    <a:pt x="698594" y="272114"/>
                    <a:pt x="789482" y="-6154"/>
                    <a:pt x="837778" y="8752"/>
                  </a:cubicBezTo>
                  <a:cubicBezTo>
                    <a:pt x="886074" y="23658"/>
                    <a:pt x="955526" y="236173"/>
                    <a:pt x="949464" y="321426"/>
                  </a:cubicBezTo>
                  <a:cubicBezTo>
                    <a:pt x="943402" y="406679"/>
                    <a:pt x="546191" y="373959"/>
                    <a:pt x="500899" y="427255"/>
                  </a:cubicBezTo>
                  <a:cubicBezTo>
                    <a:pt x="455607" y="480551"/>
                    <a:pt x="834888" y="626646"/>
                    <a:pt x="874470" y="687712"/>
                  </a:cubicBezTo>
                  <a:cubicBezTo>
                    <a:pt x="914052" y="748778"/>
                    <a:pt x="544695" y="566038"/>
                    <a:pt x="491548" y="618356"/>
                  </a:cubicBezTo>
                  <a:cubicBezTo>
                    <a:pt x="438401" y="670674"/>
                    <a:pt x="723726" y="841232"/>
                    <a:pt x="712994" y="937227"/>
                  </a:cubicBezTo>
                  <a:cubicBezTo>
                    <a:pt x="702262" y="1033222"/>
                    <a:pt x="362701" y="907614"/>
                    <a:pt x="269746" y="951060"/>
                  </a:cubicBezTo>
                  <a:cubicBezTo>
                    <a:pt x="176791" y="994506"/>
                    <a:pt x="471873" y="1204464"/>
                    <a:pt x="470084" y="1298074"/>
                  </a:cubicBezTo>
                  <a:cubicBezTo>
                    <a:pt x="468295" y="1391684"/>
                    <a:pt x="185676" y="1261107"/>
                    <a:pt x="115915" y="1290919"/>
                  </a:cubicBezTo>
                  <a:cubicBezTo>
                    <a:pt x="46154" y="1320731"/>
                    <a:pt x="224670" y="1458208"/>
                    <a:pt x="205351" y="1534187"/>
                  </a:cubicBezTo>
                  <a:cubicBezTo>
                    <a:pt x="186032" y="1610166"/>
                    <a:pt x="8587" y="1701821"/>
                    <a:pt x="0" y="1746795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6942266" y="3394986"/>
              <a:ext cx="1016443" cy="2596070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1020255"/>
                <a:gd name="connsiteY0" fmla="*/ 300953 h 1826944"/>
                <a:gd name="connsiteX1" fmla="*/ 1014008 w 1020255"/>
                <a:gd name="connsiteY1" fmla="*/ 85880 h 1826944"/>
                <a:gd name="connsiteX2" fmla="*/ 0 w 1020255"/>
                <a:gd name="connsiteY2" fmla="*/ 1826944 h 1826944"/>
                <a:gd name="connsiteX0" fmla="*/ 409701 w 1017151"/>
                <a:gd name="connsiteY0" fmla="*/ 218360 h 1744351"/>
                <a:gd name="connsiteX1" fmla="*/ 1014008 w 1017151"/>
                <a:gd name="connsiteY1" fmla="*/ 3287 h 1744351"/>
                <a:gd name="connsiteX2" fmla="*/ 618286 w 1017151"/>
                <a:gd name="connsiteY2" fmla="*/ 385914 h 1744351"/>
                <a:gd name="connsiteX3" fmla="*/ 0 w 1017151"/>
                <a:gd name="connsiteY3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0 w 1016443"/>
                <a:gd name="connsiteY4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0 w 1016443"/>
                <a:gd name="connsiteY4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474891 w 1016443"/>
                <a:gd name="connsiteY4" fmla="*/ 1133548 h 1744351"/>
                <a:gd name="connsiteX5" fmla="*/ 0 w 1016443"/>
                <a:gd name="connsiteY5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474891 w 1016443"/>
                <a:gd name="connsiteY4" fmla="*/ 1133548 h 1744351"/>
                <a:gd name="connsiteX5" fmla="*/ 0 w 1016443"/>
                <a:gd name="connsiteY5" fmla="*/ 1744351 h 17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43" h="1744351">
                  <a:moveTo>
                    <a:pt x="409701" y="218360"/>
                  </a:moveTo>
                  <a:cubicBezTo>
                    <a:pt x="571873" y="132160"/>
                    <a:pt x="979244" y="-24639"/>
                    <a:pt x="1014008" y="3287"/>
                  </a:cubicBezTo>
                  <a:cubicBezTo>
                    <a:pt x="1048772" y="31213"/>
                    <a:pt x="701310" y="293125"/>
                    <a:pt x="618286" y="385914"/>
                  </a:cubicBezTo>
                  <a:cubicBezTo>
                    <a:pt x="535262" y="478703"/>
                    <a:pt x="724126" y="635126"/>
                    <a:pt x="669499" y="744369"/>
                  </a:cubicBezTo>
                  <a:cubicBezTo>
                    <a:pt x="614872" y="853612"/>
                    <a:pt x="443079" y="772294"/>
                    <a:pt x="474891" y="1133548"/>
                  </a:cubicBezTo>
                  <a:cubicBezTo>
                    <a:pt x="363308" y="1300212"/>
                    <a:pt x="48421" y="1627188"/>
                    <a:pt x="0" y="1744351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1003766" y="4700873"/>
            <a:ext cx="1874379" cy="1327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平行四辺形 42"/>
          <p:cNvSpPr/>
          <p:nvPr/>
        </p:nvSpPr>
        <p:spPr>
          <a:xfrm>
            <a:off x="1003765" y="4201641"/>
            <a:ext cx="2314807" cy="499232"/>
          </a:xfrm>
          <a:prstGeom prst="parallelogram">
            <a:avLst>
              <a:gd name="adj" fmla="val 9065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平行四辺形 44"/>
          <p:cNvSpPr/>
          <p:nvPr/>
        </p:nvSpPr>
        <p:spPr>
          <a:xfrm rot="5400000" flipH="1">
            <a:off x="2195922" y="4886681"/>
            <a:ext cx="1807690" cy="437610"/>
          </a:xfrm>
          <a:prstGeom prst="parallelogram">
            <a:avLst>
              <a:gd name="adj" fmla="val 11147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31526" y="5012414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compressor</a:t>
            </a:r>
            <a:endParaRPr kumimoji="1" lang="ja-JP" altLang="en-US" dirty="0"/>
          </a:p>
        </p:txBody>
      </p:sp>
      <p:sp>
        <p:nvSpPr>
          <p:cNvPr id="47" name="フリーフォーム 46"/>
          <p:cNvSpPr/>
          <p:nvPr/>
        </p:nvSpPr>
        <p:spPr>
          <a:xfrm>
            <a:off x="3164935" y="5207866"/>
            <a:ext cx="3769244" cy="1071635"/>
          </a:xfrm>
          <a:custGeom>
            <a:avLst/>
            <a:gdLst>
              <a:gd name="connsiteX0" fmla="*/ 3769244 w 3769244"/>
              <a:gd name="connsiteY0" fmla="*/ 783443 h 1071635"/>
              <a:gd name="connsiteX1" fmla="*/ 3042026 w 3769244"/>
              <a:gd name="connsiteY1" fmla="*/ 1039481 h 1071635"/>
              <a:gd name="connsiteX2" fmla="*/ 1905107 w 3769244"/>
              <a:gd name="connsiteY2" fmla="*/ 138225 h 1071635"/>
              <a:gd name="connsiteX3" fmla="*/ 1024251 w 3769244"/>
              <a:gd name="connsiteY3" fmla="*/ 5085 h 1071635"/>
              <a:gd name="connsiteX4" fmla="*/ 0 w 3769244"/>
              <a:gd name="connsiteY4" fmla="*/ 25568 h 107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244" h="1071635">
                <a:moveTo>
                  <a:pt x="3769244" y="783443"/>
                </a:moveTo>
                <a:cubicBezTo>
                  <a:pt x="3560979" y="965230"/>
                  <a:pt x="3352715" y="1147017"/>
                  <a:pt x="3042026" y="1039481"/>
                </a:cubicBezTo>
                <a:cubicBezTo>
                  <a:pt x="2731336" y="931945"/>
                  <a:pt x="2241403" y="310624"/>
                  <a:pt x="1905107" y="138225"/>
                </a:cubicBezTo>
                <a:cubicBezTo>
                  <a:pt x="1568811" y="-34174"/>
                  <a:pt x="1341769" y="23861"/>
                  <a:pt x="1024251" y="5085"/>
                </a:cubicBezTo>
                <a:cubicBezTo>
                  <a:pt x="706733" y="-13691"/>
                  <a:pt x="0" y="25568"/>
                  <a:pt x="0" y="25568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/>
          <p:cNvSpPr/>
          <p:nvPr/>
        </p:nvSpPr>
        <p:spPr>
          <a:xfrm>
            <a:off x="2979316" y="5390992"/>
            <a:ext cx="3963852" cy="1049389"/>
          </a:xfrm>
          <a:custGeom>
            <a:avLst/>
            <a:gdLst>
              <a:gd name="connsiteX0" fmla="*/ 3769244 w 3769244"/>
              <a:gd name="connsiteY0" fmla="*/ 783443 h 1071635"/>
              <a:gd name="connsiteX1" fmla="*/ 3042026 w 3769244"/>
              <a:gd name="connsiteY1" fmla="*/ 1039481 h 1071635"/>
              <a:gd name="connsiteX2" fmla="*/ 1905107 w 3769244"/>
              <a:gd name="connsiteY2" fmla="*/ 138225 h 1071635"/>
              <a:gd name="connsiteX3" fmla="*/ 1024251 w 3769244"/>
              <a:gd name="connsiteY3" fmla="*/ 5085 h 1071635"/>
              <a:gd name="connsiteX4" fmla="*/ 0 w 3769244"/>
              <a:gd name="connsiteY4" fmla="*/ 25568 h 1071635"/>
              <a:gd name="connsiteX0" fmla="*/ 3963852 w 3963852"/>
              <a:gd name="connsiteY0" fmla="*/ 578612 h 1049389"/>
              <a:gd name="connsiteX1" fmla="*/ 3042026 w 3963852"/>
              <a:gd name="connsiteY1" fmla="*/ 1039481 h 1049389"/>
              <a:gd name="connsiteX2" fmla="*/ 1905107 w 3963852"/>
              <a:gd name="connsiteY2" fmla="*/ 138225 h 1049389"/>
              <a:gd name="connsiteX3" fmla="*/ 1024251 w 3963852"/>
              <a:gd name="connsiteY3" fmla="*/ 5085 h 1049389"/>
              <a:gd name="connsiteX4" fmla="*/ 0 w 3963852"/>
              <a:gd name="connsiteY4" fmla="*/ 25568 h 104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852" h="1049389">
                <a:moveTo>
                  <a:pt x="3963852" y="578612"/>
                </a:moveTo>
                <a:cubicBezTo>
                  <a:pt x="3755587" y="760399"/>
                  <a:pt x="3385150" y="1112879"/>
                  <a:pt x="3042026" y="1039481"/>
                </a:cubicBezTo>
                <a:cubicBezTo>
                  <a:pt x="2698902" y="966083"/>
                  <a:pt x="2241403" y="310624"/>
                  <a:pt x="1905107" y="138225"/>
                </a:cubicBezTo>
                <a:cubicBezTo>
                  <a:pt x="1568811" y="-34174"/>
                  <a:pt x="1341769" y="23861"/>
                  <a:pt x="1024251" y="5085"/>
                </a:cubicBezTo>
                <a:cubicBezTo>
                  <a:pt x="706733" y="-13691"/>
                  <a:pt x="0" y="25568"/>
                  <a:pt x="0" y="25568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/>
          <p:cNvSpPr/>
          <p:nvPr/>
        </p:nvSpPr>
        <p:spPr>
          <a:xfrm>
            <a:off x="3082966" y="4738102"/>
            <a:ext cx="3840970" cy="1873438"/>
          </a:xfrm>
          <a:custGeom>
            <a:avLst/>
            <a:gdLst>
              <a:gd name="connsiteX0" fmla="*/ 3840970 w 3840970"/>
              <a:gd name="connsiteY0" fmla="*/ 1273690 h 1873438"/>
              <a:gd name="connsiteX1" fmla="*/ 3400542 w 3840970"/>
              <a:gd name="connsiteY1" fmla="*/ 1785767 h 1873438"/>
              <a:gd name="connsiteX2" fmla="*/ 2161199 w 3840970"/>
              <a:gd name="connsiteY2" fmla="*/ 1857458 h 1873438"/>
              <a:gd name="connsiteX3" fmla="*/ 1515921 w 3840970"/>
              <a:gd name="connsiteY3" fmla="*/ 1857458 h 1873438"/>
              <a:gd name="connsiteX4" fmla="*/ 1157433 w 3840970"/>
              <a:gd name="connsiteY4" fmla="*/ 1683352 h 1873438"/>
              <a:gd name="connsiteX5" fmla="*/ 932098 w 3840970"/>
              <a:gd name="connsiteY5" fmla="*/ 1109825 h 1873438"/>
              <a:gd name="connsiteX6" fmla="*/ 921855 w 3840970"/>
              <a:gd name="connsiteY6" fmla="*/ 167602 h 1873438"/>
              <a:gd name="connsiteX7" fmla="*/ 440457 w 3840970"/>
              <a:gd name="connsiteY7" fmla="*/ 3737 h 1873438"/>
              <a:gd name="connsiteX8" fmla="*/ 29 w 3840970"/>
              <a:gd name="connsiteY8" fmla="*/ 24220 h 187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970" h="1873438">
                <a:moveTo>
                  <a:pt x="3840970" y="1273690"/>
                </a:moveTo>
                <a:cubicBezTo>
                  <a:pt x="3760737" y="1481081"/>
                  <a:pt x="3680504" y="1688472"/>
                  <a:pt x="3400542" y="1785767"/>
                </a:cubicBezTo>
                <a:cubicBezTo>
                  <a:pt x="3120580" y="1883062"/>
                  <a:pt x="2475302" y="1845510"/>
                  <a:pt x="2161199" y="1857458"/>
                </a:cubicBezTo>
                <a:cubicBezTo>
                  <a:pt x="1847096" y="1869406"/>
                  <a:pt x="1683215" y="1886476"/>
                  <a:pt x="1515921" y="1857458"/>
                </a:cubicBezTo>
                <a:cubicBezTo>
                  <a:pt x="1348627" y="1828440"/>
                  <a:pt x="1254737" y="1807958"/>
                  <a:pt x="1157433" y="1683352"/>
                </a:cubicBezTo>
                <a:cubicBezTo>
                  <a:pt x="1060129" y="1558746"/>
                  <a:pt x="971361" y="1362450"/>
                  <a:pt x="932098" y="1109825"/>
                </a:cubicBezTo>
                <a:cubicBezTo>
                  <a:pt x="892835" y="857200"/>
                  <a:pt x="1003795" y="351950"/>
                  <a:pt x="921855" y="167602"/>
                </a:cubicBezTo>
                <a:cubicBezTo>
                  <a:pt x="839915" y="-16746"/>
                  <a:pt x="594095" y="27634"/>
                  <a:pt x="440457" y="3737"/>
                </a:cubicBezTo>
                <a:cubicBezTo>
                  <a:pt x="286819" y="-20160"/>
                  <a:pt x="-3385" y="80548"/>
                  <a:pt x="29" y="2422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241344" y="4354996"/>
            <a:ext cx="151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電源ケーブル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42614" y="4859018"/>
            <a:ext cx="15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高圧</a:t>
            </a:r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ガス管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4885677" y="5352251"/>
            <a:ext cx="307275" cy="167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32039" y="5588624"/>
            <a:ext cx="307275" cy="167946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759136" y="5693188"/>
            <a:ext cx="12027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kumimoji="1" lang="ja-JP" altLang="en-US" dirty="0" smtClean="0"/>
              <a:t>大惨事</a:t>
            </a:r>
            <a:r>
              <a:rPr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回転ステージ上で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冷凍機を動かすためには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41344" y="3379115"/>
            <a:ext cx="2150634" cy="4616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回転継手が鍵</a:t>
            </a:r>
            <a:endParaRPr kumimoji="1" lang="ja-JP" altLang="en-US" sz="2400" dirty="0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4626313" y="3835677"/>
            <a:ext cx="2211367" cy="20977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86606" y="2657774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</a:t>
            </a:r>
            <a:r>
              <a:rPr kumimoji="1" lang="ja-JP" altLang="en-US" dirty="0" smtClean="0">
                <a:solidFill>
                  <a:srgbClr val="FF0000"/>
                </a:solidFill>
              </a:rPr>
              <a:t>制御</a:t>
            </a:r>
            <a:r>
              <a:rPr lang="ja-JP" altLang="en-US" dirty="0" smtClean="0">
                <a:solidFill>
                  <a:srgbClr val="FF0000"/>
                </a:solidFill>
              </a:rPr>
              <a:t>と電力供給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162499" y="2646157"/>
            <a:ext cx="78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(</a:t>
            </a:r>
            <a:r>
              <a:rPr kumimoji="1" lang="ja-JP" altLang="en-US" dirty="0" smtClean="0">
                <a:solidFill>
                  <a:srgbClr val="0000FF"/>
                </a:solidFill>
              </a:rPr>
              <a:t>排熱</a:t>
            </a:r>
            <a:r>
              <a:rPr kumimoji="1"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電力とガスを供給するために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地上と回転ステージをつなぐ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回転継手を開発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3593883" y="3404614"/>
            <a:ext cx="2326433" cy="701356"/>
          </a:xfrm>
          <a:prstGeom prst="rect">
            <a:avLst/>
          </a:prstGeom>
          <a:solidFill>
            <a:srgbClr val="00FFFF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L 字 4"/>
          <p:cNvSpPr/>
          <p:nvPr/>
        </p:nvSpPr>
        <p:spPr>
          <a:xfrm rot="10800000">
            <a:off x="4547221" y="5481591"/>
            <a:ext cx="104796" cy="265880"/>
          </a:xfrm>
          <a:prstGeom prst="corner">
            <a:avLst>
              <a:gd name="adj1" fmla="val 22308"/>
              <a:gd name="adj2" fmla="val 26337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L 字 5"/>
          <p:cNvSpPr/>
          <p:nvPr/>
        </p:nvSpPr>
        <p:spPr>
          <a:xfrm rot="10800000">
            <a:off x="4877695" y="5485339"/>
            <a:ext cx="104796" cy="265880"/>
          </a:xfrm>
          <a:prstGeom prst="corner">
            <a:avLst>
              <a:gd name="adj1" fmla="val 22308"/>
              <a:gd name="adj2" fmla="val 26337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10800000">
            <a:off x="4071853" y="5863367"/>
            <a:ext cx="527766" cy="108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 rot="16200000">
            <a:off x="4133613" y="5859911"/>
            <a:ext cx="108431" cy="115342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10800000">
            <a:off x="4929412" y="5863367"/>
            <a:ext cx="527766" cy="108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 rot="16200000">
            <a:off x="5286185" y="5859911"/>
            <a:ext cx="108431" cy="115342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469546" y="3404614"/>
            <a:ext cx="587104" cy="69894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2" name="図形グループ 19"/>
          <p:cNvGrpSpPr/>
          <p:nvPr/>
        </p:nvGrpSpPr>
        <p:grpSpPr>
          <a:xfrm rot="10800000">
            <a:off x="4071853" y="4066123"/>
            <a:ext cx="1381726" cy="1400562"/>
            <a:chOff x="2877106" y="3431433"/>
            <a:chExt cx="3393641" cy="2610001"/>
          </a:xfrm>
        </p:grpSpPr>
        <p:sp>
          <p:nvSpPr>
            <p:cNvPr id="13" name="正方形/長方形 12"/>
            <p:cNvSpPr/>
            <p:nvPr/>
          </p:nvSpPr>
          <p:spPr>
            <a:xfrm>
              <a:off x="3087061" y="5697817"/>
              <a:ext cx="2970000" cy="270000"/>
            </a:xfrm>
            <a:prstGeom prst="rect">
              <a:avLst/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424330" y="3482992"/>
              <a:ext cx="2268001" cy="2171358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台形 14"/>
            <p:cNvSpPr/>
            <p:nvPr/>
          </p:nvSpPr>
          <p:spPr>
            <a:xfrm>
              <a:off x="3852000" y="3431433"/>
              <a:ext cx="1440000" cy="519852"/>
            </a:xfrm>
            <a:prstGeom prst="trapezoid">
              <a:avLst>
                <a:gd name="adj" fmla="val 36112"/>
              </a:avLst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852000" y="3951285"/>
              <a:ext cx="1440000" cy="2090148"/>
            </a:xfrm>
            <a:prstGeom prst="rect">
              <a:avLst/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444155" y="3431433"/>
              <a:ext cx="270000" cy="26100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852001" y="4182881"/>
              <a:ext cx="448969" cy="18585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845007" y="4854395"/>
              <a:ext cx="446994" cy="1187038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 rot="5400000" flipH="1">
              <a:off x="4769092" y="5506212"/>
              <a:ext cx="857018" cy="188800"/>
            </a:xfrm>
            <a:prstGeom prst="rect">
              <a:avLst/>
            </a:prstGeom>
            <a:solidFill>
              <a:srgbClr val="77933C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 rot="5400000">
              <a:off x="3291853" y="4232707"/>
              <a:ext cx="576000" cy="2798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 rot="5400000">
              <a:off x="3604835" y="4314290"/>
              <a:ext cx="360000" cy="134332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 rot="5400000">
              <a:off x="5280001" y="4861930"/>
              <a:ext cx="576000" cy="2798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 rot="5400000">
              <a:off x="5180634" y="4944022"/>
              <a:ext cx="360000" cy="133314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877106" y="3482991"/>
              <a:ext cx="562820" cy="202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 rot="5400000">
              <a:off x="3054050" y="3442379"/>
              <a:ext cx="202065" cy="28329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707927" y="3482990"/>
              <a:ext cx="562820" cy="202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 rot="5400000">
              <a:off x="5884871" y="3442378"/>
              <a:ext cx="202065" cy="28329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4147981" y="5224685"/>
            <a:ext cx="80616" cy="117162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302468" y="5229623"/>
            <a:ext cx="80616" cy="117162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kumimoji="1" lang="ja-JP" altLang="en-US" sz="1400" dirty="0">
              <a:solidFill>
                <a:srgbClr val="FFFF00"/>
              </a:solidFill>
            </a:endParaRPr>
          </a:p>
        </p:txBody>
      </p:sp>
      <p:grpSp>
        <p:nvGrpSpPr>
          <p:cNvPr id="31" name="図形グループ 18"/>
          <p:cNvGrpSpPr/>
          <p:nvPr/>
        </p:nvGrpSpPr>
        <p:grpSpPr>
          <a:xfrm>
            <a:off x="4599619" y="5587449"/>
            <a:ext cx="329793" cy="580808"/>
            <a:chOff x="4141994" y="1741128"/>
            <a:chExt cx="810000" cy="1082358"/>
          </a:xfrm>
        </p:grpSpPr>
        <p:sp>
          <p:nvSpPr>
            <p:cNvPr id="32" name="正方形/長方形 31"/>
            <p:cNvSpPr/>
            <p:nvPr/>
          </p:nvSpPr>
          <p:spPr>
            <a:xfrm>
              <a:off x="4141994" y="2083128"/>
              <a:ext cx="810000" cy="52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294394" y="2603608"/>
              <a:ext cx="514800" cy="219878"/>
            </a:xfrm>
            <a:prstGeom prst="rect">
              <a:avLst/>
            </a:prstGeom>
            <a:solidFill>
              <a:schemeClr val="bg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282563" y="1741128"/>
              <a:ext cx="514800" cy="34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4537891" y="5190329"/>
            <a:ext cx="461665" cy="579416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2903312" y="6333693"/>
            <a:ext cx="3722993" cy="258015"/>
          </a:xfrm>
          <a:prstGeom prst="rect">
            <a:avLst/>
          </a:prstGeom>
          <a:solidFill>
            <a:srgbClr val="80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 rot="16200000" flipH="1">
            <a:off x="4618759" y="4427203"/>
            <a:ext cx="799241" cy="76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 rot="16200000">
            <a:off x="4987613" y="4598096"/>
            <a:ext cx="193181" cy="54279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 rot="16200000">
            <a:off x="4345609" y="4928431"/>
            <a:ext cx="193181" cy="54693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71" y="2580871"/>
            <a:ext cx="2097333" cy="2108372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004" y="5441426"/>
            <a:ext cx="1752600" cy="1346200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 flipH="1">
            <a:off x="5282729" y="3864662"/>
            <a:ext cx="1510542" cy="667956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4982492" y="5747472"/>
            <a:ext cx="2142729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123854" y="4414226"/>
            <a:ext cx="8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945970" y="58986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電力</a:t>
            </a:r>
            <a:r>
              <a:rPr lang="ja-JP" altLang="en-US" dirty="0" smtClean="0">
                <a:solidFill>
                  <a:srgbClr val="FF0000"/>
                </a:solidFill>
              </a:rPr>
              <a:t>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4748414" y="3495327"/>
            <a:ext cx="23871" cy="2739571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stCxn id="45" idx="1"/>
          </p:cNvCxnSpPr>
          <p:nvPr/>
        </p:nvCxnSpPr>
        <p:spPr>
          <a:xfrm flipH="1">
            <a:off x="4772286" y="6083281"/>
            <a:ext cx="1173684" cy="151617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3928882" y="4631112"/>
            <a:ext cx="6707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V="1">
            <a:off x="4929411" y="3495327"/>
            <a:ext cx="1" cy="14516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4599619" y="3495327"/>
            <a:ext cx="0" cy="113667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3338999" y="3198994"/>
            <a:ext cx="2800048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2" name="直線コネクタ 51"/>
          <p:cNvCxnSpPr/>
          <p:nvPr/>
        </p:nvCxnSpPr>
        <p:spPr>
          <a:xfrm>
            <a:off x="4929915" y="4953094"/>
            <a:ext cx="60660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525963" y="4746837"/>
            <a:ext cx="8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103719" y="313172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回転ステージ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810104" y="2137492"/>
            <a:ext cx="206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ロータリージョイント</a:t>
            </a:r>
            <a:endParaRPr lang="en-US" altLang="ja-JP" dirty="0" smtClean="0"/>
          </a:p>
          <a:p>
            <a:pPr algn="ctr"/>
            <a:r>
              <a:rPr kumimoji="1" lang="en-US" altLang="ja-JP" dirty="0" smtClean="0"/>
              <a:t>(He</a:t>
            </a:r>
            <a:r>
              <a:rPr kumimoji="1" lang="ja-JP" altLang="en-US" dirty="0" smtClean="0"/>
              <a:t>ガス用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9339" y="4820151"/>
            <a:ext cx="193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ロータリーコネクタ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(</a:t>
            </a:r>
            <a:r>
              <a:rPr kumimoji="1" lang="ja-JP" altLang="en-US" dirty="0" smtClean="0"/>
              <a:t>電力線用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61" name="図 60" descr="スクリーンショット 2012-10-16 16.47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0" y="3083239"/>
            <a:ext cx="2553590" cy="3212007"/>
          </a:xfrm>
          <a:prstGeom prst="rect">
            <a:avLst/>
          </a:prstGeom>
        </p:spPr>
      </p:pic>
      <p:sp>
        <p:nvSpPr>
          <p:cNvPr id="62" name="円/楕円 61"/>
          <p:cNvSpPr/>
          <p:nvPr/>
        </p:nvSpPr>
        <p:spPr>
          <a:xfrm>
            <a:off x="942300" y="4202143"/>
            <a:ext cx="1126682" cy="11090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>
            <a:stCxn id="62" idx="0"/>
          </p:cNvCxnSpPr>
          <p:nvPr/>
        </p:nvCxnSpPr>
        <p:spPr>
          <a:xfrm flipV="1">
            <a:off x="1505641" y="3083240"/>
            <a:ext cx="1833358" cy="1118903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>
            <a:stCxn id="62" idx="4"/>
          </p:cNvCxnSpPr>
          <p:nvPr/>
        </p:nvCxnSpPr>
        <p:spPr>
          <a:xfrm>
            <a:off x="1505641" y="5311224"/>
            <a:ext cx="1249594" cy="1280484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29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8527"/>
          <a:stretch/>
        </p:blipFill>
        <p:spPr>
          <a:xfrm>
            <a:off x="1877008" y="1304361"/>
            <a:ext cx="3871650" cy="5548502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 flipH="1">
            <a:off x="3670286" y="1499743"/>
            <a:ext cx="579495" cy="641107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622344" y="2231773"/>
            <a:ext cx="578604" cy="534690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3761498" y="4670560"/>
            <a:ext cx="738140" cy="40056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 flipV="1">
            <a:off x="1538788" y="3459290"/>
            <a:ext cx="1342928" cy="156247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1538788" y="2924520"/>
            <a:ext cx="601524" cy="534770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920556" y="2766464"/>
            <a:ext cx="1219756" cy="158056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717947" y="1209627"/>
            <a:ext cx="35426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Rev</a:t>
            </a:r>
            <a:r>
              <a:rPr lang="en-US" altLang="ja-JP" sz="24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. </a:t>
            </a:r>
            <a:r>
              <a:rPr lang="en-US" altLang="ja-JP" sz="2400" dirty="0" err="1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Scien</a:t>
            </a:r>
            <a:r>
              <a:rPr lang="en-US" altLang="ja-JP" sz="24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. </a:t>
            </a:r>
            <a:r>
              <a:rPr lang="en-US" altLang="ja-JP" sz="2400" dirty="0" err="1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Instru</a:t>
            </a:r>
            <a:r>
              <a:rPr lang="en-US" altLang="ja-JP" sz="24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. 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84</a:t>
            </a:r>
            <a:r>
              <a:rPr lang="en-US" altLang="ja-JP" sz="24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, </a:t>
            </a:r>
            <a:r>
              <a:rPr lang="en-US" altLang="ja-JP" sz="24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055116 </a:t>
            </a:r>
            <a:r>
              <a:rPr lang="en-US" altLang="ja-JP" sz="24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(2013)</a:t>
            </a:r>
            <a:r>
              <a:rPr lang="en-US" altLang="ja-JP" sz="24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.</a:t>
            </a:r>
          </a:p>
          <a:p>
            <a:r>
              <a:rPr lang="ja-JP" altLang="en-US" sz="24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特許も申請中</a:t>
            </a:r>
            <a:endParaRPr lang="en-US" altLang="ja-JP" sz="2400" dirty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pic>
        <p:nvPicPr>
          <p:cNvPr id="29" name="QUIETsca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1384" y="4345870"/>
            <a:ext cx="3263580" cy="24476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96410" y="4540315"/>
            <a:ext cx="300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other experiments: ~3deg/sec</a:t>
            </a:r>
          </a:p>
        </p:txBody>
      </p:sp>
      <p:sp>
        <p:nvSpPr>
          <p:cNvPr id="3" name="屈折矢印 2"/>
          <p:cNvSpPr/>
          <p:nvPr/>
        </p:nvSpPr>
        <p:spPr>
          <a:xfrm rot="16200000">
            <a:off x="5886338" y="2621950"/>
            <a:ext cx="1419237" cy="2113750"/>
          </a:xfrm>
          <a:prstGeom prst="bentUpArrow">
            <a:avLst>
              <a:gd name="adj1" fmla="val 40129"/>
              <a:gd name="adj2" fmla="val 36595"/>
              <a:gd name="adj3" fmla="val 33697"/>
            </a:avLst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32436" y="2610347"/>
            <a:ext cx="30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rPr>
              <a:t>Scan speed x40 !!</a:t>
            </a:r>
            <a:endParaRPr lang="ja-JP" altLang="en-US" sz="2400" dirty="0">
              <a:solidFill>
                <a:prstClr val="black"/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80734" y="156201"/>
            <a:ext cx="6748728" cy="114816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回転しながら極低温達成</a:t>
            </a:r>
            <a:endParaRPr kumimoji="1" lang="ja-JP" altLang="en-US" sz="36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68799" y="1095386"/>
            <a:ext cx="2377574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パルスチューブ冷凍機</a:t>
            </a:r>
            <a:endParaRPr lang="en-US" altLang="ja-JP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+ </a:t>
            </a:r>
            <a:r>
              <a:rPr lang="ja-JP" altLang="en-US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ソープション冷凍機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70541" y="1862441"/>
            <a:ext cx="112082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真空容器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67484" y="3615537"/>
            <a:ext cx="877163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回転台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39167" y="4558100"/>
            <a:ext cx="1107996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回転継手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71550" y="5861355"/>
            <a:ext cx="1685077" cy="55399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高圧ホース</a:t>
            </a:r>
            <a:endParaRPr lang="en-US" altLang="ja-JP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sz="1200" b="1" dirty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1200" b="1" dirty="0">
                <a:solidFill>
                  <a:prstClr val="black"/>
                </a:solidFill>
                <a:latin typeface="Calibri"/>
                <a:ea typeface="ＭＳ Ｐゴシック"/>
              </a:rPr>
              <a:t>コンプレッサーへ接続</a:t>
            </a:r>
            <a:r>
              <a:rPr lang="en-US" altLang="ja-JP" sz="1200" b="1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1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757" y="5748014"/>
            <a:ext cx="338680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地上から高圧ヘリウムガスと電気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(AC100V, AC200V)</a:t>
            </a: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を供給しながら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回転・冷却！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0" y="4569086"/>
            <a:ext cx="195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ステージ上の重量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約</a:t>
            </a:r>
            <a:r>
              <a:rPr lang="en-US" altLang="ja-JP" dirty="0" smtClean="0"/>
              <a:t>100kg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4599" y="2318367"/>
            <a:ext cx="102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6600"/>
                </a:solidFill>
              </a:rPr>
              <a:t>無線</a:t>
            </a:r>
            <a:r>
              <a:rPr kumimoji="1" lang="en-US" altLang="ja-JP" dirty="0" smtClean="0">
                <a:solidFill>
                  <a:srgbClr val="FF6600"/>
                </a:solidFill>
              </a:rPr>
              <a:t>LAN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4347" y="3087899"/>
            <a:ext cx="16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リアルタイム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kumimoji="1" lang="ja-JP" altLang="en-US" dirty="0" smtClean="0"/>
              <a:t>モニタリング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66611" y="4941604"/>
            <a:ext cx="660068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4000" dirty="0" smtClean="0">
                <a:solidFill>
                  <a:srgbClr val="800000"/>
                </a:solidFill>
              </a:rPr>
              <a:t>鍵となるテクノロジーを確立！</a:t>
            </a:r>
            <a:endParaRPr kumimoji="1" lang="ja-JP" altLang="en-US" sz="4000" dirty="0">
              <a:solidFill>
                <a:srgbClr val="800000"/>
              </a:solidFill>
            </a:endParaRPr>
          </a:p>
        </p:txBody>
      </p:sp>
      <p:pic>
        <p:nvPicPr>
          <p:cNvPr id="11" name="souki_keikaiki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480" y="2518625"/>
            <a:ext cx="6496869" cy="365448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322206" y="2700788"/>
            <a:ext cx="435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レーダーに応用すれば高感度に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8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5" grpId="0"/>
      <p:bldP spid="3" grpId="0" animBg="1"/>
      <p:bldP spid="8" grpId="0"/>
      <p:bldP spid="10" grpId="1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56269"/>
          </a:xfrm>
          <a:prstGeom prst="rect">
            <a:avLst/>
          </a:prstGeom>
        </p:spPr>
      </p:pic>
      <p:pic>
        <p:nvPicPr>
          <p:cNvPr id="5" name="vertical_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39" y="1250066"/>
            <a:ext cx="5419629" cy="440620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09600" y="101748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 smtClean="0"/>
              <a:t>GroundBIRD</a:t>
            </a:r>
            <a:r>
              <a:rPr lang="en-US" altLang="ja-JP" dirty="0" smtClean="0"/>
              <a:t> – </a:t>
            </a:r>
            <a:r>
              <a:rPr lang="ja-JP" altLang="en-US" sz="3600" dirty="0" smtClean="0"/>
              <a:t>光学系</a:t>
            </a:r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01751" y="186253"/>
            <a:ext cx="1545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Jihoon</a:t>
            </a:r>
            <a:r>
              <a:rPr lang="ja-JP" altLang="en-US" dirty="0" smtClean="0"/>
              <a:t>スライド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7083" y="5714290"/>
            <a:ext cx="73908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0000FF"/>
                </a:solidFill>
              </a:rPr>
              <a:t>Mizuguchi</a:t>
            </a:r>
            <a:r>
              <a:rPr lang="en-US" altLang="ja-JP" sz="3600" dirty="0" err="1" smtClean="0">
                <a:solidFill>
                  <a:srgbClr val="0000FF"/>
                </a:solidFill>
              </a:rPr>
              <a:t>-Dragone</a:t>
            </a:r>
            <a:r>
              <a:rPr lang="ja-JP" altLang="en-US" sz="3600" dirty="0" smtClean="0">
                <a:solidFill>
                  <a:srgbClr val="0000FF"/>
                </a:solidFill>
              </a:rPr>
              <a:t>条件</a:t>
            </a:r>
            <a:endParaRPr lang="en-US" altLang="ja-JP" sz="3600" dirty="0" smtClean="0">
              <a:solidFill>
                <a:srgbClr val="0000FF"/>
              </a:solidFill>
            </a:endParaRPr>
          </a:p>
          <a:p>
            <a:r>
              <a:rPr kumimoji="1" lang="ja-JP" altLang="en-US" sz="2800" dirty="0" smtClean="0"/>
              <a:t>偏光の向きを回さない</a:t>
            </a:r>
            <a:r>
              <a:rPr kumimoji="1" lang="en-US" altLang="ja-JP" sz="2800" dirty="0" smtClean="0"/>
              <a:t> (Q⇄U</a:t>
            </a:r>
            <a:r>
              <a:rPr kumimoji="1" lang="ja-JP" altLang="en-US" sz="2800" dirty="0" smtClean="0"/>
              <a:t>の漏れ込みが無い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9791" y="4751782"/>
            <a:ext cx="1531188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MKID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検出器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57200" y="3978094"/>
            <a:ext cx="346241" cy="77368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0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グループ化 36"/>
          <p:cNvGrpSpPr/>
          <p:nvPr/>
        </p:nvGrpSpPr>
        <p:grpSpPr>
          <a:xfrm>
            <a:off x="248774" y="2134875"/>
            <a:ext cx="2178386" cy="2340422"/>
            <a:chOff x="347460" y="2198495"/>
            <a:chExt cx="2820892" cy="3767231"/>
          </a:xfrm>
          <a:solidFill>
            <a:schemeClr val="bg1"/>
          </a:solidFill>
        </p:grpSpPr>
        <p:grpSp>
          <p:nvGrpSpPr>
            <p:cNvPr id="39" name="グループ化 26"/>
            <p:cNvGrpSpPr/>
            <p:nvPr/>
          </p:nvGrpSpPr>
          <p:grpSpPr>
            <a:xfrm rot="10800000">
              <a:off x="347460" y="2420888"/>
              <a:ext cx="2388844" cy="3328814"/>
              <a:chOff x="467544" y="1988840"/>
              <a:chExt cx="2388844" cy="3328814"/>
            </a:xfrm>
            <a:grpFill/>
          </p:grpSpPr>
          <p:pic>
            <p:nvPicPr>
              <p:cNvPr id="46" name="図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467544" y="1988840"/>
                <a:ext cx="2380957" cy="3328814"/>
              </a:xfrm>
              <a:prstGeom prst="rect">
                <a:avLst/>
              </a:prstGeom>
              <a:grpFill/>
            </p:spPr>
          </p:pic>
          <p:sp>
            <p:nvSpPr>
              <p:cNvPr id="47" name="正方形/長方形 46"/>
              <p:cNvSpPr/>
              <p:nvPr/>
            </p:nvSpPr>
            <p:spPr>
              <a:xfrm>
                <a:off x="2402269" y="3844934"/>
                <a:ext cx="454119" cy="136815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フリーフォーム 51"/>
              <p:cNvSpPr/>
              <p:nvPr/>
            </p:nvSpPr>
            <p:spPr>
              <a:xfrm>
                <a:off x="2330450" y="3765550"/>
                <a:ext cx="158750" cy="120650"/>
              </a:xfrm>
              <a:custGeom>
                <a:avLst/>
                <a:gdLst>
                  <a:gd name="connsiteX0" fmla="*/ 0 w 158750"/>
                  <a:gd name="connsiteY0" fmla="*/ 114300 h 120650"/>
                  <a:gd name="connsiteX1" fmla="*/ 0 w 158750"/>
                  <a:gd name="connsiteY1" fmla="*/ 114300 h 120650"/>
                  <a:gd name="connsiteX2" fmla="*/ 82550 w 158750"/>
                  <a:gd name="connsiteY2" fmla="*/ 0 h 120650"/>
                  <a:gd name="connsiteX3" fmla="*/ 158750 w 158750"/>
                  <a:gd name="connsiteY3" fmla="*/ 120650 h 120650"/>
                  <a:gd name="connsiteX4" fmla="*/ 0 w 158750"/>
                  <a:gd name="connsiteY4" fmla="*/ 11430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50" h="120650">
                    <a:moveTo>
                      <a:pt x="0" y="114300"/>
                    </a:moveTo>
                    <a:lnTo>
                      <a:pt x="0" y="114300"/>
                    </a:lnTo>
                    <a:lnTo>
                      <a:pt x="82550" y="0"/>
                    </a:lnTo>
                    <a:lnTo>
                      <a:pt x="158750" y="120650"/>
                    </a:lnTo>
                    <a:lnTo>
                      <a:pt x="0" y="11430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432048" y="4957614"/>
              <a:ext cx="2736304" cy="1008112"/>
            </a:xfrm>
            <a:prstGeom prst="rect">
              <a:avLst/>
            </a:prstGeom>
            <a:grpFill/>
          </p:spPr>
        </p:pic>
        <p:sp>
          <p:nvSpPr>
            <p:cNvPr id="41" name="正方形/長方形 40"/>
            <p:cNvSpPr/>
            <p:nvPr/>
          </p:nvSpPr>
          <p:spPr>
            <a:xfrm>
              <a:off x="2411760" y="4509120"/>
              <a:ext cx="648072" cy="7920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66039" y="4700250"/>
              <a:ext cx="381717" cy="7920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450912" y="2198495"/>
              <a:ext cx="2448272" cy="792088"/>
            </a:xfrm>
            <a:prstGeom prst="rect">
              <a:avLst/>
            </a:prstGeom>
            <a:grpFill/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1931" y="467009"/>
            <a:ext cx="7467600" cy="508918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chemeClr val="tx1"/>
                </a:solidFill>
              </a:rPr>
              <a:t>Microwave Kinetic Inductance Detectors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2591863" y="1834451"/>
            <a:ext cx="3668854" cy="45860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6" name="テキスト ボックス 35"/>
          <p:cNvSpPr txBox="1"/>
          <p:nvPr/>
        </p:nvSpPr>
        <p:spPr>
          <a:xfrm flipH="1">
            <a:off x="328662" y="3006936"/>
            <a:ext cx="2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Ｌ</a:t>
            </a:r>
            <a:endParaRPr kumimoji="1" lang="ja-JP" altLang="en-US" dirty="0"/>
          </a:p>
        </p:txBody>
      </p:sp>
      <p:pic>
        <p:nvPicPr>
          <p:cNvPr id="3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24" t="11581" r="30572" b="60075"/>
          <a:stretch/>
        </p:blipFill>
        <p:spPr bwMode="auto">
          <a:xfrm rot="10800000">
            <a:off x="6711138" y="4341090"/>
            <a:ext cx="2235662" cy="1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6" name="直線矢印コネクタ 15"/>
          <p:cNvCxnSpPr>
            <a:stCxn id="9" idx="6"/>
            <a:endCxn id="37" idx="3"/>
          </p:cNvCxnSpPr>
          <p:nvPr/>
        </p:nvCxnSpPr>
        <p:spPr>
          <a:xfrm flipV="1">
            <a:off x="3214547" y="5163393"/>
            <a:ext cx="3496591" cy="8008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4808004" y="1834451"/>
            <a:ext cx="1292772" cy="1019444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2813283" y="3052954"/>
            <a:ext cx="2659696" cy="2676302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466438" y="5895906"/>
            <a:ext cx="3869719" cy="332523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975795" y="4341090"/>
            <a:ext cx="148569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超伝導の</a:t>
            </a:r>
            <a:endParaRPr kumimoji="1" lang="en-US" altLang="ja-JP" dirty="0" smtClean="0"/>
          </a:p>
          <a:p>
            <a:r>
              <a:rPr kumimoji="1" lang="en-US" altLang="ja-JP" dirty="0" smtClean="0"/>
              <a:t>¼</a:t>
            </a:r>
            <a:r>
              <a:rPr kumimoji="1" lang="ja-JP" altLang="en-US" dirty="0" smtClean="0"/>
              <a:t>波長共振器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06725" y="1803874"/>
            <a:ext cx="104036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アンテナ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51192" y="6208854"/>
            <a:ext cx="12875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読み出し線</a:t>
            </a:r>
            <a:endParaRPr kumimoji="1" lang="ja-JP" altLang="en-US" dirty="0"/>
          </a:p>
        </p:txBody>
      </p:sp>
      <p:sp>
        <p:nvSpPr>
          <p:cNvPr id="58" name="スライド番号プレースホル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24367" y="6201698"/>
            <a:ext cx="609600" cy="520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69533-A0CF-47AE-A3CA-8AD497995BB4}" type="slidenum">
              <a:rPr lang="ja-JP" altLang="en-US" smtClean="0">
                <a:solidFill>
                  <a:schemeClr val="bg1">
                    <a:lumMod val="50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100776" y="2283709"/>
            <a:ext cx="0" cy="9628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080539" y="2904726"/>
            <a:ext cx="37981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75795" y="2560778"/>
            <a:ext cx="589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100μm</a:t>
            </a:r>
            <a:endParaRPr kumimoji="1" lang="ja-JP" altLang="en-US" sz="11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80818" y="1346534"/>
            <a:ext cx="221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MKID</a:t>
            </a:r>
            <a:r>
              <a:rPr kumimoji="1" lang="ja-JP" altLang="en-US" dirty="0" smtClean="0"/>
              <a:t>ｓの顕微鏡写真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2542949" y="5663786"/>
            <a:ext cx="671598" cy="60090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円/楕円 54"/>
          <p:cNvSpPr/>
          <p:nvPr/>
        </p:nvSpPr>
        <p:spPr>
          <a:xfrm>
            <a:off x="8126824" y="4484984"/>
            <a:ext cx="427452" cy="14512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4682" y="17740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等価回路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353596" y="2287669"/>
            <a:ext cx="1865704" cy="238142"/>
          </a:xfrm>
          <a:prstGeom prst="rect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559654" y="2636836"/>
            <a:ext cx="1336899" cy="1265827"/>
          </a:xfrm>
          <a:prstGeom prst="rect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293797" y="4163313"/>
            <a:ext cx="1865704" cy="238142"/>
          </a:xfrm>
          <a:prstGeom prst="rect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2343358" y="2338002"/>
            <a:ext cx="2407834" cy="4291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56" idx="1"/>
            <a:endCxn id="46" idx="3"/>
          </p:cNvCxnSpPr>
          <p:nvPr/>
        </p:nvCxnSpPr>
        <p:spPr>
          <a:xfrm flipH="1" flipV="1">
            <a:off x="2093518" y="3307064"/>
            <a:ext cx="719765" cy="108404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57" idx="1"/>
            <a:endCxn id="40" idx="0"/>
          </p:cNvCxnSpPr>
          <p:nvPr/>
        </p:nvCxnSpPr>
        <p:spPr>
          <a:xfrm flipH="1" flipV="1">
            <a:off x="1370628" y="4475297"/>
            <a:ext cx="1095810" cy="158687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157" y="1598686"/>
            <a:ext cx="2807843" cy="1867860"/>
          </a:xfrm>
          <a:prstGeom prst="rect">
            <a:avLst/>
          </a:prstGeom>
        </p:spPr>
      </p:pic>
      <p:sp>
        <p:nvSpPr>
          <p:cNvPr id="64" name="テキスト ボックス 63"/>
          <p:cNvSpPr txBox="1"/>
          <p:nvPr/>
        </p:nvSpPr>
        <p:spPr>
          <a:xfrm>
            <a:off x="6384988" y="1208573"/>
            <a:ext cx="280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coplanar waveguide</a:t>
            </a:r>
          </a:p>
          <a:p>
            <a:r>
              <a:rPr kumimoji="1" lang="en-US" altLang="ja-JP" sz="2400" dirty="0" smtClean="0"/>
              <a:t>(CPW)  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“</a:t>
            </a:r>
            <a:r>
              <a:rPr kumimoji="1" lang="ja-JP" altLang="en-US" sz="2000" dirty="0" smtClean="0">
                <a:solidFill>
                  <a:srgbClr val="008000"/>
                </a:solidFill>
              </a:rPr>
              <a:t>同軸ケーブル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”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cxnSp>
        <p:nvCxnSpPr>
          <p:cNvPr id="65" name="直線矢印コネクタ 64"/>
          <p:cNvCxnSpPr>
            <a:stCxn id="55" idx="1"/>
          </p:cNvCxnSpPr>
          <p:nvPr/>
        </p:nvCxnSpPr>
        <p:spPr>
          <a:xfrm flipH="1" flipV="1">
            <a:off x="7818589" y="3307064"/>
            <a:ext cx="370834" cy="119917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563942" y="303733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シリコン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66365" y="23250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金属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62518"/>
      </p:ext>
    </p:extLst>
  </p:cSld>
  <p:clrMapOvr>
    <a:masterClrMapping/>
  </p:clrMapOvr>
  <p:transition advTm="30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 animBg="1"/>
      <p:bldP spid="56" grpId="0" animBg="1"/>
      <p:bldP spid="57" grpId="0" animBg="1"/>
      <p:bldP spid="54" grpId="0" animBg="1"/>
      <p:bldP spid="34" grpId="0" animBg="1"/>
      <p:bldP spid="35" grpId="0" animBg="1"/>
      <p:bldP spid="9" grpId="0" animBg="1"/>
      <p:bldP spid="55" grpId="0" animBg="1"/>
      <p:bldP spid="23" grpId="0"/>
      <p:bldP spid="44" grpId="0" animBg="1"/>
      <p:bldP spid="48" grpId="0" animBg="1"/>
      <p:bldP spid="49" grpId="0" animBg="1"/>
      <p:bldP spid="64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グループ化 36"/>
          <p:cNvGrpSpPr/>
          <p:nvPr/>
        </p:nvGrpSpPr>
        <p:grpSpPr>
          <a:xfrm>
            <a:off x="248774" y="2134875"/>
            <a:ext cx="2178386" cy="2340422"/>
            <a:chOff x="347460" y="2198495"/>
            <a:chExt cx="2820892" cy="3767231"/>
          </a:xfrm>
          <a:solidFill>
            <a:schemeClr val="bg1"/>
          </a:solidFill>
        </p:grpSpPr>
        <p:grpSp>
          <p:nvGrpSpPr>
            <p:cNvPr id="39" name="グループ化 26"/>
            <p:cNvGrpSpPr/>
            <p:nvPr/>
          </p:nvGrpSpPr>
          <p:grpSpPr>
            <a:xfrm rot="10800000">
              <a:off x="347460" y="2420888"/>
              <a:ext cx="2388844" cy="3328814"/>
              <a:chOff x="467544" y="1988840"/>
              <a:chExt cx="2388844" cy="3328814"/>
            </a:xfrm>
            <a:grpFill/>
          </p:grpSpPr>
          <p:pic>
            <p:nvPicPr>
              <p:cNvPr id="46" name="図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467544" y="1988840"/>
                <a:ext cx="2380957" cy="3328814"/>
              </a:xfrm>
              <a:prstGeom prst="rect">
                <a:avLst/>
              </a:prstGeom>
              <a:grpFill/>
            </p:spPr>
          </p:pic>
          <p:sp>
            <p:nvSpPr>
              <p:cNvPr id="47" name="正方形/長方形 46"/>
              <p:cNvSpPr/>
              <p:nvPr/>
            </p:nvSpPr>
            <p:spPr>
              <a:xfrm>
                <a:off x="2402269" y="3844934"/>
                <a:ext cx="454119" cy="136815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フリーフォーム 51"/>
              <p:cNvSpPr/>
              <p:nvPr/>
            </p:nvSpPr>
            <p:spPr>
              <a:xfrm>
                <a:off x="2330450" y="3765550"/>
                <a:ext cx="158750" cy="120650"/>
              </a:xfrm>
              <a:custGeom>
                <a:avLst/>
                <a:gdLst>
                  <a:gd name="connsiteX0" fmla="*/ 0 w 158750"/>
                  <a:gd name="connsiteY0" fmla="*/ 114300 h 120650"/>
                  <a:gd name="connsiteX1" fmla="*/ 0 w 158750"/>
                  <a:gd name="connsiteY1" fmla="*/ 114300 h 120650"/>
                  <a:gd name="connsiteX2" fmla="*/ 82550 w 158750"/>
                  <a:gd name="connsiteY2" fmla="*/ 0 h 120650"/>
                  <a:gd name="connsiteX3" fmla="*/ 158750 w 158750"/>
                  <a:gd name="connsiteY3" fmla="*/ 120650 h 120650"/>
                  <a:gd name="connsiteX4" fmla="*/ 0 w 158750"/>
                  <a:gd name="connsiteY4" fmla="*/ 11430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50" h="120650">
                    <a:moveTo>
                      <a:pt x="0" y="114300"/>
                    </a:moveTo>
                    <a:lnTo>
                      <a:pt x="0" y="114300"/>
                    </a:lnTo>
                    <a:lnTo>
                      <a:pt x="82550" y="0"/>
                    </a:lnTo>
                    <a:lnTo>
                      <a:pt x="158750" y="120650"/>
                    </a:lnTo>
                    <a:lnTo>
                      <a:pt x="0" y="11430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432048" y="4957614"/>
              <a:ext cx="2736304" cy="1008112"/>
            </a:xfrm>
            <a:prstGeom prst="rect">
              <a:avLst/>
            </a:prstGeom>
            <a:grpFill/>
          </p:spPr>
        </p:pic>
        <p:sp>
          <p:nvSpPr>
            <p:cNvPr id="41" name="正方形/長方形 40"/>
            <p:cNvSpPr/>
            <p:nvPr/>
          </p:nvSpPr>
          <p:spPr>
            <a:xfrm>
              <a:off x="2411760" y="4509120"/>
              <a:ext cx="648072" cy="7920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366039" y="4700250"/>
              <a:ext cx="381717" cy="7920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450912" y="2198495"/>
              <a:ext cx="2448272" cy="792088"/>
            </a:xfrm>
            <a:prstGeom prst="rect">
              <a:avLst/>
            </a:prstGeom>
            <a:grpFill/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1931" y="467009"/>
            <a:ext cx="7467600" cy="508918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chemeClr val="tx1"/>
                </a:solidFill>
              </a:rPr>
              <a:t>Microwave Kinetic Inductance Detectors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2591863" y="1834451"/>
            <a:ext cx="3668854" cy="45860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6" name="テキスト ボックス 35"/>
          <p:cNvSpPr txBox="1"/>
          <p:nvPr/>
        </p:nvSpPr>
        <p:spPr>
          <a:xfrm flipH="1">
            <a:off x="328662" y="3006936"/>
            <a:ext cx="2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Ｌ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08004" y="1834451"/>
            <a:ext cx="1292772" cy="1019444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2813283" y="3052954"/>
            <a:ext cx="2659696" cy="2676302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2466438" y="5895906"/>
            <a:ext cx="3869719" cy="332523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06725" y="1803874"/>
            <a:ext cx="96180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antenna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51192" y="6208854"/>
            <a:ext cx="124906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Feed Line</a:t>
            </a:r>
            <a:endParaRPr kumimoji="1" lang="ja-JP" altLang="en-US" dirty="0"/>
          </a:p>
        </p:txBody>
      </p:sp>
      <p:sp>
        <p:nvSpPr>
          <p:cNvPr id="58" name="スライド番号プレースホル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62872" y="5729256"/>
            <a:ext cx="609600" cy="520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69533-A0CF-47AE-A3CA-8AD497995BB4}" type="slidenum">
              <a:rPr lang="ja-JP" altLang="en-US" smtClean="0">
                <a:solidFill>
                  <a:srgbClr val="7F7F7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ja-JP" altLang="en-US" dirty="0" smtClean="0">
              <a:solidFill>
                <a:srgbClr val="7F7F7F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100776" y="2283709"/>
            <a:ext cx="0" cy="9628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080539" y="2904726"/>
            <a:ext cx="37981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75795" y="2560778"/>
            <a:ext cx="589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100μm</a:t>
            </a:r>
            <a:endParaRPr kumimoji="1" lang="ja-JP" altLang="en-US" sz="1100" dirty="0"/>
          </a:p>
        </p:txBody>
      </p:sp>
      <p:grpSp>
        <p:nvGrpSpPr>
          <p:cNvPr id="44" name="グループ化 15"/>
          <p:cNvGrpSpPr/>
          <p:nvPr/>
        </p:nvGrpSpPr>
        <p:grpSpPr>
          <a:xfrm>
            <a:off x="1879204" y="5821328"/>
            <a:ext cx="428628" cy="428628"/>
            <a:chOff x="4214810" y="3286124"/>
            <a:chExt cx="785818" cy="785818"/>
          </a:xfrm>
        </p:grpSpPr>
        <p:sp>
          <p:nvSpPr>
            <p:cNvPr id="48" name="円/楕円 47"/>
            <p:cNvSpPr/>
            <p:nvPr/>
          </p:nvSpPr>
          <p:spPr>
            <a:xfrm>
              <a:off x="4214810" y="3286124"/>
              <a:ext cx="785818" cy="78581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4229100" y="3438525"/>
              <a:ext cx="742950" cy="450850"/>
            </a:xfrm>
            <a:custGeom>
              <a:avLst/>
              <a:gdLst>
                <a:gd name="connsiteX0" fmla="*/ 0 w 742950"/>
                <a:gd name="connsiteY0" fmla="*/ 238125 h 450850"/>
                <a:gd name="connsiteX1" fmla="*/ 190500 w 742950"/>
                <a:gd name="connsiteY1" fmla="*/ 28575 h 450850"/>
                <a:gd name="connsiteX2" fmla="*/ 533400 w 742950"/>
                <a:gd name="connsiteY2" fmla="*/ 409575 h 450850"/>
                <a:gd name="connsiteX3" fmla="*/ 742950 w 742950"/>
                <a:gd name="connsiteY3" fmla="*/ 276225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0" h="450850">
                  <a:moveTo>
                    <a:pt x="0" y="238125"/>
                  </a:moveTo>
                  <a:cubicBezTo>
                    <a:pt x="50800" y="119062"/>
                    <a:pt x="101600" y="0"/>
                    <a:pt x="190500" y="28575"/>
                  </a:cubicBezTo>
                  <a:cubicBezTo>
                    <a:pt x="279400" y="57150"/>
                    <a:pt x="441325" y="368300"/>
                    <a:pt x="533400" y="409575"/>
                  </a:cubicBezTo>
                  <a:cubicBezTo>
                    <a:pt x="625475" y="450850"/>
                    <a:pt x="684212" y="363537"/>
                    <a:pt x="742950" y="27622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" name="直線矢印コネクタ 6"/>
          <p:cNvCxnSpPr>
            <a:stCxn id="48" idx="6"/>
          </p:cNvCxnSpPr>
          <p:nvPr/>
        </p:nvCxnSpPr>
        <p:spPr>
          <a:xfrm>
            <a:off x="2307832" y="6035642"/>
            <a:ext cx="4238794" cy="70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図形グループ 4"/>
          <p:cNvGrpSpPr/>
          <p:nvPr/>
        </p:nvGrpSpPr>
        <p:grpSpPr>
          <a:xfrm>
            <a:off x="6735540" y="1541838"/>
            <a:ext cx="1748144" cy="3517573"/>
            <a:chOff x="6725711" y="1538490"/>
            <a:chExt cx="1748144" cy="3517573"/>
          </a:xfrm>
        </p:grpSpPr>
        <p:grpSp>
          <p:nvGrpSpPr>
            <p:cNvPr id="50" name="グループ化 56"/>
            <p:cNvGrpSpPr/>
            <p:nvPr/>
          </p:nvGrpSpPr>
          <p:grpSpPr>
            <a:xfrm>
              <a:off x="6809923" y="2189275"/>
              <a:ext cx="1663932" cy="2866788"/>
              <a:chOff x="9960654" y="2527723"/>
              <a:chExt cx="1663932" cy="2866788"/>
            </a:xfrm>
          </p:grpSpPr>
          <p:grpSp>
            <p:nvGrpSpPr>
              <p:cNvPr id="51" name="グループ化 60"/>
              <p:cNvGrpSpPr/>
              <p:nvPr/>
            </p:nvGrpSpPr>
            <p:grpSpPr>
              <a:xfrm>
                <a:off x="9960654" y="2527723"/>
                <a:ext cx="1663932" cy="2866788"/>
                <a:chOff x="1276350" y="1500174"/>
                <a:chExt cx="1571614" cy="2008262"/>
              </a:xfrm>
            </p:grpSpPr>
            <p:cxnSp>
              <p:nvCxnSpPr>
                <p:cNvPr id="64" name="直線矢印コネクタ 63"/>
                <p:cNvCxnSpPr/>
                <p:nvPr/>
              </p:nvCxnSpPr>
              <p:spPr>
                <a:xfrm>
                  <a:off x="2143108" y="1571612"/>
                  <a:ext cx="472361" cy="7904"/>
                </a:xfrm>
                <a:prstGeom prst="straightConnector1">
                  <a:avLst/>
                </a:prstGeom>
                <a:ln w="3810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正方形/長方形 65"/>
                <p:cNvSpPr/>
                <p:nvPr/>
              </p:nvSpPr>
              <p:spPr>
                <a:xfrm>
                  <a:off x="1285852" y="1500174"/>
                  <a:ext cx="1562112" cy="13477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dirty="0" smtClean="0"/>
                </a:p>
                <a:p>
                  <a:pPr algn="ctr"/>
                  <a:endParaRPr kumimoji="1" lang="en-US" altLang="ja-JP" dirty="0" smtClean="0"/>
                </a:p>
                <a:p>
                  <a:pPr algn="ctr"/>
                  <a:endParaRPr kumimoji="1" lang="en-US" altLang="ja-JP" dirty="0" smtClean="0"/>
                </a:p>
                <a:p>
                  <a:pPr algn="ctr"/>
                  <a:endParaRPr kumimoji="1" lang="en-US" altLang="ja-JP" dirty="0" smtClean="0"/>
                </a:p>
                <a:p>
                  <a:pPr algn="ctr"/>
                  <a:endParaRPr kumimoji="1" lang="en-US" altLang="ja-JP" dirty="0" smtClean="0"/>
                </a:p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7" name="テキスト ボックス 66"/>
                <p:cNvSpPr txBox="1"/>
                <p:nvPr/>
              </p:nvSpPr>
              <p:spPr>
                <a:xfrm>
                  <a:off x="1728816" y="3139104"/>
                  <a:ext cx="8980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f[GHz]</a:t>
                  </a:r>
                  <a:endParaRPr kumimoji="1" lang="ja-JP" altLang="en-US" baseline="-25000" dirty="0"/>
                </a:p>
              </p:txBody>
            </p:sp>
            <p:cxnSp>
              <p:nvCxnSpPr>
                <p:cNvPr id="68" name="直線コネクタ 67"/>
                <p:cNvCxnSpPr>
                  <a:stCxn id="66" idx="0"/>
                  <a:endCxn id="66" idx="2"/>
                </p:cNvCxnSpPr>
                <p:nvPr/>
              </p:nvCxnSpPr>
              <p:spPr>
                <a:xfrm rot="16200000" flipH="1">
                  <a:off x="1393009" y="2174073"/>
                  <a:ext cx="1347798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フリーフォーム 68"/>
                <p:cNvSpPr/>
                <p:nvPr/>
              </p:nvSpPr>
              <p:spPr>
                <a:xfrm>
                  <a:off x="1276350" y="1657350"/>
                  <a:ext cx="1562100" cy="977900"/>
                </a:xfrm>
                <a:custGeom>
                  <a:avLst/>
                  <a:gdLst>
                    <a:gd name="connsiteX0" fmla="*/ 0 w 1562100"/>
                    <a:gd name="connsiteY0" fmla="*/ 0 h 977900"/>
                    <a:gd name="connsiteX1" fmla="*/ 495300 w 1562100"/>
                    <a:gd name="connsiteY1" fmla="*/ 285750 h 977900"/>
                    <a:gd name="connsiteX2" fmla="*/ 781050 w 1562100"/>
                    <a:gd name="connsiteY2" fmla="*/ 971550 h 977900"/>
                    <a:gd name="connsiteX3" fmla="*/ 1066800 w 1562100"/>
                    <a:gd name="connsiteY3" fmla="*/ 247650 h 977900"/>
                    <a:gd name="connsiteX4" fmla="*/ 1562100 w 1562100"/>
                    <a:gd name="connsiteY4" fmla="*/ 0 h 97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2100" h="977900">
                      <a:moveTo>
                        <a:pt x="0" y="0"/>
                      </a:moveTo>
                      <a:cubicBezTo>
                        <a:pt x="182562" y="61912"/>
                        <a:pt x="365125" y="123825"/>
                        <a:pt x="495300" y="285750"/>
                      </a:cubicBezTo>
                      <a:cubicBezTo>
                        <a:pt x="625475" y="447675"/>
                        <a:pt x="685800" y="977900"/>
                        <a:pt x="781050" y="971550"/>
                      </a:cubicBezTo>
                      <a:cubicBezTo>
                        <a:pt x="876300" y="965200"/>
                        <a:pt x="936625" y="409575"/>
                        <a:pt x="1066800" y="247650"/>
                      </a:cubicBezTo>
                      <a:cubicBezTo>
                        <a:pt x="1196975" y="85725"/>
                        <a:pt x="1379537" y="42862"/>
                        <a:pt x="1562100" y="0"/>
                      </a:cubicBezTo>
                    </a:path>
                  </a:pathLst>
                </a:custGeom>
                <a:ln w="2857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3" name="テキスト ボックス 52"/>
              <p:cNvSpPr txBox="1"/>
              <p:nvPr/>
            </p:nvSpPr>
            <p:spPr>
              <a:xfrm>
                <a:off x="10685792" y="4427820"/>
                <a:ext cx="366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accent1"/>
                    </a:solidFill>
                  </a:rPr>
                  <a:t>f</a:t>
                </a:r>
                <a:endParaRPr kumimoji="1" lang="ja-JP" altLang="en-US" baseline="-250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2" name="テキスト ボックス 71"/>
            <p:cNvSpPr txBox="1"/>
            <p:nvPr/>
          </p:nvSpPr>
          <p:spPr>
            <a:xfrm>
              <a:off x="6725711" y="1538490"/>
              <a:ext cx="13388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accent1"/>
                  </a:solidFill>
                </a:rPr>
                <a:t>通常の共振</a:t>
              </a:r>
              <a:endParaRPr kumimoji="1" lang="en-US" altLang="ja-JP" dirty="0" smtClean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6733427" y="1780411"/>
            <a:ext cx="2134118" cy="2717023"/>
            <a:chOff x="6733427" y="1780411"/>
            <a:chExt cx="2134118" cy="2717023"/>
          </a:xfrm>
        </p:grpSpPr>
        <p:cxnSp>
          <p:nvCxnSpPr>
            <p:cNvPr id="83" name="直線コネクタ 82"/>
            <p:cNvCxnSpPr/>
            <p:nvPr/>
          </p:nvCxnSpPr>
          <p:spPr>
            <a:xfrm rot="16200000" flipH="1">
              <a:off x="6459351" y="3151264"/>
              <a:ext cx="1923978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テキスト ボックス 83"/>
            <p:cNvSpPr txBox="1"/>
            <p:nvPr/>
          </p:nvSpPr>
          <p:spPr>
            <a:xfrm>
              <a:off x="7237876" y="4097324"/>
              <a:ext cx="366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B0F0"/>
                  </a:solidFill>
                </a:rPr>
                <a:t>f</a:t>
              </a:r>
              <a:endParaRPr kumimoji="1" lang="ja-JP" altLang="en-US" sz="2000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76" name="フリーフォーム 75"/>
            <p:cNvSpPr/>
            <p:nvPr/>
          </p:nvSpPr>
          <p:spPr>
            <a:xfrm>
              <a:off x="6857626" y="2421594"/>
              <a:ext cx="1578585" cy="1112849"/>
            </a:xfrm>
            <a:custGeom>
              <a:avLst/>
              <a:gdLst>
                <a:gd name="connsiteX0" fmla="*/ 0 w 2298700"/>
                <a:gd name="connsiteY0" fmla="*/ 16893 h 1807775"/>
                <a:gd name="connsiteX1" fmla="*/ 177800 w 2298700"/>
                <a:gd name="connsiteY1" fmla="*/ 258193 h 1807775"/>
                <a:gd name="connsiteX2" fmla="*/ 850900 w 2298700"/>
                <a:gd name="connsiteY2" fmla="*/ 1807593 h 1807775"/>
                <a:gd name="connsiteX3" fmla="*/ 1397000 w 2298700"/>
                <a:gd name="connsiteY3" fmla="*/ 359793 h 1807775"/>
                <a:gd name="connsiteX4" fmla="*/ 2298700 w 2298700"/>
                <a:gd name="connsiteY4" fmla="*/ 29593 h 1807775"/>
                <a:gd name="connsiteX5" fmla="*/ 2298700 w 2298700"/>
                <a:gd name="connsiteY5" fmla="*/ 29593 h 180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8700" h="1807775">
                  <a:moveTo>
                    <a:pt x="0" y="16893"/>
                  </a:moveTo>
                  <a:cubicBezTo>
                    <a:pt x="17991" y="-11682"/>
                    <a:pt x="35983" y="-40257"/>
                    <a:pt x="177800" y="258193"/>
                  </a:cubicBezTo>
                  <a:cubicBezTo>
                    <a:pt x="319617" y="556643"/>
                    <a:pt x="647700" y="1790660"/>
                    <a:pt x="850900" y="1807593"/>
                  </a:cubicBezTo>
                  <a:cubicBezTo>
                    <a:pt x="1054100" y="1824526"/>
                    <a:pt x="1155700" y="656126"/>
                    <a:pt x="1397000" y="359793"/>
                  </a:cubicBezTo>
                  <a:cubicBezTo>
                    <a:pt x="1638300" y="63460"/>
                    <a:pt x="2298700" y="29593"/>
                    <a:pt x="2298700" y="29593"/>
                  </a:cubicBezTo>
                  <a:lnTo>
                    <a:pt x="2298700" y="29593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矢印コネクタ 76"/>
            <p:cNvCxnSpPr/>
            <p:nvPr/>
          </p:nvCxnSpPr>
          <p:spPr>
            <a:xfrm flipH="1" flipV="1">
              <a:off x="7440679" y="3610176"/>
              <a:ext cx="217605" cy="3623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6733427" y="1780411"/>
              <a:ext cx="21341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B0F0"/>
                  </a:solidFill>
                </a:rPr>
                <a:t>アンテナが光を受信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12" name="左矢印 11"/>
          <p:cNvSpPr/>
          <p:nvPr/>
        </p:nvSpPr>
        <p:spPr>
          <a:xfrm rot="19212282">
            <a:off x="5494365" y="1198363"/>
            <a:ext cx="1245808" cy="84504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CMB</a:t>
            </a:r>
          </a:p>
          <a:p>
            <a:pPr algn="ctr"/>
            <a:r>
              <a:rPr lang="en-US" altLang="ja-JP" sz="1400" dirty="0" smtClean="0"/>
              <a:t>(~100GHz)</a:t>
            </a:r>
            <a:endParaRPr kumimoji="1" lang="ja-JP" altLang="en-US" sz="1400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2257140" y="3121366"/>
            <a:ext cx="2751953" cy="1210412"/>
            <a:chOff x="-3149666" y="3848999"/>
            <a:chExt cx="2751953" cy="1210412"/>
          </a:xfrm>
        </p:grpSpPr>
        <p:sp>
          <p:nvSpPr>
            <p:cNvPr id="9" name="正方形/長方形 8"/>
            <p:cNvSpPr/>
            <p:nvPr/>
          </p:nvSpPr>
          <p:spPr>
            <a:xfrm>
              <a:off x="-2969846" y="3848999"/>
              <a:ext cx="2520461" cy="1210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 bwMode="auto">
            <a:xfrm>
              <a:off x="-1369630" y="4621733"/>
              <a:ext cx="533770" cy="2392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1" name="円/楕円 60"/>
            <p:cNvSpPr/>
            <p:nvPr/>
          </p:nvSpPr>
          <p:spPr bwMode="auto">
            <a:xfrm>
              <a:off x="-1246452" y="4669580"/>
              <a:ext cx="123178" cy="143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2" name="円/楕円 61"/>
            <p:cNvSpPr/>
            <p:nvPr/>
          </p:nvSpPr>
          <p:spPr bwMode="auto">
            <a:xfrm>
              <a:off x="-1082216" y="4669580"/>
              <a:ext cx="123178" cy="143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63" name="曲線コネクタ 62"/>
            <p:cNvCxnSpPr>
              <a:stCxn id="65" idx="3"/>
              <a:endCxn id="60" idx="2"/>
            </p:cNvCxnSpPr>
            <p:nvPr/>
          </p:nvCxnSpPr>
          <p:spPr>
            <a:xfrm>
              <a:off x="-1990374" y="4386539"/>
              <a:ext cx="620744" cy="354811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-3149666" y="4094151"/>
              <a:ext cx="1159292" cy="58477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光の</a:t>
              </a:r>
              <a:endParaRPr lang="en-US" altLang="ja-JP" sz="1600" dirty="0" smtClean="0"/>
            </a:p>
            <a:p>
              <a:r>
                <a:rPr lang="ja-JP" altLang="en-US" sz="1600" dirty="0" smtClean="0"/>
                <a:t>エネルギー</a:t>
              </a:r>
              <a:endParaRPr kumimoji="1" lang="ja-JP" altLang="en-US" sz="1600" dirty="0"/>
            </a:p>
          </p:txBody>
        </p:sp>
        <p:cxnSp>
          <p:nvCxnSpPr>
            <p:cNvPr id="85" name="直線矢印コネクタ 84"/>
            <p:cNvCxnSpPr>
              <a:stCxn id="60" idx="0"/>
            </p:cNvCxnSpPr>
            <p:nvPr/>
          </p:nvCxnSpPr>
          <p:spPr>
            <a:xfrm flipH="1" flipV="1">
              <a:off x="-1447827" y="4346602"/>
              <a:ext cx="345082" cy="27513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>
              <a:stCxn id="60" idx="0"/>
            </p:cNvCxnSpPr>
            <p:nvPr/>
          </p:nvCxnSpPr>
          <p:spPr>
            <a:xfrm flipV="1">
              <a:off x="-1102745" y="4346601"/>
              <a:ext cx="191887" cy="27513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円/楕円 86"/>
            <p:cNvSpPr/>
            <p:nvPr/>
          </p:nvSpPr>
          <p:spPr bwMode="auto">
            <a:xfrm>
              <a:off x="-894088" y="4179933"/>
              <a:ext cx="123178" cy="143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8" name="円/楕円 87"/>
            <p:cNvSpPr/>
            <p:nvPr/>
          </p:nvSpPr>
          <p:spPr bwMode="auto">
            <a:xfrm>
              <a:off x="-1533104" y="4153459"/>
              <a:ext cx="123178" cy="143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-1967373" y="3848999"/>
              <a:ext cx="1569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クーパー対破壊</a:t>
              </a:r>
              <a:endParaRPr kumimoji="1" lang="ja-JP" altLang="en-US" sz="1600" dirty="0"/>
            </a:p>
          </p:txBody>
        </p:sp>
      </p:grpSp>
      <p:sp>
        <p:nvSpPr>
          <p:cNvPr id="91" name="左矢印 90"/>
          <p:cNvSpPr/>
          <p:nvPr/>
        </p:nvSpPr>
        <p:spPr>
          <a:xfrm rot="16200000">
            <a:off x="4967738" y="3425660"/>
            <a:ext cx="1087863" cy="40223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9241" y="3313910"/>
            <a:ext cx="71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+ ΔL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427160" y="6208854"/>
            <a:ext cx="117248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8GHz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975795" y="4341090"/>
            <a:ext cx="148569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超伝導の</a:t>
            </a:r>
            <a:endParaRPr kumimoji="1" lang="en-US" altLang="ja-JP" dirty="0" smtClean="0"/>
          </a:p>
          <a:p>
            <a:r>
              <a:rPr kumimoji="1" lang="en-US" altLang="ja-JP" dirty="0" smtClean="0"/>
              <a:t>¼</a:t>
            </a:r>
            <a:r>
              <a:rPr kumimoji="1" lang="ja-JP" altLang="en-US" dirty="0" smtClean="0"/>
              <a:t>波長共振器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106725" y="1803874"/>
            <a:ext cx="104036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アンテナ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751192" y="6208854"/>
            <a:ext cx="12875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読み出し線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180818" y="1346534"/>
            <a:ext cx="221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MKID</a:t>
            </a:r>
            <a:r>
              <a:rPr kumimoji="1" lang="ja-JP" altLang="en-US" dirty="0" smtClean="0"/>
              <a:t>ｓの顕微鏡写真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34682" y="17740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等価回路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7404934"/>
      </p:ext>
    </p:extLst>
  </p:cSld>
  <p:clrMapOvr>
    <a:masterClrMapping/>
  </p:clrMapOvr>
  <p:transition advTm="30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1" grpId="0" animBg="1"/>
      <p:bldP spid="15" grpId="0"/>
      <p:bldP spid="7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69533-A0CF-47AE-A3CA-8AD497995BB4}" type="slidenum">
              <a:rPr lang="ja-JP" altLang="en-US" smtClean="0">
                <a:solidFill>
                  <a:schemeClr val="bg1">
                    <a:lumMod val="50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3124038" y="1158380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テキスト ボックス 12"/>
          <p:cNvSpPr txBox="1"/>
          <p:nvPr/>
        </p:nvSpPr>
        <p:spPr>
          <a:xfrm>
            <a:off x="3263361" y="1522855"/>
            <a:ext cx="11624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マイクロ波</a:t>
            </a:r>
            <a:endParaRPr kumimoji="1" lang="en-US" altLang="ja-JP" dirty="0" smtClean="0"/>
          </a:p>
          <a:p>
            <a:r>
              <a:rPr kumimoji="1" lang="ja-JP" altLang="en-US" dirty="0" smtClean="0"/>
              <a:t>共振器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76166" y="108637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アンテナ</a:t>
            </a:r>
            <a:endParaRPr kumimoji="1" lang="ja-JP" altLang="en-US" dirty="0"/>
          </a:p>
        </p:txBody>
      </p:sp>
      <p:cxnSp>
        <p:nvCxnSpPr>
          <p:cNvPr id="43" name="直線矢印コネクタ 42"/>
          <p:cNvCxnSpPr/>
          <p:nvPr/>
        </p:nvCxnSpPr>
        <p:spPr>
          <a:xfrm rot="5400000">
            <a:off x="5028878" y="2212869"/>
            <a:ext cx="648072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3120666" y="1168753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243718" y="1178867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6000986" y="1178867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タイトル 1"/>
          <p:cNvSpPr txBox="1">
            <a:spLocks/>
          </p:cNvSpPr>
          <p:nvPr/>
        </p:nvSpPr>
        <p:spPr>
          <a:xfrm>
            <a:off x="921931" y="467009"/>
            <a:ext cx="74676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smtClean="0"/>
              <a:t>Microwave Kinetic Inductance Detectors</a:t>
            </a:r>
            <a:endParaRPr lang="ja-JP" altLang="en-US" sz="3200" dirty="0"/>
          </a:p>
        </p:txBody>
      </p:sp>
      <p:sp>
        <p:nvSpPr>
          <p:cNvPr id="79" name="正方形/長方形 78"/>
          <p:cNvSpPr/>
          <p:nvPr/>
        </p:nvSpPr>
        <p:spPr>
          <a:xfrm>
            <a:off x="363258" y="4915924"/>
            <a:ext cx="3456873" cy="903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82" name="フリーフォーム 81"/>
          <p:cNvSpPr/>
          <p:nvPr/>
        </p:nvSpPr>
        <p:spPr>
          <a:xfrm>
            <a:off x="1502666" y="4911256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左矢印 84"/>
          <p:cNvSpPr/>
          <p:nvPr/>
        </p:nvSpPr>
        <p:spPr>
          <a:xfrm rot="19212282">
            <a:off x="5337103" y="663850"/>
            <a:ext cx="1245808" cy="84504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CMB</a:t>
            </a:r>
          </a:p>
          <a:p>
            <a:pPr algn="ctr"/>
            <a:r>
              <a:rPr lang="en-US" altLang="ja-JP" sz="1400" dirty="0" smtClean="0"/>
              <a:t>(~100GHz)</a:t>
            </a:r>
            <a:endParaRPr kumimoji="1" lang="ja-JP" altLang="en-US" sz="1400" dirty="0"/>
          </a:p>
        </p:txBody>
      </p:sp>
      <p:sp>
        <p:nvSpPr>
          <p:cNvPr id="89" name="フリーフォーム 88"/>
          <p:cNvSpPr/>
          <p:nvPr/>
        </p:nvSpPr>
        <p:spPr>
          <a:xfrm>
            <a:off x="1521092" y="4915925"/>
            <a:ext cx="1159631" cy="532632"/>
          </a:xfrm>
          <a:custGeom>
            <a:avLst/>
            <a:gdLst>
              <a:gd name="connsiteX0" fmla="*/ 0 w 2298700"/>
              <a:gd name="connsiteY0" fmla="*/ 16893 h 1807775"/>
              <a:gd name="connsiteX1" fmla="*/ 177800 w 2298700"/>
              <a:gd name="connsiteY1" fmla="*/ 258193 h 1807775"/>
              <a:gd name="connsiteX2" fmla="*/ 850900 w 2298700"/>
              <a:gd name="connsiteY2" fmla="*/ 1807593 h 1807775"/>
              <a:gd name="connsiteX3" fmla="*/ 1397000 w 2298700"/>
              <a:gd name="connsiteY3" fmla="*/ 359793 h 1807775"/>
              <a:gd name="connsiteX4" fmla="*/ 2298700 w 2298700"/>
              <a:gd name="connsiteY4" fmla="*/ 29593 h 1807775"/>
              <a:gd name="connsiteX5" fmla="*/ 2298700 w 2298700"/>
              <a:gd name="connsiteY5" fmla="*/ 29593 h 1807775"/>
              <a:gd name="connsiteX0" fmla="*/ 0 w 2298700"/>
              <a:gd name="connsiteY0" fmla="*/ 43130 h 1834406"/>
              <a:gd name="connsiteX1" fmla="*/ 338090 w 2298700"/>
              <a:gd name="connsiteY1" fmla="*/ 203712 h 1834406"/>
              <a:gd name="connsiteX2" fmla="*/ 850900 w 2298700"/>
              <a:gd name="connsiteY2" fmla="*/ 1833830 h 1834406"/>
              <a:gd name="connsiteX3" fmla="*/ 1397000 w 2298700"/>
              <a:gd name="connsiteY3" fmla="*/ 386030 h 1834406"/>
              <a:gd name="connsiteX4" fmla="*/ 2298700 w 2298700"/>
              <a:gd name="connsiteY4" fmla="*/ 55830 h 1834406"/>
              <a:gd name="connsiteX5" fmla="*/ 2298700 w 2298700"/>
              <a:gd name="connsiteY5" fmla="*/ 55830 h 1834406"/>
              <a:gd name="connsiteX0" fmla="*/ 0 w 2298700"/>
              <a:gd name="connsiteY0" fmla="*/ 58534 h 1850024"/>
              <a:gd name="connsiteX1" fmla="*/ 470095 w 2298700"/>
              <a:gd name="connsiteY1" fmla="*/ 186831 h 1850024"/>
              <a:gd name="connsiteX2" fmla="*/ 850900 w 2298700"/>
              <a:gd name="connsiteY2" fmla="*/ 1849234 h 1850024"/>
              <a:gd name="connsiteX3" fmla="*/ 1397000 w 2298700"/>
              <a:gd name="connsiteY3" fmla="*/ 401434 h 1850024"/>
              <a:gd name="connsiteX4" fmla="*/ 2298700 w 2298700"/>
              <a:gd name="connsiteY4" fmla="*/ 71234 h 1850024"/>
              <a:gd name="connsiteX5" fmla="*/ 2298700 w 2298700"/>
              <a:gd name="connsiteY5" fmla="*/ 71234 h 1850024"/>
              <a:gd name="connsiteX0" fmla="*/ 0 w 2298700"/>
              <a:gd name="connsiteY0" fmla="*/ 20653 h 1811597"/>
              <a:gd name="connsiteX1" fmla="*/ 488954 w 2298700"/>
              <a:gd name="connsiteY1" fmla="*/ 245808 h 1811597"/>
              <a:gd name="connsiteX2" fmla="*/ 850900 w 2298700"/>
              <a:gd name="connsiteY2" fmla="*/ 1811353 h 1811597"/>
              <a:gd name="connsiteX3" fmla="*/ 1397000 w 2298700"/>
              <a:gd name="connsiteY3" fmla="*/ 363553 h 1811597"/>
              <a:gd name="connsiteX4" fmla="*/ 2298700 w 2298700"/>
              <a:gd name="connsiteY4" fmla="*/ 33353 h 1811597"/>
              <a:gd name="connsiteX5" fmla="*/ 2298700 w 2298700"/>
              <a:gd name="connsiteY5" fmla="*/ 33353 h 1811597"/>
              <a:gd name="connsiteX0" fmla="*/ 0 w 2298700"/>
              <a:gd name="connsiteY0" fmla="*/ 16893 h 1807776"/>
              <a:gd name="connsiteX1" fmla="*/ 639815 w 2298700"/>
              <a:gd name="connsiteY1" fmla="*/ 258192 h 1807776"/>
              <a:gd name="connsiteX2" fmla="*/ 850900 w 2298700"/>
              <a:gd name="connsiteY2" fmla="*/ 1807593 h 1807776"/>
              <a:gd name="connsiteX3" fmla="*/ 1397000 w 2298700"/>
              <a:gd name="connsiteY3" fmla="*/ 359793 h 1807776"/>
              <a:gd name="connsiteX4" fmla="*/ 2298700 w 2298700"/>
              <a:gd name="connsiteY4" fmla="*/ 29593 h 1807776"/>
              <a:gd name="connsiteX5" fmla="*/ 2298700 w 2298700"/>
              <a:gd name="connsiteY5" fmla="*/ 29593 h 1807776"/>
              <a:gd name="connsiteX0" fmla="*/ 0 w 2298700"/>
              <a:gd name="connsiteY0" fmla="*/ 16404 h 1791147"/>
              <a:gd name="connsiteX1" fmla="*/ 639815 w 2298700"/>
              <a:gd name="connsiteY1" fmla="*/ 257703 h 1791147"/>
              <a:gd name="connsiteX2" fmla="*/ 907475 w 2298700"/>
              <a:gd name="connsiteY2" fmla="*/ 1790963 h 1791147"/>
              <a:gd name="connsiteX3" fmla="*/ 1397000 w 2298700"/>
              <a:gd name="connsiteY3" fmla="*/ 359304 h 1791147"/>
              <a:gd name="connsiteX4" fmla="*/ 2298700 w 2298700"/>
              <a:gd name="connsiteY4" fmla="*/ 29104 h 1791147"/>
              <a:gd name="connsiteX5" fmla="*/ 2298700 w 2298700"/>
              <a:gd name="connsiteY5" fmla="*/ 29104 h 1791147"/>
              <a:gd name="connsiteX0" fmla="*/ 0 w 2298700"/>
              <a:gd name="connsiteY0" fmla="*/ 16404 h 1790971"/>
              <a:gd name="connsiteX1" fmla="*/ 639815 w 2298700"/>
              <a:gd name="connsiteY1" fmla="*/ 257703 h 1790971"/>
              <a:gd name="connsiteX2" fmla="*/ 907475 w 2298700"/>
              <a:gd name="connsiteY2" fmla="*/ 1790963 h 1790971"/>
              <a:gd name="connsiteX3" fmla="*/ 1161276 w 2298700"/>
              <a:gd name="connsiteY3" fmla="*/ 278588 h 1790971"/>
              <a:gd name="connsiteX4" fmla="*/ 2298700 w 2298700"/>
              <a:gd name="connsiteY4" fmla="*/ 29104 h 1790971"/>
              <a:gd name="connsiteX5" fmla="*/ 2298700 w 2298700"/>
              <a:gd name="connsiteY5" fmla="*/ 29104 h 1790971"/>
              <a:gd name="connsiteX0" fmla="*/ 0 w 2298700"/>
              <a:gd name="connsiteY0" fmla="*/ 16404 h 1790974"/>
              <a:gd name="connsiteX1" fmla="*/ 639815 w 2298700"/>
              <a:gd name="connsiteY1" fmla="*/ 257703 h 1790974"/>
              <a:gd name="connsiteX2" fmla="*/ 907475 w 2298700"/>
              <a:gd name="connsiteY2" fmla="*/ 1790963 h 1790974"/>
              <a:gd name="connsiteX3" fmla="*/ 1076415 w 2298700"/>
              <a:gd name="connsiteY3" fmla="*/ 230160 h 1790974"/>
              <a:gd name="connsiteX4" fmla="*/ 2298700 w 2298700"/>
              <a:gd name="connsiteY4" fmla="*/ 29104 h 1790974"/>
              <a:gd name="connsiteX5" fmla="*/ 2298700 w 2298700"/>
              <a:gd name="connsiteY5" fmla="*/ 29104 h 1790974"/>
              <a:gd name="connsiteX0" fmla="*/ 0 w 2298700"/>
              <a:gd name="connsiteY0" fmla="*/ 16893 h 1807610"/>
              <a:gd name="connsiteX1" fmla="*/ 639815 w 2298700"/>
              <a:gd name="connsiteY1" fmla="*/ 258192 h 1807610"/>
              <a:gd name="connsiteX2" fmla="*/ 822614 w 2298700"/>
              <a:gd name="connsiteY2" fmla="*/ 1807597 h 1807610"/>
              <a:gd name="connsiteX3" fmla="*/ 1076415 w 2298700"/>
              <a:gd name="connsiteY3" fmla="*/ 230649 h 1807610"/>
              <a:gd name="connsiteX4" fmla="*/ 2298700 w 2298700"/>
              <a:gd name="connsiteY4" fmla="*/ 29593 h 1807610"/>
              <a:gd name="connsiteX5" fmla="*/ 2298700 w 2298700"/>
              <a:gd name="connsiteY5" fmla="*/ 29593 h 18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1807610">
                <a:moveTo>
                  <a:pt x="0" y="16893"/>
                </a:moveTo>
                <a:cubicBezTo>
                  <a:pt x="17991" y="-11682"/>
                  <a:pt x="502713" y="-40259"/>
                  <a:pt x="639815" y="258192"/>
                </a:cubicBezTo>
                <a:cubicBezTo>
                  <a:pt x="776917" y="556643"/>
                  <a:pt x="749847" y="1812187"/>
                  <a:pt x="822614" y="1807597"/>
                </a:cubicBezTo>
                <a:cubicBezTo>
                  <a:pt x="895381" y="1803007"/>
                  <a:pt x="830401" y="526983"/>
                  <a:pt x="1076415" y="230649"/>
                </a:cubicBezTo>
                <a:cubicBezTo>
                  <a:pt x="1322429" y="-65685"/>
                  <a:pt x="2298700" y="29593"/>
                  <a:pt x="2298700" y="29593"/>
                </a:cubicBezTo>
                <a:lnTo>
                  <a:pt x="2298700" y="29593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0" name="直線矢印コネクタ 89"/>
          <p:cNvCxnSpPr/>
          <p:nvPr/>
        </p:nvCxnSpPr>
        <p:spPr>
          <a:xfrm flipH="1" flipV="1">
            <a:off x="1945727" y="5474982"/>
            <a:ext cx="94242" cy="1972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936839" y="5057117"/>
            <a:ext cx="2870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複数の</a:t>
            </a:r>
            <a:r>
              <a:rPr kumimoji="1" lang="en-US" altLang="ja-JP" sz="2000" dirty="0" smtClean="0"/>
              <a:t>MKID</a:t>
            </a:r>
            <a:r>
              <a:rPr kumimoji="1" lang="ja-JP" altLang="en-US" sz="2000" dirty="0" smtClean="0"/>
              <a:t>を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同じ読み出し線上に配置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1218" y="6053673"/>
            <a:ext cx="7379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8000"/>
                </a:solidFill>
              </a:rPr>
              <a:t>一本のワイヤーでたくさんの検出器を読み出す</a:t>
            </a:r>
            <a:r>
              <a:rPr kumimoji="1" lang="en-US" altLang="ja-JP" sz="3200" dirty="0" smtClean="0">
                <a:solidFill>
                  <a:srgbClr val="008000"/>
                </a:solidFill>
              </a:rPr>
              <a:t>!</a:t>
            </a:r>
            <a:endParaRPr kumimoji="1" lang="ja-JP" altLang="en-US" sz="3200" dirty="0">
              <a:solidFill>
                <a:srgbClr val="008000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2642074" y="4915925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フリーフォーム 23"/>
          <p:cNvSpPr/>
          <p:nvPr/>
        </p:nvSpPr>
        <p:spPr>
          <a:xfrm>
            <a:off x="363258" y="4915925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612331"/>
      </p:ext>
    </p:extLst>
  </p:cSld>
  <p:clrMapOvr>
    <a:masterClrMapping/>
  </p:clrMapOvr>
  <p:transition advTm="11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9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69533-A0CF-47AE-A3CA-8AD497995BB4}" type="slidenum">
              <a:rPr lang="ja-JP" altLang="en-US" smtClean="0">
                <a:solidFill>
                  <a:schemeClr val="bg1">
                    <a:lumMod val="50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3124038" y="1158380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テキスト ボックス 12"/>
          <p:cNvSpPr txBox="1"/>
          <p:nvPr/>
        </p:nvSpPr>
        <p:spPr>
          <a:xfrm>
            <a:off x="3263361" y="1522855"/>
            <a:ext cx="11624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マイクロ波</a:t>
            </a:r>
            <a:endParaRPr kumimoji="1" lang="en-US" altLang="ja-JP" dirty="0" smtClean="0"/>
          </a:p>
          <a:p>
            <a:r>
              <a:rPr kumimoji="1" lang="ja-JP" altLang="en-US" dirty="0" smtClean="0"/>
              <a:t>共振器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76166" y="108637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アンテナ</a:t>
            </a:r>
            <a:endParaRPr kumimoji="1" lang="ja-JP" altLang="en-US" dirty="0"/>
          </a:p>
        </p:txBody>
      </p:sp>
      <p:cxnSp>
        <p:nvCxnSpPr>
          <p:cNvPr id="43" name="直線矢印コネクタ 42"/>
          <p:cNvCxnSpPr/>
          <p:nvPr/>
        </p:nvCxnSpPr>
        <p:spPr>
          <a:xfrm rot="5400000">
            <a:off x="5028878" y="2212869"/>
            <a:ext cx="648072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3120666" y="1168753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243718" y="1178867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95"/>
          <a:stretch>
            <a:fillRect/>
          </a:stretch>
        </p:blipFill>
        <p:spPr bwMode="auto">
          <a:xfrm>
            <a:off x="6000986" y="1178867"/>
            <a:ext cx="288032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タイトル 1"/>
          <p:cNvSpPr txBox="1">
            <a:spLocks/>
          </p:cNvSpPr>
          <p:nvPr/>
        </p:nvSpPr>
        <p:spPr>
          <a:xfrm>
            <a:off x="921931" y="467009"/>
            <a:ext cx="74676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Microwave Kinetic Inductance Detectors</a:t>
            </a:r>
            <a:endParaRPr lang="ja-JP" altLang="en-US" sz="3200" dirty="0"/>
          </a:p>
        </p:txBody>
      </p:sp>
      <p:sp>
        <p:nvSpPr>
          <p:cNvPr id="85" name="左矢印 84"/>
          <p:cNvSpPr/>
          <p:nvPr/>
        </p:nvSpPr>
        <p:spPr>
          <a:xfrm rot="19212282">
            <a:off x="5337103" y="663850"/>
            <a:ext cx="1245808" cy="84504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CMB</a:t>
            </a:r>
          </a:p>
          <a:p>
            <a:pPr algn="ctr"/>
            <a:r>
              <a:rPr lang="en-US" altLang="ja-JP" sz="1400" dirty="0" smtClean="0"/>
              <a:t>(~100GHz)</a:t>
            </a:r>
            <a:endParaRPr kumimoji="1" lang="ja-JP" altLang="en-US" sz="1400" dirty="0"/>
          </a:p>
        </p:txBody>
      </p:sp>
      <p:pic>
        <p:nvPicPr>
          <p:cNvPr id="92" name="図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001" y="1151402"/>
            <a:ext cx="9521515" cy="339578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81566" y="124254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天文台作成のプロトタイプ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934220" y="2350480"/>
            <a:ext cx="14598" cy="394180"/>
          </a:xfrm>
          <a:prstGeom prst="straightConnector1">
            <a:avLst/>
          </a:prstGeom>
          <a:ln w="1270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019497" y="2375328"/>
            <a:ext cx="66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~mm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6839" y="5057117"/>
            <a:ext cx="2870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複数の</a:t>
            </a:r>
            <a:r>
              <a:rPr kumimoji="1" lang="en-US" altLang="ja-JP" sz="2000" dirty="0" smtClean="0"/>
              <a:t>MKID</a:t>
            </a:r>
            <a:r>
              <a:rPr kumimoji="1" lang="ja-JP" altLang="en-US" sz="2000" dirty="0" smtClean="0"/>
              <a:t>を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同じ読み出し線上に配置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41218" y="6053673"/>
            <a:ext cx="7379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8000"/>
                </a:solidFill>
              </a:rPr>
              <a:t>一本のワイヤーでたくさんの検出器を読み出す</a:t>
            </a:r>
            <a:r>
              <a:rPr kumimoji="1" lang="en-US" altLang="ja-JP" sz="3200" dirty="0" smtClean="0">
                <a:solidFill>
                  <a:srgbClr val="008000"/>
                </a:solidFill>
              </a:rPr>
              <a:t>!</a:t>
            </a:r>
            <a:endParaRPr kumimoji="1" lang="ja-JP" altLang="en-US" sz="3200" dirty="0">
              <a:solidFill>
                <a:srgbClr val="008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63258" y="4915924"/>
            <a:ext cx="3456873" cy="903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ja-JP" altLang="en-US" dirty="0"/>
          </a:p>
        </p:txBody>
      </p:sp>
      <p:sp>
        <p:nvSpPr>
          <p:cNvPr id="29" name="フリーフォーム 28"/>
          <p:cNvSpPr/>
          <p:nvPr/>
        </p:nvSpPr>
        <p:spPr>
          <a:xfrm>
            <a:off x="1502666" y="4911256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フリーフォーム 29"/>
          <p:cNvSpPr/>
          <p:nvPr/>
        </p:nvSpPr>
        <p:spPr>
          <a:xfrm>
            <a:off x="1521092" y="4915925"/>
            <a:ext cx="1159631" cy="532632"/>
          </a:xfrm>
          <a:custGeom>
            <a:avLst/>
            <a:gdLst>
              <a:gd name="connsiteX0" fmla="*/ 0 w 2298700"/>
              <a:gd name="connsiteY0" fmla="*/ 16893 h 1807775"/>
              <a:gd name="connsiteX1" fmla="*/ 177800 w 2298700"/>
              <a:gd name="connsiteY1" fmla="*/ 258193 h 1807775"/>
              <a:gd name="connsiteX2" fmla="*/ 850900 w 2298700"/>
              <a:gd name="connsiteY2" fmla="*/ 1807593 h 1807775"/>
              <a:gd name="connsiteX3" fmla="*/ 1397000 w 2298700"/>
              <a:gd name="connsiteY3" fmla="*/ 359793 h 1807775"/>
              <a:gd name="connsiteX4" fmla="*/ 2298700 w 2298700"/>
              <a:gd name="connsiteY4" fmla="*/ 29593 h 1807775"/>
              <a:gd name="connsiteX5" fmla="*/ 2298700 w 2298700"/>
              <a:gd name="connsiteY5" fmla="*/ 29593 h 1807775"/>
              <a:gd name="connsiteX0" fmla="*/ 0 w 2298700"/>
              <a:gd name="connsiteY0" fmla="*/ 43130 h 1834406"/>
              <a:gd name="connsiteX1" fmla="*/ 338090 w 2298700"/>
              <a:gd name="connsiteY1" fmla="*/ 203712 h 1834406"/>
              <a:gd name="connsiteX2" fmla="*/ 850900 w 2298700"/>
              <a:gd name="connsiteY2" fmla="*/ 1833830 h 1834406"/>
              <a:gd name="connsiteX3" fmla="*/ 1397000 w 2298700"/>
              <a:gd name="connsiteY3" fmla="*/ 386030 h 1834406"/>
              <a:gd name="connsiteX4" fmla="*/ 2298700 w 2298700"/>
              <a:gd name="connsiteY4" fmla="*/ 55830 h 1834406"/>
              <a:gd name="connsiteX5" fmla="*/ 2298700 w 2298700"/>
              <a:gd name="connsiteY5" fmla="*/ 55830 h 1834406"/>
              <a:gd name="connsiteX0" fmla="*/ 0 w 2298700"/>
              <a:gd name="connsiteY0" fmla="*/ 58534 h 1850024"/>
              <a:gd name="connsiteX1" fmla="*/ 470095 w 2298700"/>
              <a:gd name="connsiteY1" fmla="*/ 186831 h 1850024"/>
              <a:gd name="connsiteX2" fmla="*/ 850900 w 2298700"/>
              <a:gd name="connsiteY2" fmla="*/ 1849234 h 1850024"/>
              <a:gd name="connsiteX3" fmla="*/ 1397000 w 2298700"/>
              <a:gd name="connsiteY3" fmla="*/ 401434 h 1850024"/>
              <a:gd name="connsiteX4" fmla="*/ 2298700 w 2298700"/>
              <a:gd name="connsiteY4" fmla="*/ 71234 h 1850024"/>
              <a:gd name="connsiteX5" fmla="*/ 2298700 w 2298700"/>
              <a:gd name="connsiteY5" fmla="*/ 71234 h 1850024"/>
              <a:gd name="connsiteX0" fmla="*/ 0 w 2298700"/>
              <a:gd name="connsiteY0" fmla="*/ 20653 h 1811597"/>
              <a:gd name="connsiteX1" fmla="*/ 488954 w 2298700"/>
              <a:gd name="connsiteY1" fmla="*/ 245808 h 1811597"/>
              <a:gd name="connsiteX2" fmla="*/ 850900 w 2298700"/>
              <a:gd name="connsiteY2" fmla="*/ 1811353 h 1811597"/>
              <a:gd name="connsiteX3" fmla="*/ 1397000 w 2298700"/>
              <a:gd name="connsiteY3" fmla="*/ 363553 h 1811597"/>
              <a:gd name="connsiteX4" fmla="*/ 2298700 w 2298700"/>
              <a:gd name="connsiteY4" fmla="*/ 33353 h 1811597"/>
              <a:gd name="connsiteX5" fmla="*/ 2298700 w 2298700"/>
              <a:gd name="connsiteY5" fmla="*/ 33353 h 1811597"/>
              <a:gd name="connsiteX0" fmla="*/ 0 w 2298700"/>
              <a:gd name="connsiteY0" fmla="*/ 16893 h 1807776"/>
              <a:gd name="connsiteX1" fmla="*/ 639815 w 2298700"/>
              <a:gd name="connsiteY1" fmla="*/ 258192 h 1807776"/>
              <a:gd name="connsiteX2" fmla="*/ 850900 w 2298700"/>
              <a:gd name="connsiteY2" fmla="*/ 1807593 h 1807776"/>
              <a:gd name="connsiteX3" fmla="*/ 1397000 w 2298700"/>
              <a:gd name="connsiteY3" fmla="*/ 359793 h 1807776"/>
              <a:gd name="connsiteX4" fmla="*/ 2298700 w 2298700"/>
              <a:gd name="connsiteY4" fmla="*/ 29593 h 1807776"/>
              <a:gd name="connsiteX5" fmla="*/ 2298700 w 2298700"/>
              <a:gd name="connsiteY5" fmla="*/ 29593 h 1807776"/>
              <a:gd name="connsiteX0" fmla="*/ 0 w 2298700"/>
              <a:gd name="connsiteY0" fmla="*/ 16404 h 1791147"/>
              <a:gd name="connsiteX1" fmla="*/ 639815 w 2298700"/>
              <a:gd name="connsiteY1" fmla="*/ 257703 h 1791147"/>
              <a:gd name="connsiteX2" fmla="*/ 907475 w 2298700"/>
              <a:gd name="connsiteY2" fmla="*/ 1790963 h 1791147"/>
              <a:gd name="connsiteX3" fmla="*/ 1397000 w 2298700"/>
              <a:gd name="connsiteY3" fmla="*/ 359304 h 1791147"/>
              <a:gd name="connsiteX4" fmla="*/ 2298700 w 2298700"/>
              <a:gd name="connsiteY4" fmla="*/ 29104 h 1791147"/>
              <a:gd name="connsiteX5" fmla="*/ 2298700 w 2298700"/>
              <a:gd name="connsiteY5" fmla="*/ 29104 h 1791147"/>
              <a:gd name="connsiteX0" fmla="*/ 0 w 2298700"/>
              <a:gd name="connsiteY0" fmla="*/ 16404 h 1790971"/>
              <a:gd name="connsiteX1" fmla="*/ 639815 w 2298700"/>
              <a:gd name="connsiteY1" fmla="*/ 257703 h 1790971"/>
              <a:gd name="connsiteX2" fmla="*/ 907475 w 2298700"/>
              <a:gd name="connsiteY2" fmla="*/ 1790963 h 1790971"/>
              <a:gd name="connsiteX3" fmla="*/ 1161276 w 2298700"/>
              <a:gd name="connsiteY3" fmla="*/ 278588 h 1790971"/>
              <a:gd name="connsiteX4" fmla="*/ 2298700 w 2298700"/>
              <a:gd name="connsiteY4" fmla="*/ 29104 h 1790971"/>
              <a:gd name="connsiteX5" fmla="*/ 2298700 w 2298700"/>
              <a:gd name="connsiteY5" fmla="*/ 29104 h 1790971"/>
              <a:gd name="connsiteX0" fmla="*/ 0 w 2298700"/>
              <a:gd name="connsiteY0" fmla="*/ 16404 h 1790974"/>
              <a:gd name="connsiteX1" fmla="*/ 639815 w 2298700"/>
              <a:gd name="connsiteY1" fmla="*/ 257703 h 1790974"/>
              <a:gd name="connsiteX2" fmla="*/ 907475 w 2298700"/>
              <a:gd name="connsiteY2" fmla="*/ 1790963 h 1790974"/>
              <a:gd name="connsiteX3" fmla="*/ 1076415 w 2298700"/>
              <a:gd name="connsiteY3" fmla="*/ 230160 h 1790974"/>
              <a:gd name="connsiteX4" fmla="*/ 2298700 w 2298700"/>
              <a:gd name="connsiteY4" fmla="*/ 29104 h 1790974"/>
              <a:gd name="connsiteX5" fmla="*/ 2298700 w 2298700"/>
              <a:gd name="connsiteY5" fmla="*/ 29104 h 1790974"/>
              <a:gd name="connsiteX0" fmla="*/ 0 w 2298700"/>
              <a:gd name="connsiteY0" fmla="*/ 16893 h 1807610"/>
              <a:gd name="connsiteX1" fmla="*/ 639815 w 2298700"/>
              <a:gd name="connsiteY1" fmla="*/ 258192 h 1807610"/>
              <a:gd name="connsiteX2" fmla="*/ 822614 w 2298700"/>
              <a:gd name="connsiteY2" fmla="*/ 1807597 h 1807610"/>
              <a:gd name="connsiteX3" fmla="*/ 1076415 w 2298700"/>
              <a:gd name="connsiteY3" fmla="*/ 230649 h 1807610"/>
              <a:gd name="connsiteX4" fmla="*/ 2298700 w 2298700"/>
              <a:gd name="connsiteY4" fmla="*/ 29593 h 1807610"/>
              <a:gd name="connsiteX5" fmla="*/ 2298700 w 2298700"/>
              <a:gd name="connsiteY5" fmla="*/ 29593 h 18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1807610">
                <a:moveTo>
                  <a:pt x="0" y="16893"/>
                </a:moveTo>
                <a:cubicBezTo>
                  <a:pt x="17991" y="-11682"/>
                  <a:pt x="502713" y="-40259"/>
                  <a:pt x="639815" y="258192"/>
                </a:cubicBezTo>
                <a:cubicBezTo>
                  <a:pt x="776917" y="556643"/>
                  <a:pt x="749847" y="1812187"/>
                  <a:pt x="822614" y="1807597"/>
                </a:cubicBezTo>
                <a:cubicBezTo>
                  <a:pt x="895381" y="1803007"/>
                  <a:pt x="830401" y="526983"/>
                  <a:pt x="1076415" y="230649"/>
                </a:cubicBezTo>
                <a:cubicBezTo>
                  <a:pt x="1322429" y="-65685"/>
                  <a:pt x="2298700" y="29593"/>
                  <a:pt x="2298700" y="29593"/>
                </a:cubicBezTo>
                <a:lnTo>
                  <a:pt x="2298700" y="29593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1945727" y="5474982"/>
            <a:ext cx="94242" cy="1972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2642074" y="4915925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フリーフォーム 32"/>
          <p:cNvSpPr/>
          <p:nvPr/>
        </p:nvSpPr>
        <p:spPr>
          <a:xfrm>
            <a:off x="363258" y="4915925"/>
            <a:ext cx="1139408" cy="814281"/>
          </a:xfrm>
          <a:custGeom>
            <a:avLst/>
            <a:gdLst>
              <a:gd name="connsiteX0" fmla="*/ 0 w 1562100"/>
              <a:gd name="connsiteY0" fmla="*/ 0 h 977900"/>
              <a:gd name="connsiteX1" fmla="*/ 495300 w 1562100"/>
              <a:gd name="connsiteY1" fmla="*/ 285750 h 977900"/>
              <a:gd name="connsiteX2" fmla="*/ 781050 w 1562100"/>
              <a:gd name="connsiteY2" fmla="*/ 971550 h 977900"/>
              <a:gd name="connsiteX3" fmla="*/ 1066800 w 1562100"/>
              <a:gd name="connsiteY3" fmla="*/ 247650 h 977900"/>
              <a:gd name="connsiteX4" fmla="*/ 1562100 w 1562100"/>
              <a:gd name="connsiteY4" fmla="*/ 0 h 977900"/>
              <a:gd name="connsiteX0" fmla="*/ 0 w 1562100"/>
              <a:gd name="connsiteY0" fmla="*/ 0 h 972804"/>
              <a:gd name="connsiteX1" fmla="*/ 495300 w 1562100"/>
              <a:gd name="connsiteY1" fmla="*/ 285750 h 972804"/>
              <a:gd name="connsiteX2" fmla="*/ 561406 w 1562100"/>
              <a:gd name="connsiteY2" fmla="*/ 418938 h 972804"/>
              <a:gd name="connsiteX3" fmla="*/ 781050 w 1562100"/>
              <a:gd name="connsiteY3" fmla="*/ 971550 h 972804"/>
              <a:gd name="connsiteX4" fmla="*/ 1066800 w 1562100"/>
              <a:gd name="connsiteY4" fmla="*/ 247650 h 972804"/>
              <a:gd name="connsiteX5" fmla="*/ 1562100 w 1562100"/>
              <a:gd name="connsiteY5" fmla="*/ 0 h 972804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562100 w 1562100"/>
              <a:gd name="connsiteY6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265695 w 1562100"/>
              <a:gd name="connsiteY6" fmla="*/ 83928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1066800 w 1562100"/>
              <a:gd name="connsiteY5" fmla="*/ 247650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004847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551"/>
              <a:gd name="connsiteX1" fmla="*/ 495300 w 1562100"/>
              <a:gd name="connsiteY1" fmla="*/ 285750 h 971551"/>
              <a:gd name="connsiteX2" fmla="*/ 561406 w 1562100"/>
              <a:gd name="connsiteY2" fmla="*/ 418938 h 971551"/>
              <a:gd name="connsiteX3" fmla="*/ 781050 w 1562100"/>
              <a:gd name="connsiteY3" fmla="*/ 971550 h 971551"/>
              <a:gd name="connsiteX4" fmla="*/ 965720 w 1562100"/>
              <a:gd name="connsiteY4" fmla="*/ 424714 h 971551"/>
              <a:gd name="connsiteX5" fmla="*/ 955940 w 1562100"/>
              <a:gd name="connsiteY5" fmla="*/ 172562 h 971551"/>
              <a:gd name="connsiteX6" fmla="*/ 1128750 w 1562100"/>
              <a:gd name="connsiteY6" fmla="*/ 49271 h 971551"/>
              <a:gd name="connsiteX7" fmla="*/ 1562100 w 1562100"/>
              <a:gd name="connsiteY7" fmla="*/ 0 h 97155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11"/>
              <a:gd name="connsiteX1" fmla="*/ 495300 w 1562100"/>
              <a:gd name="connsiteY1" fmla="*/ 285750 h 971611"/>
              <a:gd name="connsiteX2" fmla="*/ 561406 w 1562100"/>
              <a:gd name="connsiteY2" fmla="*/ 418938 h 971611"/>
              <a:gd name="connsiteX3" fmla="*/ 781050 w 1562100"/>
              <a:gd name="connsiteY3" fmla="*/ 971550 h 971611"/>
              <a:gd name="connsiteX4" fmla="*/ 874423 w 1562100"/>
              <a:gd name="connsiteY4" fmla="*/ 453593 h 971611"/>
              <a:gd name="connsiteX5" fmla="*/ 955940 w 1562100"/>
              <a:gd name="connsiteY5" fmla="*/ 172562 h 971611"/>
              <a:gd name="connsiteX6" fmla="*/ 1128750 w 1562100"/>
              <a:gd name="connsiteY6" fmla="*/ 49271 h 971611"/>
              <a:gd name="connsiteX7" fmla="*/ 1562100 w 1562100"/>
              <a:gd name="connsiteY7" fmla="*/ 0 h 971611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128750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39611 w 1562100"/>
              <a:gd name="connsiteY6" fmla="*/ 49271 h 971627"/>
              <a:gd name="connsiteX7" fmla="*/ 1562100 w 1562100"/>
              <a:gd name="connsiteY7" fmla="*/ 0 h 971627"/>
              <a:gd name="connsiteX0" fmla="*/ 0 w 1562100"/>
              <a:gd name="connsiteY0" fmla="*/ 7038 h 978665"/>
              <a:gd name="connsiteX1" fmla="*/ 495300 w 1562100"/>
              <a:gd name="connsiteY1" fmla="*/ 292788 h 978665"/>
              <a:gd name="connsiteX2" fmla="*/ 561406 w 1562100"/>
              <a:gd name="connsiteY2" fmla="*/ 425976 h 978665"/>
              <a:gd name="connsiteX3" fmla="*/ 781050 w 1562100"/>
              <a:gd name="connsiteY3" fmla="*/ 978588 h 978665"/>
              <a:gd name="connsiteX4" fmla="*/ 874423 w 1562100"/>
              <a:gd name="connsiteY4" fmla="*/ 460631 h 978665"/>
              <a:gd name="connsiteX5" fmla="*/ 955940 w 1562100"/>
              <a:gd name="connsiteY5" fmla="*/ 179600 h 978665"/>
              <a:gd name="connsiteX6" fmla="*/ 1220049 w 1562100"/>
              <a:gd name="connsiteY6" fmla="*/ 21653 h 978665"/>
              <a:gd name="connsiteX7" fmla="*/ 1562100 w 1562100"/>
              <a:gd name="connsiteY7" fmla="*/ 7038 h 978665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55940 w 1562100"/>
              <a:gd name="connsiteY5" fmla="*/ 172562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10292 w 1562100"/>
              <a:gd name="connsiteY5" fmla="*/ 264978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27"/>
              <a:gd name="connsiteX1" fmla="*/ 495300 w 1562100"/>
              <a:gd name="connsiteY1" fmla="*/ 285750 h 971627"/>
              <a:gd name="connsiteX2" fmla="*/ 561406 w 1562100"/>
              <a:gd name="connsiteY2" fmla="*/ 418938 h 971627"/>
              <a:gd name="connsiteX3" fmla="*/ 781050 w 1562100"/>
              <a:gd name="connsiteY3" fmla="*/ 971550 h 971627"/>
              <a:gd name="connsiteX4" fmla="*/ 874423 w 1562100"/>
              <a:gd name="connsiteY4" fmla="*/ 453593 h 971627"/>
              <a:gd name="connsiteX5" fmla="*/ 942898 w 1562100"/>
              <a:gd name="connsiteY5" fmla="*/ 137906 h 971627"/>
              <a:gd name="connsiteX6" fmla="*/ 1220049 w 1562100"/>
              <a:gd name="connsiteY6" fmla="*/ 14615 h 971627"/>
              <a:gd name="connsiteX7" fmla="*/ 1562100 w 1562100"/>
              <a:gd name="connsiteY7" fmla="*/ 0 h 971627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05"/>
              <a:gd name="connsiteX1" fmla="*/ 495300 w 1562100"/>
              <a:gd name="connsiteY1" fmla="*/ 285750 h 971605"/>
              <a:gd name="connsiteX2" fmla="*/ 561406 w 1562100"/>
              <a:gd name="connsiteY2" fmla="*/ 418938 h 971605"/>
              <a:gd name="connsiteX3" fmla="*/ 781050 w 1562100"/>
              <a:gd name="connsiteY3" fmla="*/ 971550 h 971605"/>
              <a:gd name="connsiteX4" fmla="*/ 874423 w 1562100"/>
              <a:gd name="connsiteY4" fmla="*/ 453593 h 971605"/>
              <a:gd name="connsiteX5" fmla="*/ 942898 w 1562100"/>
              <a:gd name="connsiteY5" fmla="*/ 137906 h 971605"/>
              <a:gd name="connsiteX6" fmla="*/ 1220049 w 1562100"/>
              <a:gd name="connsiteY6" fmla="*/ 14615 h 971605"/>
              <a:gd name="connsiteX7" fmla="*/ 1562100 w 1562100"/>
              <a:gd name="connsiteY7" fmla="*/ 0 h 971605"/>
              <a:gd name="connsiteX0" fmla="*/ 0 w 1562100"/>
              <a:gd name="connsiteY0" fmla="*/ 0 h 971624"/>
              <a:gd name="connsiteX1" fmla="*/ 495300 w 1562100"/>
              <a:gd name="connsiteY1" fmla="*/ 285750 h 971624"/>
              <a:gd name="connsiteX2" fmla="*/ 561406 w 1562100"/>
              <a:gd name="connsiteY2" fmla="*/ 418938 h 971624"/>
              <a:gd name="connsiteX3" fmla="*/ 781050 w 1562100"/>
              <a:gd name="connsiteY3" fmla="*/ 971550 h 971624"/>
              <a:gd name="connsiteX4" fmla="*/ 907029 w 1562100"/>
              <a:gd name="connsiteY4" fmla="*/ 459370 h 971624"/>
              <a:gd name="connsiteX5" fmla="*/ 942898 w 1562100"/>
              <a:gd name="connsiteY5" fmla="*/ 137906 h 971624"/>
              <a:gd name="connsiteX6" fmla="*/ 1220049 w 1562100"/>
              <a:gd name="connsiteY6" fmla="*/ 14615 h 971624"/>
              <a:gd name="connsiteX7" fmla="*/ 1562100 w 1562100"/>
              <a:gd name="connsiteY7" fmla="*/ 0 h 971624"/>
              <a:gd name="connsiteX0" fmla="*/ 0 w 1562100"/>
              <a:gd name="connsiteY0" fmla="*/ 0 h 971783"/>
              <a:gd name="connsiteX1" fmla="*/ 495300 w 1562100"/>
              <a:gd name="connsiteY1" fmla="*/ 285750 h 971783"/>
              <a:gd name="connsiteX2" fmla="*/ 561406 w 1562100"/>
              <a:gd name="connsiteY2" fmla="*/ 418938 h 971783"/>
              <a:gd name="connsiteX3" fmla="*/ 781050 w 1562100"/>
              <a:gd name="connsiteY3" fmla="*/ 971550 h 971783"/>
              <a:gd name="connsiteX4" fmla="*/ 854859 w 1562100"/>
              <a:gd name="connsiteY4" fmla="*/ 488250 h 971783"/>
              <a:gd name="connsiteX5" fmla="*/ 942898 w 1562100"/>
              <a:gd name="connsiteY5" fmla="*/ 137906 h 971783"/>
              <a:gd name="connsiteX6" fmla="*/ 1220049 w 1562100"/>
              <a:gd name="connsiteY6" fmla="*/ 14615 h 971783"/>
              <a:gd name="connsiteX7" fmla="*/ 1562100 w 1562100"/>
              <a:gd name="connsiteY7" fmla="*/ 0 h 971783"/>
              <a:gd name="connsiteX0" fmla="*/ 0 w 1562100"/>
              <a:gd name="connsiteY0" fmla="*/ 0 h 971550"/>
              <a:gd name="connsiteX1" fmla="*/ 495300 w 1562100"/>
              <a:gd name="connsiteY1" fmla="*/ 285750 h 971550"/>
              <a:gd name="connsiteX2" fmla="*/ 561406 w 1562100"/>
              <a:gd name="connsiteY2" fmla="*/ 418938 h 971550"/>
              <a:gd name="connsiteX3" fmla="*/ 781050 w 1562100"/>
              <a:gd name="connsiteY3" fmla="*/ 971550 h 971550"/>
              <a:gd name="connsiteX4" fmla="*/ 854859 w 1562100"/>
              <a:gd name="connsiteY4" fmla="*/ 488250 h 971550"/>
              <a:gd name="connsiteX5" fmla="*/ 942898 w 1562100"/>
              <a:gd name="connsiteY5" fmla="*/ 137906 h 971550"/>
              <a:gd name="connsiteX6" fmla="*/ 1220049 w 1562100"/>
              <a:gd name="connsiteY6" fmla="*/ 14615 h 971550"/>
              <a:gd name="connsiteX7" fmla="*/ 1562100 w 1562100"/>
              <a:gd name="connsiteY7" fmla="*/ 0 h 971550"/>
              <a:gd name="connsiteX0" fmla="*/ 0 w 1562100"/>
              <a:gd name="connsiteY0" fmla="*/ 0 h 971582"/>
              <a:gd name="connsiteX1" fmla="*/ 495300 w 1562100"/>
              <a:gd name="connsiteY1" fmla="*/ 285750 h 971582"/>
              <a:gd name="connsiteX2" fmla="*/ 691830 w 1562100"/>
              <a:gd name="connsiteY2" fmla="*/ 511355 h 971582"/>
              <a:gd name="connsiteX3" fmla="*/ 781050 w 1562100"/>
              <a:gd name="connsiteY3" fmla="*/ 971550 h 971582"/>
              <a:gd name="connsiteX4" fmla="*/ 854859 w 1562100"/>
              <a:gd name="connsiteY4" fmla="*/ 488250 h 971582"/>
              <a:gd name="connsiteX5" fmla="*/ 942898 w 1562100"/>
              <a:gd name="connsiteY5" fmla="*/ 137906 h 971582"/>
              <a:gd name="connsiteX6" fmla="*/ 1220049 w 1562100"/>
              <a:gd name="connsiteY6" fmla="*/ 14615 h 971582"/>
              <a:gd name="connsiteX7" fmla="*/ 1562100 w 1562100"/>
              <a:gd name="connsiteY7" fmla="*/ 0 h 971582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1"/>
              <a:gd name="connsiteX1" fmla="*/ 625724 w 1562100"/>
              <a:gd name="connsiteY1" fmla="*/ 152901 h 971581"/>
              <a:gd name="connsiteX2" fmla="*/ 691830 w 1562100"/>
              <a:gd name="connsiteY2" fmla="*/ 511355 h 971581"/>
              <a:gd name="connsiteX3" fmla="*/ 781050 w 1562100"/>
              <a:gd name="connsiteY3" fmla="*/ 971550 h 971581"/>
              <a:gd name="connsiteX4" fmla="*/ 854859 w 1562100"/>
              <a:gd name="connsiteY4" fmla="*/ 488250 h 971581"/>
              <a:gd name="connsiteX5" fmla="*/ 942898 w 1562100"/>
              <a:gd name="connsiteY5" fmla="*/ 137906 h 971581"/>
              <a:gd name="connsiteX6" fmla="*/ 1220049 w 1562100"/>
              <a:gd name="connsiteY6" fmla="*/ 14615 h 971581"/>
              <a:gd name="connsiteX7" fmla="*/ 1562100 w 1562100"/>
              <a:gd name="connsiteY7" fmla="*/ 0 h 971581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625724 w 1562100"/>
              <a:gd name="connsiteY1" fmla="*/ 152901 h 971583"/>
              <a:gd name="connsiteX2" fmla="*/ 691830 w 1562100"/>
              <a:gd name="connsiteY2" fmla="*/ 511355 h 971583"/>
              <a:gd name="connsiteX3" fmla="*/ 781050 w 1562100"/>
              <a:gd name="connsiteY3" fmla="*/ 971550 h 971583"/>
              <a:gd name="connsiteX4" fmla="*/ 854859 w 1562100"/>
              <a:gd name="connsiteY4" fmla="*/ 488250 h 971583"/>
              <a:gd name="connsiteX5" fmla="*/ 942898 w 1562100"/>
              <a:gd name="connsiteY5" fmla="*/ 137906 h 971583"/>
              <a:gd name="connsiteX6" fmla="*/ 1220049 w 1562100"/>
              <a:gd name="connsiteY6" fmla="*/ 14615 h 971583"/>
              <a:gd name="connsiteX7" fmla="*/ 1562100 w 1562100"/>
              <a:gd name="connsiteY7" fmla="*/ 0 h 971583"/>
              <a:gd name="connsiteX0" fmla="*/ 0 w 1562100"/>
              <a:gd name="connsiteY0" fmla="*/ 0 h 971583"/>
              <a:gd name="connsiteX1" fmla="*/ 391855 w 1562100"/>
              <a:gd name="connsiteY1" fmla="*/ 55046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3"/>
              <a:gd name="connsiteX1" fmla="*/ 424461 w 1562100"/>
              <a:gd name="connsiteY1" fmla="*/ 14614 h 971583"/>
              <a:gd name="connsiteX2" fmla="*/ 625724 w 1562100"/>
              <a:gd name="connsiteY2" fmla="*/ 152901 h 971583"/>
              <a:gd name="connsiteX3" fmla="*/ 691830 w 1562100"/>
              <a:gd name="connsiteY3" fmla="*/ 511355 h 971583"/>
              <a:gd name="connsiteX4" fmla="*/ 781050 w 1562100"/>
              <a:gd name="connsiteY4" fmla="*/ 971550 h 971583"/>
              <a:gd name="connsiteX5" fmla="*/ 854859 w 1562100"/>
              <a:gd name="connsiteY5" fmla="*/ 488250 h 971583"/>
              <a:gd name="connsiteX6" fmla="*/ 942898 w 1562100"/>
              <a:gd name="connsiteY6" fmla="*/ 137906 h 971583"/>
              <a:gd name="connsiteX7" fmla="*/ 1220049 w 1562100"/>
              <a:gd name="connsiteY7" fmla="*/ 14615 h 971583"/>
              <a:gd name="connsiteX8" fmla="*/ 1562100 w 1562100"/>
              <a:gd name="connsiteY8" fmla="*/ 0 h 971583"/>
              <a:gd name="connsiteX0" fmla="*/ 0 w 1562100"/>
              <a:gd name="connsiteY0" fmla="*/ 0 h 971584"/>
              <a:gd name="connsiteX1" fmla="*/ 424461 w 1562100"/>
              <a:gd name="connsiteY1" fmla="*/ 14614 h 971584"/>
              <a:gd name="connsiteX2" fmla="*/ 651808 w 1562100"/>
              <a:gd name="connsiteY2" fmla="*/ 129798 h 971584"/>
              <a:gd name="connsiteX3" fmla="*/ 691830 w 1562100"/>
              <a:gd name="connsiteY3" fmla="*/ 511355 h 971584"/>
              <a:gd name="connsiteX4" fmla="*/ 781050 w 1562100"/>
              <a:gd name="connsiteY4" fmla="*/ 971550 h 971584"/>
              <a:gd name="connsiteX5" fmla="*/ 854859 w 1562100"/>
              <a:gd name="connsiteY5" fmla="*/ 488250 h 971584"/>
              <a:gd name="connsiteX6" fmla="*/ 942898 w 1562100"/>
              <a:gd name="connsiteY6" fmla="*/ 137906 h 971584"/>
              <a:gd name="connsiteX7" fmla="*/ 1220049 w 1562100"/>
              <a:gd name="connsiteY7" fmla="*/ 14615 h 971584"/>
              <a:gd name="connsiteX8" fmla="*/ 1562100 w 1562100"/>
              <a:gd name="connsiteY8" fmla="*/ 0 h 971584"/>
              <a:gd name="connsiteX0" fmla="*/ 0 w 1562100"/>
              <a:gd name="connsiteY0" fmla="*/ 0 h 971556"/>
              <a:gd name="connsiteX1" fmla="*/ 424461 w 1562100"/>
              <a:gd name="connsiteY1" fmla="*/ 14614 h 971556"/>
              <a:gd name="connsiteX2" fmla="*/ 651808 w 1562100"/>
              <a:gd name="connsiteY2" fmla="*/ 129798 h 971556"/>
              <a:gd name="connsiteX3" fmla="*/ 717914 w 1562100"/>
              <a:gd name="connsiteY3" fmla="*/ 476699 h 971556"/>
              <a:gd name="connsiteX4" fmla="*/ 781050 w 1562100"/>
              <a:gd name="connsiteY4" fmla="*/ 971550 h 971556"/>
              <a:gd name="connsiteX5" fmla="*/ 854859 w 1562100"/>
              <a:gd name="connsiteY5" fmla="*/ 488250 h 971556"/>
              <a:gd name="connsiteX6" fmla="*/ 942898 w 1562100"/>
              <a:gd name="connsiteY6" fmla="*/ 137906 h 971556"/>
              <a:gd name="connsiteX7" fmla="*/ 1220049 w 1562100"/>
              <a:gd name="connsiteY7" fmla="*/ 14615 h 971556"/>
              <a:gd name="connsiteX8" fmla="*/ 1562100 w 1562100"/>
              <a:gd name="connsiteY8" fmla="*/ 0 h 971556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807134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220049 w 1562100"/>
              <a:gd name="connsiteY7" fmla="*/ 14615 h 983108"/>
              <a:gd name="connsiteX8" fmla="*/ 1562100 w 1562100"/>
              <a:gd name="connsiteY8" fmla="*/ 0 h 983108"/>
              <a:gd name="connsiteX0" fmla="*/ 0 w 1562100"/>
              <a:gd name="connsiteY0" fmla="*/ 0 h 983108"/>
              <a:gd name="connsiteX1" fmla="*/ 424461 w 1562100"/>
              <a:gd name="connsiteY1" fmla="*/ 14614 h 983108"/>
              <a:gd name="connsiteX2" fmla="*/ 651808 w 1562100"/>
              <a:gd name="connsiteY2" fmla="*/ 129798 h 983108"/>
              <a:gd name="connsiteX3" fmla="*/ 717914 w 1562100"/>
              <a:gd name="connsiteY3" fmla="*/ 476699 h 983108"/>
              <a:gd name="connsiteX4" fmla="*/ 774528 w 1562100"/>
              <a:gd name="connsiteY4" fmla="*/ 983101 h 983108"/>
              <a:gd name="connsiteX5" fmla="*/ 854859 w 1562100"/>
              <a:gd name="connsiteY5" fmla="*/ 488250 h 983108"/>
              <a:gd name="connsiteX6" fmla="*/ 942898 w 1562100"/>
              <a:gd name="connsiteY6" fmla="*/ 137906 h 983108"/>
              <a:gd name="connsiteX7" fmla="*/ 1562100 w 1562100"/>
              <a:gd name="connsiteY7" fmla="*/ 0 h 983108"/>
              <a:gd name="connsiteX0" fmla="*/ 0 w 1562100"/>
              <a:gd name="connsiteY0" fmla="*/ 0 h 988281"/>
              <a:gd name="connsiteX1" fmla="*/ 424461 w 1562100"/>
              <a:gd name="connsiteY1" fmla="*/ 14614 h 988281"/>
              <a:gd name="connsiteX2" fmla="*/ 651808 w 1562100"/>
              <a:gd name="connsiteY2" fmla="*/ 129798 h 988281"/>
              <a:gd name="connsiteX3" fmla="*/ 717914 w 1562100"/>
              <a:gd name="connsiteY3" fmla="*/ 476699 h 988281"/>
              <a:gd name="connsiteX4" fmla="*/ 774528 w 1562100"/>
              <a:gd name="connsiteY4" fmla="*/ 983101 h 988281"/>
              <a:gd name="connsiteX5" fmla="*/ 942898 w 1562100"/>
              <a:gd name="connsiteY5" fmla="*/ 137906 h 988281"/>
              <a:gd name="connsiteX6" fmla="*/ 1562100 w 1562100"/>
              <a:gd name="connsiteY6" fmla="*/ 0 h 988281"/>
              <a:gd name="connsiteX0" fmla="*/ 0 w 1562100"/>
              <a:gd name="connsiteY0" fmla="*/ 0 h 988928"/>
              <a:gd name="connsiteX1" fmla="*/ 424461 w 1562100"/>
              <a:gd name="connsiteY1" fmla="*/ 14614 h 988928"/>
              <a:gd name="connsiteX2" fmla="*/ 651808 w 1562100"/>
              <a:gd name="connsiteY2" fmla="*/ 129798 h 988928"/>
              <a:gd name="connsiteX3" fmla="*/ 717914 w 1562100"/>
              <a:gd name="connsiteY3" fmla="*/ 476699 h 988928"/>
              <a:gd name="connsiteX4" fmla="*/ 774528 w 1562100"/>
              <a:gd name="connsiteY4" fmla="*/ 983101 h 988928"/>
              <a:gd name="connsiteX5" fmla="*/ 929856 w 1562100"/>
              <a:gd name="connsiteY5" fmla="*/ 114801 h 988928"/>
              <a:gd name="connsiteX6" fmla="*/ 1562100 w 1562100"/>
              <a:gd name="connsiteY6" fmla="*/ 0 h 988928"/>
              <a:gd name="connsiteX0" fmla="*/ 0 w 1562100"/>
              <a:gd name="connsiteY0" fmla="*/ 5671 h 994599"/>
              <a:gd name="connsiteX1" fmla="*/ 424461 w 1562100"/>
              <a:gd name="connsiteY1" fmla="*/ 20285 h 994599"/>
              <a:gd name="connsiteX2" fmla="*/ 651808 w 1562100"/>
              <a:gd name="connsiteY2" fmla="*/ 135469 h 994599"/>
              <a:gd name="connsiteX3" fmla="*/ 717914 w 1562100"/>
              <a:gd name="connsiteY3" fmla="*/ 482370 h 994599"/>
              <a:gd name="connsiteX4" fmla="*/ 774528 w 1562100"/>
              <a:gd name="connsiteY4" fmla="*/ 988772 h 994599"/>
              <a:gd name="connsiteX5" fmla="*/ 929856 w 1562100"/>
              <a:gd name="connsiteY5" fmla="*/ 120472 h 994599"/>
              <a:gd name="connsiteX6" fmla="*/ 1562100 w 1562100"/>
              <a:gd name="connsiteY6" fmla="*/ 5671 h 994599"/>
              <a:gd name="connsiteX0" fmla="*/ 0 w 1562100"/>
              <a:gd name="connsiteY0" fmla="*/ 5671 h 994599"/>
              <a:gd name="connsiteX1" fmla="*/ 651808 w 1562100"/>
              <a:gd name="connsiteY1" fmla="*/ 135469 h 994599"/>
              <a:gd name="connsiteX2" fmla="*/ 717914 w 1562100"/>
              <a:gd name="connsiteY2" fmla="*/ 482370 h 994599"/>
              <a:gd name="connsiteX3" fmla="*/ 774528 w 1562100"/>
              <a:gd name="connsiteY3" fmla="*/ 988772 h 994599"/>
              <a:gd name="connsiteX4" fmla="*/ 929856 w 1562100"/>
              <a:gd name="connsiteY4" fmla="*/ 120472 h 994599"/>
              <a:gd name="connsiteX5" fmla="*/ 1562100 w 1562100"/>
              <a:gd name="connsiteY5" fmla="*/ 5671 h 994599"/>
              <a:gd name="connsiteX0" fmla="*/ 0 w 1562100"/>
              <a:gd name="connsiteY0" fmla="*/ 5671 h 988778"/>
              <a:gd name="connsiteX1" fmla="*/ 651808 w 1562100"/>
              <a:gd name="connsiteY1" fmla="*/ 135469 h 988778"/>
              <a:gd name="connsiteX2" fmla="*/ 774528 w 1562100"/>
              <a:gd name="connsiteY2" fmla="*/ 988772 h 988778"/>
              <a:gd name="connsiteX3" fmla="*/ 929856 w 1562100"/>
              <a:gd name="connsiteY3" fmla="*/ 120472 h 988778"/>
              <a:gd name="connsiteX4" fmla="*/ 1562100 w 1562100"/>
              <a:gd name="connsiteY4" fmla="*/ 5671 h 988778"/>
              <a:gd name="connsiteX0" fmla="*/ 0 w 1562100"/>
              <a:gd name="connsiteY0" fmla="*/ 5671 h 988774"/>
              <a:gd name="connsiteX1" fmla="*/ 658330 w 1562100"/>
              <a:gd name="connsiteY1" fmla="*/ 112364 h 988774"/>
              <a:gd name="connsiteX2" fmla="*/ 774528 w 1562100"/>
              <a:gd name="connsiteY2" fmla="*/ 988772 h 988774"/>
              <a:gd name="connsiteX3" fmla="*/ 929856 w 1562100"/>
              <a:gd name="connsiteY3" fmla="*/ 120472 h 988774"/>
              <a:gd name="connsiteX4" fmla="*/ 1562100 w 1562100"/>
              <a:gd name="connsiteY4" fmla="*/ 5671 h 9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00" h="988774">
                <a:moveTo>
                  <a:pt x="0" y="5671"/>
                </a:moveTo>
                <a:cubicBezTo>
                  <a:pt x="135793" y="32712"/>
                  <a:pt x="529242" y="-51486"/>
                  <a:pt x="658330" y="112364"/>
                </a:cubicBezTo>
                <a:cubicBezTo>
                  <a:pt x="787418" y="276214"/>
                  <a:pt x="729274" y="987421"/>
                  <a:pt x="774528" y="988772"/>
                </a:cubicBezTo>
                <a:cubicBezTo>
                  <a:pt x="819782" y="990123"/>
                  <a:pt x="811981" y="317369"/>
                  <a:pt x="929856" y="120472"/>
                </a:cubicBezTo>
                <a:cubicBezTo>
                  <a:pt x="1047731" y="-76425"/>
                  <a:pt x="1433100" y="34401"/>
                  <a:pt x="1562100" y="5671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2150335"/>
      </p:ext>
    </p:extLst>
  </p:cSld>
  <p:clrMapOvr>
    <a:masterClrMapping/>
  </p:clrMapOvr>
  <p:transition advTm="11497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457200" y="379855"/>
            <a:ext cx="8229600" cy="1055077"/>
          </a:xfrm>
        </p:spPr>
        <p:txBody>
          <a:bodyPr anchor="ctr"/>
          <a:lstStyle/>
          <a:p>
            <a:r>
              <a:rPr kumimoji="1" lang="en-US" altLang="ja-JP" dirty="0" smtClean="0"/>
              <a:t>CMB</a:t>
            </a:r>
            <a:r>
              <a:rPr kumimoji="1" lang="ja-JP" altLang="en-US" dirty="0" smtClean="0"/>
              <a:t>シミューレータによるテスト</a:t>
            </a:r>
            <a:endParaRPr kumimoji="1" lang="ja-JP" altLang="en-US" dirty="0"/>
          </a:p>
        </p:txBody>
      </p:sp>
      <p:sp>
        <p:nvSpPr>
          <p:cNvPr id="40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A2B8-2347-480C-89BF-221F8DCB2C8A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1082037" y="1900214"/>
            <a:ext cx="2232248" cy="1994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1" name="二等辺三角形 50"/>
          <p:cNvSpPr/>
          <p:nvPr/>
        </p:nvSpPr>
        <p:spPr>
          <a:xfrm rot="5400000">
            <a:off x="863867" y="3262935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2" name="二等辺三角形 51"/>
          <p:cNvSpPr/>
          <p:nvPr/>
        </p:nvSpPr>
        <p:spPr>
          <a:xfrm rot="5400000">
            <a:off x="863867" y="3549904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3" name="二等辺三角形 52"/>
          <p:cNvSpPr/>
          <p:nvPr/>
        </p:nvSpPr>
        <p:spPr>
          <a:xfrm rot="5400000">
            <a:off x="865763" y="3815414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4" name="二等辺三角形 53"/>
          <p:cNvSpPr/>
          <p:nvPr/>
        </p:nvSpPr>
        <p:spPr>
          <a:xfrm rot="5400000">
            <a:off x="865763" y="4102383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5" name="二等辺三角形 54"/>
          <p:cNvSpPr/>
          <p:nvPr/>
        </p:nvSpPr>
        <p:spPr>
          <a:xfrm rot="5400000">
            <a:off x="863867" y="4392907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6" name="二等辺三角形 55"/>
          <p:cNvSpPr/>
          <p:nvPr/>
        </p:nvSpPr>
        <p:spPr>
          <a:xfrm rot="5400000">
            <a:off x="863867" y="4679876"/>
            <a:ext cx="246897" cy="267472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7" name="二等辺三角形 56"/>
          <p:cNvSpPr/>
          <p:nvPr/>
        </p:nvSpPr>
        <p:spPr>
          <a:xfrm rot="16200000" flipH="1">
            <a:off x="3239273" y="3231855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8" name="二等辺三角形 57"/>
          <p:cNvSpPr/>
          <p:nvPr/>
        </p:nvSpPr>
        <p:spPr>
          <a:xfrm rot="16200000" flipH="1">
            <a:off x="3239273" y="3518827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9" name="二等辺三角形 58"/>
          <p:cNvSpPr/>
          <p:nvPr/>
        </p:nvSpPr>
        <p:spPr>
          <a:xfrm rot="16200000" flipH="1">
            <a:off x="3237245" y="3784337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60" name="二等辺三角形 59"/>
          <p:cNvSpPr/>
          <p:nvPr/>
        </p:nvSpPr>
        <p:spPr>
          <a:xfrm rot="16200000" flipH="1">
            <a:off x="3237245" y="4071308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61" name="二等辺三角形 60"/>
          <p:cNvSpPr/>
          <p:nvPr/>
        </p:nvSpPr>
        <p:spPr>
          <a:xfrm rot="16200000" flipH="1">
            <a:off x="3239273" y="4361832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62" name="二等辺三角形 61"/>
          <p:cNvSpPr/>
          <p:nvPr/>
        </p:nvSpPr>
        <p:spPr>
          <a:xfrm rot="16200000" flipH="1">
            <a:off x="3239273" y="4648801"/>
            <a:ext cx="246897" cy="286005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64" name="正方形/長方形 63"/>
          <p:cNvSpPr/>
          <p:nvPr/>
        </p:nvSpPr>
        <p:spPr>
          <a:xfrm>
            <a:off x="2096033" y="4721280"/>
            <a:ext cx="216024" cy="14994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67" name="正方形/長方形 66"/>
          <p:cNvSpPr/>
          <p:nvPr/>
        </p:nvSpPr>
        <p:spPr>
          <a:xfrm rot="10800000">
            <a:off x="1583256" y="2099621"/>
            <a:ext cx="1214541" cy="55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74" name="下矢印 73"/>
          <p:cNvSpPr/>
          <p:nvPr/>
        </p:nvSpPr>
        <p:spPr>
          <a:xfrm flipV="1">
            <a:off x="2115639" y="2796589"/>
            <a:ext cx="528762" cy="96475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 dirty="0"/>
          </a:p>
        </p:txBody>
      </p:sp>
      <p:sp>
        <p:nvSpPr>
          <p:cNvPr id="76" name="正方形/長方形 75"/>
          <p:cNvSpPr/>
          <p:nvPr/>
        </p:nvSpPr>
        <p:spPr>
          <a:xfrm>
            <a:off x="1806931" y="2268858"/>
            <a:ext cx="774842" cy="1963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77" name="曲折矢印 76"/>
          <p:cNvSpPr/>
          <p:nvPr/>
        </p:nvSpPr>
        <p:spPr>
          <a:xfrm rot="5400000" flipH="1">
            <a:off x="1039434" y="2896702"/>
            <a:ext cx="1160036" cy="1007671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 dirty="0">
              <a:solidFill>
                <a:schemeClr val="tx1"/>
              </a:solidFill>
            </a:endParaRPr>
          </a:p>
        </p:txBody>
      </p:sp>
      <p:sp>
        <p:nvSpPr>
          <p:cNvPr id="80" name="弦 79"/>
          <p:cNvSpPr/>
          <p:nvPr/>
        </p:nvSpPr>
        <p:spPr>
          <a:xfrm>
            <a:off x="1789686" y="2365503"/>
            <a:ext cx="272322" cy="286969"/>
          </a:xfrm>
          <a:prstGeom prst="chord">
            <a:avLst>
              <a:gd name="adj1" fmla="val 21457361"/>
              <a:gd name="adj2" fmla="val 1108582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81" name="弦 80"/>
          <p:cNvSpPr/>
          <p:nvPr/>
        </p:nvSpPr>
        <p:spPr>
          <a:xfrm>
            <a:off x="2071539" y="2364030"/>
            <a:ext cx="272322" cy="286969"/>
          </a:xfrm>
          <a:prstGeom prst="chord">
            <a:avLst>
              <a:gd name="adj1" fmla="val 21457361"/>
              <a:gd name="adj2" fmla="val 1108582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82" name="弦 81"/>
          <p:cNvSpPr/>
          <p:nvPr/>
        </p:nvSpPr>
        <p:spPr>
          <a:xfrm>
            <a:off x="2343861" y="2365503"/>
            <a:ext cx="272322" cy="286969"/>
          </a:xfrm>
          <a:prstGeom prst="chord">
            <a:avLst>
              <a:gd name="adj1" fmla="val 21457361"/>
              <a:gd name="adj2" fmla="val 1108582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83" name="正方形/長方形 82"/>
          <p:cNvSpPr/>
          <p:nvPr/>
        </p:nvSpPr>
        <p:spPr>
          <a:xfrm>
            <a:off x="1787022" y="2446344"/>
            <a:ext cx="829161" cy="4351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86" name="正方形/長方形 85"/>
          <p:cNvSpPr/>
          <p:nvPr/>
        </p:nvSpPr>
        <p:spPr>
          <a:xfrm flipH="1">
            <a:off x="1810956" y="2266593"/>
            <a:ext cx="764421" cy="6945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89687" y="2120410"/>
            <a:ext cx="8264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MKID</a:t>
            </a:r>
            <a:endParaRPr lang="ja-JP" altLang="en-US" dirty="0"/>
          </a:p>
        </p:txBody>
      </p:sp>
      <p:sp>
        <p:nvSpPr>
          <p:cNvPr id="38" name="二等辺三角形 37"/>
          <p:cNvSpPr/>
          <p:nvPr/>
        </p:nvSpPr>
        <p:spPr>
          <a:xfrm>
            <a:off x="1583251" y="3560191"/>
            <a:ext cx="1152128" cy="1161091"/>
          </a:xfrm>
          <a:prstGeom prst="triangle">
            <a:avLst>
              <a:gd name="adj" fmla="val 100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89" name="円弧 88"/>
          <p:cNvSpPr/>
          <p:nvPr/>
        </p:nvSpPr>
        <p:spPr>
          <a:xfrm>
            <a:off x="958124" y="5192650"/>
            <a:ext cx="2402382" cy="556679"/>
          </a:xfrm>
          <a:prstGeom prst="arc">
            <a:avLst>
              <a:gd name="adj1" fmla="val 19710637"/>
              <a:gd name="adj2" fmla="val 12790024"/>
            </a:avLst>
          </a:prstGeom>
          <a:ln w="50800"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2" name="正方形/長方形 91"/>
          <p:cNvSpPr/>
          <p:nvPr/>
        </p:nvSpPr>
        <p:spPr>
          <a:xfrm>
            <a:off x="565549" y="1457385"/>
            <a:ext cx="288032" cy="43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3" name="正方形/長方形 92"/>
          <p:cNvSpPr/>
          <p:nvPr/>
        </p:nvSpPr>
        <p:spPr>
          <a:xfrm>
            <a:off x="3505719" y="1457385"/>
            <a:ext cx="288032" cy="43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6" name="正方形/長方形 95"/>
          <p:cNvSpPr/>
          <p:nvPr/>
        </p:nvSpPr>
        <p:spPr>
          <a:xfrm>
            <a:off x="1945882" y="1492824"/>
            <a:ext cx="504058" cy="4073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7" name="正方形/長方形 96"/>
          <p:cNvSpPr/>
          <p:nvPr/>
        </p:nvSpPr>
        <p:spPr>
          <a:xfrm>
            <a:off x="583866" y="5807242"/>
            <a:ext cx="1384557" cy="3059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8" name="正方形/長方形 97"/>
          <p:cNvSpPr/>
          <p:nvPr/>
        </p:nvSpPr>
        <p:spPr>
          <a:xfrm>
            <a:off x="2444995" y="5807242"/>
            <a:ext cx="1332452" cy="3059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9700" y="4165215"/>
            <a:ext cx="82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4.5K</a:t>
            </a:r>
            <a:r>
              <a:rPr kumimoji="1" lang="ja-JP" altLang="en-US" dirty="0" smtClean="0"/>
              <a:t>の</a:t>
            </a:r>
            <a:endParaRPr kumimoji="1" lang="en-US" altLang="ja-JP" dirty="0" smtClean="0"/>
          </a:p>
          <a:p>
            <a:r>
              <a:rPr lang="ja-JP" altLang="en-US" dirty="0" smtClean="0"/>
              <a:t>黒体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62629" y="4067922"/>
            <a:ext cx="79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鏡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kumimoji="1" lang="en-US" altLang="ja-JP" dirty="0" smtClean="0"/>
              <a:t>115K)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26142" y="2885531"/>
            <a:ext cx="172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鏡を傾けて</a:t>
            </a:r>
            <a:endParaRPr lang="en-US" altLang="ja-JP" dirty="0" smtClean="0"/>
          </a:p>
          <a:p>
            <a:r>
              <a:rPr kumimoji="1" lang="ja-JP" altLang="en-US" dirty="0" smtClean="0"/>
              <a:t>弱い偏光を作る</a:t>
            </a:r>
            <a:endParaRPr kumimoji="1" lang="en-US" altLang="ja-JP" dirty="0" smtClean="0"/>
          </a:p>
          <a:p>
            <a:r>
              <a:rPr kumimoji="1" lang="en-US" altLang="ja-JP" dirty="0" smtClean="0"/>
              <a:t>(400mK)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6706" y="6318696"/>
            <a:ext cx="295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鏡を回して、偏光角度を回す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99371" y="1576780"/>
            <a:ext cx="5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0.1K</a:t>
            </a:r>
            <a:endParaRPr kumimoji="1" lang="ja-JP" altLang="en-US" dirty="0"/>
          </a:p>
        </p:txBody>
      </p:sp>
      <p:pic>
        <p:nvPicPr>
          <p:cNvPr id="65" name="コンテンツ プレースホルダ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35" r="-17335"/>
          <a:stretch>
            <a:fillRect/>
          </a:stretch>
        </p:blipFill>
        <p:spPr>
          <a:xfrm>
            <a:off x="3234232" y="1641263"/>
            <a:ext cx="6709388" cy="368990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694240" y="1733843"/>
            <a:ext cx="2139528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FF0000"/>
                </a:solidFill>
              </a:rPr>
              <a:t>Ch.A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(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無偏光＋偏光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sz="1600" dirty="0" err="1" smtClean="0">
                <a:solidFill>
                  <a:srgbClr val="008000"/>
                </a:solidFill>
              </a:rPr>
              <a:t>Ch.B</a:t>
            </a:r>
            <a:r>
              <a:rPr lang="en-US" altLang="ja-JP" sz="1600" dirty="0" smtClean="0">
                <a:solidFill>
                  <a:srgbClr val="008000"/>
                </a:solidFill>
              </a:rPr>
              <a:t> (</a:t>
            </a:r>
            <a:r>
              <a:rPr lang="ja-JP" altLang="en-US" sz="1600" dirty="0" smtClean="0">
                <a:solidFill>
                  <a:srgbClr val="008000"/>
                </a:solidFill>
              </a:rPr>
              <a:t>無偏光＋偏光</a:t>
            </a:r>
            <a:r>
              <a:rPr lang="en-US" altLang="ja-JP" sz="1600" dirty="0" smtClean="0">
                <a:solidFill>
                  <a:srgbClr val="008000"/>
                </a:solidFill>
              </a:rPr>
              <a:t>)</a:t>
            </a:r>
          </a:p>
          <a:p>
            <a:r>
              <a:rPr kumimoji="1" lang="en-US" altLang="ja-JP" sz="1600" dirty="0" err="1" smtClean="0">
                <a:solidFill>
                  <a:srgbClr val="0000FF"/>
                </a:solidFill>
              </a:rPr>
              <a:t>Ch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.A</a:t>
            </a:r>
            <a:r>
              <a:rPr lang="en-US" altLang="ja-JP" sz="1600" dirty="0" smtClean="0">
                <a:solidFill>
                  <a:srgbClr val="0000FF"/>
                </a:solidFill>
              </a:rPr>
              <a:t> – 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Ch.B</a:t>
            </a:r>
            <a:r>
              <a:rPr lang="en-US" altLang="ja-JP" sz="1600" dirty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(</a:t>
            </a:r>
            <a:r>
              <a:rPr lang="ja-JP" altLang="en-US" sz="1600" dirty="0" smtClean="0">
                <a:solidFill>
                  <a:srgbClr val="0000FF"/>
                </a:solidFill>
              </a:rPr>
              <a:t>偏光のみ</a:t>
            </a:r>
            <a:r>
              <a:rPr lang="en-US" altLang="ja-JP" sz="1600" dirty="0" smtClean="0">
                <a:solidFill>
                  <a:srgbClr val="0000FF"/>
                </a:solidFill>
              </a:rPr>
              <a:t>)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053903" y="4915252"/>
            <a:ext cx="2190024" cy="0"/>
          </a:xfrm>
          <a:prstGeom prst="straightConnector1">
            <a:avLst/>
          </a:prstGeom>
          <a:ln w="76200" cmpd="sng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230569" y="4397382"/>
            <a:ext cx="190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ミラーの回転周期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520216" y="4094791"/>
            <a:ext cx="172745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偏光成分は</a:t>
            </a:r>
            <a:endParaRPr kumimoji="1" lang="en-US" altLang="ja-JP" dirty="0" smtClean="0"/>
          </a:p>
          <a:p>
            <a:r>
              <a:rPr lang="ja-JP" altLang="en-US" dirty="0" smtClean="0"/>
              <a:t>回転周期の２倍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71779" y="5544781"/>
            <a:ext cx="4762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アンテナ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+MKID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で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偏光を測定していることを確認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80151" y="5126518"/>
            <a:ext cx="82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Time [sec]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 rot="16200000">
            <a:off x="3497967" y="3320116"/>
            <a:ext cx="1176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信号強度</a:t>
            </a:r>
            <a:r>
              <a:rPr kumimoji="1" lang="en-US" altLang="ja-JP" sz="1200" dirty="0" smtClean="0"/>
              <a:t> [</a:t>
            </a:r>
            <a:r>
              <a:rPr kumimoji="1" lang="en-US" altLang="ja-JP" sz="1200" dirty="0" err="1" smtClean="0"/>
              <a:t>arb</a:t>
            </a:r>
            <a:r>
              <a:rPr kumimoji="1" lang="en-US" altLang="ja-JP" sz="1200" dirty="0" smtClean="0"/>
              <a:t>.]</a:t>
            </a:r>
            <a:endParaRPr kumimoji="1" lang="ja-JP" altLang="en-US" sz="1200" dirty="0"/>
          </a:p>
        </p:txBody>
      </p:sp>
      <p:sp>
        <p:nvSpPr>
          <p:cNvPr id="27" name="テキスト ボックス 26"/>
          <p:cNvSpPr txBox="1"/>
          <p:nvPr/>
        </p:nvSpPr>
        <p:spPr>
          <a:xfrm rot="20249749">
            <a:off x="4738731" y="2134671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FF"/>
                </a:solidFill>
              </a:rPr>
              <a:t>Preliminary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0"/>
    </mc:Choice>
    <mc:Fallback xmlns="">
      <p:transition spd="slow" advTm="45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 animBg="1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宇宙の歴史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9"/>
          <a:stretch/>
        </p:blipFill>
        <p:spPr>
          <a:xfrm>
            <a:off x="334918" y="1369773"/>
            <a:ext cx="8446252" cy="3964730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1585312" y="2412333"/>
            <a:ext cx="388847" cy="187238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8076" y="181231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40EF-E6B4-164B-9486-3B378CA799D1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009" y="5407255"/>
            <a:ext cx="656345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急激なメトリックの膨張</a:t>
            </a:r>
            <a:r>
              <a:rPr lang="en-US" altLang="ja-JP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 → </a:t>
            </a:r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一般相対論</a:t>
            </a:r>
            <a:endParaRPr lang="en-US" altLang="ja-JP" sz="2800" dirty="0">
              <a:solidFill>
                <a:prstClr val="black"/>
              </a:solidFill>
              <a:latin typeface="Chalkboard"/>
              <a:ea typeface="ＤＦＰ太丸ゴシック体"/>
              <a:cs typeface="Chalkboard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97685" y="3196100"/>
            <a:ext cx="627974" cy="558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1018076" y="4689469"/>
            <a:ext cx="377422" cy="64503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ストライプ矢印 11"/>
          <p:cNvSpPr/>
          <p:nvPr/>
        </p:nvSpPr>
        <p:spPr>
          <a:xfrm>
            <a:off x="1367588" y="2618331"/>
            <a:ext cx="6566068" cy="2116662"/>
          </a:xfrm>
          <a:prstGeom prst="stripedRight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Calibri"/>
                <a:ea typeface="ＭＳ Ｐゴシック"/>
              </a:rPr>
              <a:t>何かインフレーション由来の</a:t>
            </a:r>
            <a:endParaRPr lang="en-US" altLang="ja-JP" sz="2800" dirty="0" smtClean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Calibri"/>
                <a:ea typeface="ＭＳ Ｐゴシック"/>
              </a:rPr>
              <a:t>信号を捉えたい</a:t>
            </a:r>
            <a:endParaRPr lang="ja-JP" altLang="en-US" sz="28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3344" y="6035339"/>
            <a:ext cx="3083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00"/>
                </a:solidFill>
              </a:rPr>
              <a:t>原始重力波</a:t>
            </a:r>
            <a:r>
              <a:rPr kumimoji="1" lang="en-US" altLang="ja-JP" sz="4000" dirty="0" smtClean="0">
                <a:solidFill>
                  <a:srgbClr val="FFFF00"/>
                </a:solidFill>
              </a:rPr>
              <a:t>!!</a:t>
            </a:r>
            <a:endParaRPr kumimoji="1" lang="ja-JP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Assembly-GB-temp-4.bm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20" y="1720804"/>
            <a:ext cx="4803772" cy="435608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3547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GroundBIRD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sz="3600" dirty="0" smtClean="0"/>
              <a:t>焦点面検出器</a:t>
            </a:r>
            <a:endParaRPr lang="ja-JP" altLang="en-US" sz="7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44732" y="3365287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32308" y="4488479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84912" y="4506120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5051" y="3357792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4912" y="2182348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22143" y="2182348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145</a:t>
            </a:r>
          </a:p>
          <a:p>
            <a:pPr algn="ctr"/>
            <a:r>
              <a:rPr kumimoji="1" lang="en-US" altLang="ja-JP" sz="2800" b="1" dirty="0" smtClean="0"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latin typeface="Chalkboard"/>
              <a:cs typeface="Chalkboard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56771" y="3362644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000090"/>
                </a:solidFill>
                <a:latin typeface="Chalkboard"/>
                <a:cs typeface="Chalkboard"/>
                <a:sym typeface="Wingdings"/>
              </a:rPr>
              <a:t>220</a:t>
            </a:r>
          </a:p>
          <a:p>
            <a:pPr algn="ctr"/>
            <a:r>
              <a:rPr kumimoji="1" lang="en-US" altLang="ja-JP" sz="2800" b="1" dirty="0" smtClean="0">
                <a:solidFill>
                  <a:srgbClr val="000090"/>
                </a:solidFill>
                <a:latin typeface="Chalkboard"/>
                <a:cs typeface="Chalkboard"/>
                <a:sym typeface="Wingdings"/>
              </a:rPr>
              <a:t>GHz</a:t>
            </a:r>
            <a:endParaRPr kumimoji="1" lang="ja-JP" altLang="en-US" sz="2800" b="1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424" y="2678839"/>
            <a:ext cx="3502316" cy="3389581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>
            <a:off x="8122913" y="3631417"/>
            <a:ext cx="0" cy="177844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8536253" y="2574468"/>
            <a:ext cx="0" cy="10569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252123" y="1720804"/>
            <a:ext cx="3759909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halkboard"/>
                <a:cs typeface="Chalkboard"/>
              </a:rPr>
              <a:t>220GHz</a:t>
            </a:r>
            <a:r>
              <a:rPr lang="ja-JP" altLang="en-US" sz="2400" dirty="0" smtClean="0">
                <a:latin typeface="Chalkboard"/>
                <a:cs typeface="Chalkboard"/>
              </a:rPr>
              <a:t>の検出器で</a:t>
            </a:r>
            <a:endParaRPr lang="en-US" altLang="ja-JP" sz="2400" dirty="0" smtClean="0">
              <a:latin typeface="Chalkboard"/>
              <a:cs typeface="Chalkboard"/>
            </a:endParaRPr>
          </a:p>
          <a:p>
            <a:r>
              <a:rPr lang="ja-JP" altLang="en-US" sz="2400" dirty="0" smtClean="0">
                <a:latin typeface="Chalkboard"/>
                <a:cs typeface="Chalkboard"/>
              </a:rPr>
              <a:t>銀河由来の影響を理解する</a:t>
            </a:r>
            <a:endParaRPr kumimoji="1" lang="ja-JP" altLang="en-US" sz="2400" dirty="0">
              <a:latin typeface="Chalkboard"/>
              <a:cs typeface="Chalkboard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7215" y="6232115"/>
            <a:ext cx="4702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天文台のデザイン</a:t>
            </a:r>
            <a:r>
              <a:rPr lang="en-US" altLang="ja-JP" sz="2000" dirty="0" smtClean="0"/>
              <a:t> </a:t>
            </a:r>
            <a:r>
              <a:rPr lang="ja-JP" altLang="ja-JP" sz="2000" b="1" dirty="0" smtClean="0">
                <a:solidFill>
                  <a:srgbClr val="FF00FF"/>
                </a:solidFill>
              </a:rPr>
              <a:t>　</a:t>
            </a:r>
            <a:r>
              <a:rPr kumimoji="1" lang="en-US" altLang="ja-JP" sz="2000" b="1" dirty="0" smtClean="0">
                <a:solidFill>
                  <a:srgbClr val="000000"/>
                </a:solidFill>
              </a:rPr>
              <a:t>NET(array)</a:t>
            </a:r>
            <a:r>
              <a:rPr kumimoji="1" lang="en-US" altLang="ja-JP" sz="2000" dirty="0" smtClean="0"/>
              <a:t> ~ 10 uKs</a:t>
            </a:r>
            <a:r>
              <a:rPr kumimoji="1" lang="en-US" altLang="ja-JP" sz="2000" baseline="30000" dirty="0" smtClean="0"/>
              <a:t>1/2</a:t>
            </a:r>
            <a:endParaRPr kumimoji="1" lang="ja-JP" altLang="en-US" sz="2000" baseline="30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1010" y="5699088"/>
            <a:ext cx="37564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 x 6 (145GHz)  +  200 (220GHz) pixel</a:t>
            </a:r>
            <a:endParaRPr kumimoji="1" lang="ja-JP" alt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5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r>
              <a:rPr lang="en-US" altLang="ja-JP" dirty="0" smtClean="0"/>
              <a:t> – </a:t>
            </a:r>
            <a:r>
              <a:rPr lang="ja-JP" altLang="en-US" sz="3600" dirty="0" smtClean="0"/>
              <a:t>スケージュール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859056" y="6382112"/>
            <a:ext cx="2133600" cy="365125"/>
          </a:xfrm>
          <a:effectLst/>
        </p:spPr>
        <p:txBody>
          <a:bodyPr/>
          <a:lstStyle/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48833"/>
              </p:ext>
            </p:extLst>
          </p:nvPr>
        </p:nvGraphicFramePr>
        <p:xfrm>
          <a:off x="1034544" y="1383052"/>
          <a:ext cx="6891312" cy="473809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722828"/>
                <a:gridCol w="1722828"/>
                <a:gridCol w="1722828"/>
                <a:gridCol w="1722828"/>
              </a:tblGrid>
              <a:tr h="7896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683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683"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683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683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89683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右矢印 9"/>
          <p:cNvSpPr/>
          <p:nvPr/>
        </p:nvSpPr>
        <p:spPr>
          <a:xfrm>
            <a:off x="752411" y="2116787"/>
            <a:ext cx="3072823" cy="11132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実験装置開発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2347367" y="2887019"/>
            <a:ext cx="1922016" cy="11132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0000"/>
                </a:solidFill>
              </a:rPr>
              <a:t>試験</a:t>
            </a:r>
            <a:r>
              <a:rPr lang="ja-JP" altLang="en-US" sz="2400" dirty="0" smtClean="0">
                <a:solidFill>
                  <a:srgbClr val="000000"/>
                </a:solidFill>
              </a:rPr>
              <a:t>運転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3292227" y="3730858"/>
            <a:ext cx="1865609" cy="11132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0000"/>
                </a:solidFill>
              </a:rPr>
              <a:t>本観測用望遠鏡製作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3946312" y="4455574"/>
            <a:ext cx="1865609" cy="11132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移動、設置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5615307" y="5373003"/>
            <a:ext cx="3226898" cy="111327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</a:rPr>
              <a:t>本観測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20" name="四角形吹き出し 19"/>
          <p:cNvSpPr/>
          <p:nvPr/>
        </p:nvSpPr>
        <p:spPr>
          <a:xfrm>
            <a:off x="6004540" y="3780770"/>
            <a:ext cx="2810222" cy="1145547"/>
          </a:xfrm>
          <a:prstGeom prst="wedgeRectCallout">
            <a:avLst>
              <a:gd name="adj1" fmla="val -44822"/>
              <a:gd name="adj2" fmla="val 11451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000000"/>
                </a:solidFill>
              </a:rPr>
              <a:t>初期観測結果</a:t>
            </a:r>
            <a:endParaRPr kumimoji="1" lang="ja-JP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50" y="1866069"/>
            <a:ext cx="3441465" cy="3633546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 flipH="1">
            <a:off x="5679714" y="3429143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 flipV="1">
            <a:off x="5679714" y="4095570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7179009" y="3429255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ドーナツ 16"/>
          <p:cNvSpPr/>
          <p:nvPr/>
        </p:nvSpPr>
        <p:spPr>
          <a:xfrm rot="664055">
            <a:off x="6733853" y="3416856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弧 17"/>
          <p:cNvSpPr/>
          <p:nvPr/>
        </p:nvSpPr>
        <p:spPr>
          <a:xfrm>
            <a:off x="3528969" y="1972005"/>
            <a:ext cx="1768141" cy="187851"/>
          </a:xfrm>
          <a:prstGeom prst="arc">
            <a:avLst>
              <a:gd name="adj1" fmla="val 17935493"/>
              <a:gd name="adj2" fmla="val 15688827"/>
            </a:avLst>
          </a:prstGeom>
          <a:ln w="38100" cmpd="sng">
            <a:solidFill>
              <a:srgbClr val="FF66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rot="17513846" flipH="1" flipV="1">
            <a:off x="4594412" y="1309067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17513846" flipH="1">
            <a:off x="3978930" y="1064764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 rot="17513846" flipV="1">
            <a:off x="5781114" y="846633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ドーナツ 29"/>
          <p:cNvSpPr/>
          <p:nvPr/>
        </p:nvSpPr>
        <p:spPr>
          <a:xfrm rot="16849791" flipV="1">
            <a:off x="4825886" y="79480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rot="6566156" flipH="1" flipV="1">
            <a:off x="3120990" y="5546842"/>
            <a:ext cx="1308312" cy="5806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6566156" flipH="1">
            <a:off x="3853281" y="5609372"/>
            <a:ext cx="1119104" cy="7050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 rot="6566156" flipV="1">
            <a:off x="3269588" y="6353052"/>
            <a:ext cx="163541" cy="18661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5" name="ドーナツ 34"/>
          <p:cNvSpPr/>
          <p:nvPr/>
        </p:nvSpPr>
        <p:spPr>
          <a:xfrm rot="5902101" flipV="1">
            <a:off x="3575991" y="5854886"/>
            <a:ext cx="688731" cy="1330454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rot="11990747" flipH="1" flipV="1">
            <a:off x="2021797" y="2199984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1990747" flipH="1">
            <a:off x="1985060" y="2859985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 rot="11990747" flipV="1">
            <a:off x="1981404" y="1930744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0" name="ドーナツ 39"/>
          <p:cNvSpPr/>
          <p:nvPr/>
        </p:nvSpPr>
        <p:spPr>
          <a:xfrm rot="11326692" flipV="1">
            <a:off x="1588246" y="1927441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544622" y="4214667"/>
            <a:ext cx="100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Atacama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(Chile)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88210" y="6360907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Antarctica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322144" y="121068"/>
            <a:ext cx="181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FF00"/>
                </a:solidFill>
              </a:rPr>
              <a:t>Tromso</a:t>
            </a:r>
            <a:r>
              <a:rPr lang="en-US" altLang="ja-JP" dirty="0">
                <a:solidFill>
                  <a:srgbClr val="FFFF00"/>
                </a:solidFill>
              </a:rPr>
              <a:t> (Norway)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3625" y="218466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Canary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ea typeface="ＭＳ Ｐゴシック"/>
              </a:rPr>
              <a:t>(Spain)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6130" y="687005"/>
            <a:ext cx="4242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 err="1" smtClean="0">
                <a:solidFill>
                  <a:prstClr val="white"/>
                </a:solidFill>
                <a:latin typeface="Chalkboard"/>
                <a:ea typeface="ＭＳ Ｐゴシック"/>
              </a:rPr>
              <a:t>GroundBIRD</a:t>
            </a:r>
            <a:r>
              <a:rPr lang="en-US" altLang="ja-JP" sz="3200" i="1" dirty="0" err="1" smtClean="0">
                <a:solidFill>
                  <a:srgbClr val="00FF00"/>
                </a:solidFill>
                <a:latin typeface="Chalkboard"/>
                <a:ea typeface="ＭＳ Ｐゴシック"/>
              </a:rPr>
              <a:t>s</a:t>
            </a:r>
            <a:endParaRPr lang="en-US" altLang="ja-JP" sz="3200" i="1" dirty="0" smtClean="0">
              <a:solidFill>
                <a:srgbClr val="00FF00"/>
              </a:solidFill>
              <a:latin typeface="Chalkboard"/>
              <a:ea typeface="ＭＳ Ｐゴシック"/>
            </a:endParaRPr>
          </a:p>
          <a:p>
            <a:r>
              <a:rPr lang="en-US" altLang="ja-JP" sz="3200" i="1" dirty="0">
                <a:solidFill>
                  <a:srgbClr val="00FF00"/>
                </a:solidFill>
                <a:latin typeface="Chalkboard"/>
                <a:ea typeface="ＭＳ Ｐゴシック"/>
              </a:rPr>
              <a:t> </a:t>
            </a:r>
            <a:r>
              <a:rPr lang="en-US" altLang="ja-JP" sz="3200" i="1" dirty="0" smtClean="0">
                <a:solidFill>
                  <a:srgbClr val="00FF00"/>
                </a:solidFill>
                <a:latin typeface="Chalkboard"/>
                <a:ea typeface="ＭＳ Ｐゴシック"/>
              </a:rPr>
              <a:t>     </a:t>
            </a:r>
            <a:r>
              <a:rPr lang="ja-JP" altLang="en-US" sz="3200" i="1" dirty="0" smtClean="0">
                <a:solidFill>
                  <a:schemeClr val="bg1"/>
                </a:solidFill>
                <a:latin typeface="Chalkboard"/>
                <a:ea typeface="ＭＳ Ｐゴシック"/>
              </a:rPr>
              <a:t>による全天観測</a:t>
            </a:r>
            <a:endParaRPr lang="en-US" altLang="ja-JP" sz="3200" i="1" dirty="0">
              <a:solidFill>
                <a:schemeClr val="bg1"/>
              </a:solidFill>
              <a:latin typeface="Chalkboard"/>
              <a:ea typeface="ＭＳ Ｐゴシック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0135" y="1280283"/>
            <a:ext cx="2921722" cy="150581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6051978" y="1563491"/>
            <a:ext cx="2979880" cy="530134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051977" y="2530560"/>
            <a:ext cx="2979880" cy="536484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76300" y="1043791"/>
            <a:ext cx="2979880" cy="5197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82897" y="227731"/>
            <a:ext cx="40589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 err="1">
                <a:solidFill>
                  <a:prstClr val="white"/>
                </a:solidFill>
                <a:latin typeface="Chalkboard"/>
              </a:rPr>
              <a:t>GroundBIRD</a:t>
            </a:r>
            <a:r>
              <a:rPr lang="ja-JP" altLang="en-US" sz="3200" i="1" dirty="0">
                <a:solidFill>
                  <a:prstClr val="white"/>
                </a:solidFill>
                <a:latin typeface="Chalkboard"/>
              </a:rPr>
              <a:t>の次は</a:t>
            </a:r>
            <a:r>
              <a:rPr lang="en-US" altLang="ja-JP" sz="3200" i="1" dirty="0">
                <a:solidFill>
                  <a:prstClr val="white"/>
                </a:solidFill>
                <a:latin typeface="Chalkboard"/>
              </a:rPr>
              <a:t>…</a:t>
            </a:r>
            <a:endParaRPr lang="en-US" altLang="ja-JP" sz="3200" i="1" dirty="0">
              <a:solidFill>
                <a:srgbClr val="00FF00"/>
              </a:solidFill>
              <a:latin typeface="Chalkboard"/>
              <a:ea typeface="ＭＳ Ｐゴシック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859" y="4951075"/>
            <a:ext cx="1475505" cy="1773764"/>
          </a:xfrm>
          <a:prstGeom prst="rect">
            <a:avLst/>
          </a:prstGeom>
        </p:spPr>
      </p:pic>
      <p:sp>
        <p:nvSpPr>
          <p:cNvPr id="46" name="円弧 45"/>
          <p:cNvSpPr/>
          <p:nvPr/>
        </p:nvSpPr>
        <p:spPr>
          <a:xfrm>
            <a:off x="6535686" y="6169084"/>
            <a:ext cx="1504704" cy="261030"/>
          </a:xfrm>
          <a:prstGeom prst="arc">
            <a:avLst>
              <a:gd name="adj1" fmla="val 20074573"/>
              <a:gd name="adj2" fmla="val 12052690"/>
            </a:avLst>
          </a:prstGeom>
          <a:ln w="6350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0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2.49942E-6 C -0.00642 -0.01367 0.00834 0.02895 0.01285 0.04355 C 0.01737 0.05814 0.01945 0.06393 0.01285 0.08733 C 0.00504 0.13088 -0.0066 0.18346 -0.0264 0.18346 C -0.04619 0.18346 -0.05001 0.13875 -0.05001 0.08895 C -0.05123 0.06161 -0.03491 0.03567 -0.029 0.02085 C -0.0231 0.00602 -0.01736 0.0044 -0.01441 2.49942E-6 Z " pathEditMode="relative" rAng="0" ptsTypes="fafffaf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8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4.87833E-6 C 0.00747 -0.00231 0.01581 0.03384 0.02119 0.05099 C 0.02519 0.06837 0.02154 0.09016 0.02119 0.10429 C 0.02623 0.12654 0.02363 0.1226 0.01911 0.13535 C 0.01459 0.14809 0.00313 0.1766 -0.00608 0.18031 C -0.01615 0.18888 -0.03074 0.1708 -0.03561 0.15783 C -0.04047 0.14485 -0.04099 0.12863 -0.03561 0.10244 C -0.03561 0.04566 -0.02119 -4.87833E-6 -0.0033 -4.87833E-6 Z " pathEditMode="relative" rAng="0" ptsTypes="fafafaff">
                                      <p:cBhvr>
                                        <p:cTn id="2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93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97 -0.02526 C 0.09623 -0.02526 0.12507 -0.00672 0.12507 0.01669 C 0.12507 0.04033 0.09172 0.04798 0.05646 0.04798 C 0.02241 0.02758 -0.00295 0.04033 -0.00295 0.01669 C -0.00295 -0.00672 0.02571 -0.02526 0.06097 -0.02526 Z " pathEditMode="relative" rAng="0" ptsTypes="fffff">
                                      <p:cBhvr>
                                        <p:cTn id="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69 -0.0591 C -0.05454 -0.06211 -0.03474 -0.04565 -0.02206 -0.03801 C -0.00938 -0.03036 0.01008 -0.02318 0.00174 -0.01344 C 0.00174 0.01136 -0.03039 0.02109 -0.07243 0.02109 C -0.09102 0.02549 -0.0971 0.01483 -0.10839 0.00695 C -0.11968 -0.00093 -0.14538 -0.01553 -0.13983 -0.02665 C -0.13983 -0.05238 -0.11707 -0.0591 -0.07469 -0.0591 Z " pathEditMode="relative" rAng="0" ptsTypes="faffaff">
                                      <p:cBhvr>
                                        <p:cTn id="5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" y="407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29" grpId="1" animBg="1"/>
      <p:bldP spid="30" grpId="0" animBg="1"/>
      <p:bldP spid="34" grpId="0" animBg="1"/>
      <p:bldP spid="34" grpId="1" animBg="1"/>
      <p:bldP spid="35" grpId="0" animBg="1"/>
      <p:bldP spid="39" grpId="0" animBg="1"/>
      <p:bldP spid="39" grpId="1" animBg="1"/>
      <p:bldP spid="40" grpId="0" animBg="1"/>
      <p:bldP spid="42" grpId="0"/>
      <p:bldP spid="43" grpId="0"/>
      <p:bldP spid="44" grpId="0"/>
      <p:bldP spid="45" grpId="0"/>
      <p:bldP spid="2" grpId="0" animBg="1"/>
      <p:bldP spid="47" grpId="0" animBg="1"/>
      <p:bldP spid="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000" dirty="0" smtClean="0"/>
              <a:t>Summary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4640" y="1336041"/>
            <a:ext cx="8686800" cy="5092094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CMB</a:t>
            </a:r>
            <a:r>
              <a:rPr lang="ja-JP" altLang="en-US" dirty="0" smtClean="0"/>
              <a:t>の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-mode</a:t>
            </a:r>
            <a:r>
              <a:rPr lang="ja-JP" altLang="en-US" dirty="0" smtClean="0"/>
              <a:t>観測はインフレーション解明の近道</a:t>
            </a:r>
            <a:endParaRPr lang="en-US" altLang="ja-JP" dirty="0"/>
          </a:p>
          <a:p>
            <a:pPr lvl="1"/>
            <a:r>
              <a:rPr kumimoji="1" lang="ja-JP" altLang="en-US" dirty="0" smtClean="0"/>
              <a:t>系統誤差をどう抑えるか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400" dirty="0" smtClean="0"/>
              <a:t>(</a:t>
            </a:r>
            <a:r>
              <a:rPr lang="ja-JP" altLang="en-US" sz="2400" dirty="0" smtClean="0"/>
              <a:t>キャリブレーション、銀河からの影響の理解</a:t>
            </a:r>
            <a:r>
              <a:rPr lang="en-US" altLang="ja-JP" sz="2400" dirty="0" smtClean="0"/>
              <a:t>)</a:t>
            </a:r>
          </a:p>
          <a:p>
            <a:pPr lvl="1"/>
            <a:r>
              <a:rPr kumimoji="1" lang="en-US" altLang="ja-JP" dirty="0" smtClean="0"/>
              <a:t>1/</a:t>
            </a:r>
            <a:r>
              <a:rPr kumimoji="1" lang="en-US" altLang="ja-JP" i="1" dirty="0" smtClean="0"/>
              <a:t>f</a:t>
            </a:r>
            <a:r>
              <a:rPr kumimoji="1" lang="ja-JP" altLang="en-US" dirty="0" smtClean="0"/>
              <a:t>ノイズの除去</a:t>
            </a:r>
            <a:endParaRPr kumimoji="1" lang="en-US" altLang="ja-JP" dirty="0" smtClean="0"/>
          </a:p>
          <a:p>
            <a:r>
              <a:rPr lang="en-US" altLang="ja-JP" dirty="0" smtClean="0"/>
              <a:t>BICEP2</a:t>
            </a:r>
          </a:p>
          <a:p>
            <a:pPr lvl="1"/>
            <a:r>
              <a:rPr lang="ja-JP" altLang="en-US" dirty="0" smtClean="0"/>
              <a:t>初めて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-mode</a:t>
            </a:r>
            <a:r>
              <a:rPr lang="ja-JP" altLang="en-US" dirty="0" smtClean="0"/>
              <a:t>がノンゼロであることを示した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今後はその検証、インフレーションの解明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GroundBIRD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回転によって高速スキャンを実現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衛星に先駆けて、</a:t>
            </a:r>
            <a:r>
              <a:rPr lang="ja-JP" altLang="en-US" dirty="0"/>
              <a:t>大角度スケールの探索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6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宇宙の歴史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9"/>
          <a:stretch/>
        </p:blipFill>
        <p:spPr>
          <a:xfrm>
            <a:off x="334918" y="1369773"/>
            <a:ext cx="8446252" cy="3964730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1585312" y="2412333"/>
            <a:ext cx="388847" cy="187238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8076" y="181231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40EF-E6B4-164B-9486-3B378CA799D1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009" y="5407255"/>
            <a:ext cx="656345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急激なメトリックの膨張</a:t>
            </a:r>
            <a:r>
              <a:rPr lang="en-US" altLang="ja-JP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 → </a:t>
            </a:r>
            <a:r>
              <a:rPr lang="ja-JP" altLang="en-US" sz="2800" dirty="0" smtClean="0">
                <a:solidFill>
                  <a:prstClr val="black"/>
                </a:solidFill>
                <a:latin typeface="Chalkboard"/>
                <a:ea typeface="ＤＦＰ太丸ゴシック体"/>
                <a:cs typeface="Chalkboard"/>
              </a:rPr>
              <a:t>一般相対論</a:t>
            </a:r>
            <a:endParaRPr lang="en-US" altLang="ja-JP" sz="2800" dirty="0">
              <a:solidFill>
                <a:prstClr val="black"/>
              </a:solidFill>
              <a:latin typeface="Chalkboard"/>
              <a:ea typeface="ＤＦＰ太丸ゴシック体"/>
              <a:cs typeface="Chalkboard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97685" y="3196100"/>
            <a:ext cx="627974" cy="558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1018076" y="4689469"/>
            <a:ext cx="377422" cy="64503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3344" y="6035339"/>
            <a:ext cx="3083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00"/>
                </a:solidFill>
              </a:rPr>
              <a:t>原始重力波</a:t>
            </a:r>
            <a:r>
              <a:rPr kumimoji="1" lang="en-US" altLang="ja-JP" sz="4000" dirty="0" smtClean="0">
                <a:solidFill>
                  <a:srgbClr val="FFFF00"/>
                </a:solidFill>
              </a:rPr>
              <a:t>!!</a:t>
            </a:r>
            <a:endParaRPr kumimoji="1"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13" name="図 12" descr="GravitationalWave_CrossPolarizat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664" y="2983299"/>
            <a:ext cx="376649" cy="408037"/>
          </a:xfrm>
          <a:prstGeom prst="rect">
            <a:avLst/>
          </a:prstGeom>
        </p:spPr>
      </p:pic>
      <p:pic>
        <p:nvPicPr>
          <p:cNvPr id="15" name="図 14" descr="GravitationalWave_PlusPolariz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663" y="3391336"/>
            <a:ext cx="376649" cy="40803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63344" y="2983299"/>
            <a:ext cx="3998135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CMB</a:t>
            </a:r>
            <a:r>
              <a:rPr kumimoji="1" lang="ja-JP" altLang="en-US" sz="3600" dirty="0" smtClean="0"/>
              <a:t>を使って</a:t>
            </a:r>
            <a:r>
              <a:rPr lang="en-US" altLang="en-US" sz="3600" dirty="0" smtClean="0"/>
              <a:t>捉える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23479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4043E-7 3.81515E-6 L 0.6596 -0.107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80" y="-53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0.65943 0.098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3" y="49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そもそも</a:t>
            </a:r>
            <a:r>
              <a:rPr lang="en-US" altLang="ja-JP" dirty="0" smtClean="0">
                <a:solidFill>
                  <a:schemeClr val="bg1"/>
                </a:solidFill>
              </a:rPr>
              <a:t>CMB</a:t>
            </a:r>
            <a:r>
              <a:rPr lang="ja-JP" altLang="en-US" dirty="0" smtClean="0">
                <a:solidFill>
                  <a:schemeClr val="bg1"/>
                </a:solidFill>
              </a:rPr>
              <a:t>とは？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9"/>
          <a:stretch/>
        </p:blipFill>
        <p:spPr>
          <a:xfrm>
            <a:off x="334918" y="1369773"/>
            <a:ext cx="8446252" cy="3964730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1585312" y="2412333"/>
            <a:ext cx="388847" cy="187238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8076" y="181231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40EF-E6B4-164B-9486-3B378CA799D1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97685" y="3196100"/>
            <a:ext cx="627974" cy="5582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56191" y="2399808"/>
            <a:ext cx="223651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ビッグバンの残光</a:t>
            </a:r>
            <a:endParaRPr lang="en-US" altLang="ja-JP" sz="2000" dirty="0" smtClean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800192" y="3042572"/>
            <a:ext cx="1660643" cy="363496"/>
          </a:xfrm>
          <a:custGeom>
            <a:avLst/>
            <a:gdLst>
              <a:gd name="connsiteX0" fmla="*/ 0 w 1549664"/>
              <a:gd name="connsiteY0" fmla="*/ 0 h 363502"/>
              <a:gd name="connsiteX1" fmla="*/ 334920 w 1549664"/>
              <a:gd name="connsiteY1" fmla="*/ 321006 h 363502"/>
              <a:gd name="connsiteX2" fmla="*/ 627974 w 1549664"/>
              <a:gd name="connsiteY2" fmla="*/ 27914 h 363502"/>
              <a:gd name="connsiteX3" fmla="*/ 1018714 w 1549664"/>
              <a:gd name="connsiteY3" fmla="*/ 362876 h 363502"/>
              <a:gd name="connsiteX4" fmla="*/ 1241993 w 1549664"/>
              <a:gd name="connsiteY4" fmla="*/ 111654 h 363502"/>
              <a:gd name="connsiteX5" fmla="*/ 1507138 w 1549664"/>
              <a:gd name="connsiteY5" fmla="*/ 111654 h 363502"/>
              <a:gd name="connsiteX6" fmla="*/ 1549003 w 1549664"/>
              <a:gd name="connsiteY6" fmla="*/ 167481 h 363502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241993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144309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90868"/>
              <a:gd name="connsiteY0" fmla="*/ 0 h 363496"/>
              <a:gd name="connsiteX1" fmla="*/ 334920 w 1590868"/>
              <a:gd name="connsiteY1" fmla="*/ 321006 h 363496"/>
              <a:gd name="connsiteX2" fmla="*/ 627974 w 1590868"/>
              <a:gd name="connsiteY2" fmla="*/ 27914 h 363496"/>
              <a:gd name="connsiteX3" fmla="*/ 1018714 w 1590868"/>
              <a:gd name="connsiteY3" fmla="*/ 362876 h 363496"/>
              <a:gd name="connsiteX4" fmla="*/ 1144309 w 1590868"/>
              <a:gd name="connsiteY4" fmla="*/ 111654 h 363496"/>
              <a:gd name="connsiteX5" fmla="*/ 1339678 w 1590868"/>
              <a:gd name="connsiteY5" fmla="*/ 125611 h 363496"/>
              <a:gd name="connsiteX6" fmla="*/ 1590868 w 1590868"/>
              <a:gd name="connsiteY6" fmla="*/ 97697 h 363496"/>
              <a:gd name="connsiteX0" fmla="*/ 0 w 1660643"/>
              <a:gd name="connsiteY0" fmla="*/ 0 h 363496"/>
              <a:gd name="connsiteX1" fmla="*/ 334920 w 1660643"/>
              <a:gd name="connsiteY1" fmla="*/ 321006 h 363496"/>
              <a:gd name="connsiteX2" fmla="*/ 627974 w 1660643"/>
              <a:gd name="connsiteY2" fmla="*/ 27914 h 363496"/>
              <a:gd name="connsiteX3" fmla="*/ 1018714 w 1660643"/>
              <a:gd name="connsiteY3" fmla="*/ 362876 h 363496"/>
              <a:gd name="connsiteX4" fmla="*/ 1144309 w 1660643"/>
              <a:gd name="connsiteY4" fmla="*/ 111654 h 363496"/>
              <a:gd name="connsiteX5" fmla="*/ 1339678 w 1660643"/>
              <a:gd name="connsiteY5" fmla="*/ 125611 h 363496"/>
              <a:gd name="connsiteX6" fmla="*/ 1660643 w 1660643"/>
              <a:gd name="connsiteY6" fmla="*/ 125610 h 3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643" h="363496">
                <a:moveTo>
                  <a:pt x="0" y="0"/>
                </a:moveTo>
                <a:cubicBezTo>
                  <a:pt x="115129" y="158177"/>
                  <a:pt x="230258" y="316354"/>
                  <a:pt x="334920" y="321006"/>
                </a:cubicBezTo>
                <a:cubicBezTo>
                  <a:pt x="439582" y="325658"/>
                  <a:pt x="514008" y="20936"/>
                  <a:pt x="627974" y="27914"/>
                </a:cubicBezTo>
                <a:cubicBezTo>
                  <a:pt x="741940" y="34892"/>
                  <a:pt x="932658" y="348919"/>
                  <a:pt x="1018714" y="362876"/>
                </a:cubicBezTo>
                <a:cubicBezTo>
                  <a:pt x="1104770" y="376833"/>
                  <a:pt x="1090815" y="151198"/>
                  <a:pt x="1144309" y="111654"/>
                </a:cubicBezTo>
                <a:cubicBezTo>
                  <a:pt x="1197803" y="72110"/>
                  <a:pt x="1253622" y="123285"/>
                  <a:pt x="1339678" y="125611"/>
                </a:cubicBezTo>
                <a:cubicBezTo>
                  <a:pt x="1425734" y="127937"/>
                  <a:pt x="1660643" y="125610"/>
                  <a:pt x="1660643" y="125610"/>
                </a:cubicBezTo>
              </a:path>
            </a:pathLst>
          </a:custGeom>
          <a:ln w="76200" cmpd="sng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1798056" y="3376720"/>
            <a:ext cx="1660643" cy="363496"/>
          </a:xfrm>
          <a:custGeom>
            <a:avLst/>
            <a:gdLst>
              <a:gd name="connsiteX0" fmla="*/ 0 w 1549664"/>
              <a:gd name="connsiteY0" fmla="*/ 0 h 363502"/>
              <a:gd name="connsiteX1" fmla="*/ 334920 w 1549664"/>
              <a:gd name="connsiteY1" fmla="*/ 321006 h 363502"/>
              <a:gd name="connsiteX2" fmla="*/ 627974 w 1549664"/>
              <a:gd name="connsiteY2" fmla="*/ 27914 h 363502"/>
              <a:gd name="connsiteX3" fmla="*/ 1018714 w 1549664"/>
              <a:gd name="connsiteY3" fmla="*/ 362876 h 363502"/>
              <a:gd name="connsiteX4" fmla="*/ 1241993 w 1549664"/>
              <a:gd name="connsiteY4" fmla="*/ 111654 h 363502"/>
              <a:gd name="connsiteX5" fmla="*/ 1507138 w 1549664"/>
              <a:gd name="connsiteY5" fmla="*/ 111654 h 363502"/>
              <a:gd name="connsiteX6" fmla="*/ 1549003 w 1549664"/>
              <a:gd name="connsiteY6" fmla="*/ 167481 h 363502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241993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144309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90868"/>
              <a:gd name="connsiteY0" fmla="*/ 0 h 363496"/>
              <a:gd name="connsiteX1" fmla="*/ 334920 w 1590868"/>
              <a:gd name="connsiteY1" fmla="*/ 321006 h 363496"/>
              <a:gd name="connsiteX2" fmla="*/ 627974 w 1590868"/>
              <a:gd name="connsiteY2" fmla="*/ 27914 h 363496"/>
              <a:gd name="connsiteX3" fmla="*/ 1018714 w 1590868"/>
              <a:gd name="connsiteY3" fmla="*/ 362876 h 363496"/>
              <a:gd name="connsiteX4" fmla="*/ 1144309 w 1590868"/>
              <a:gd name="connsiteY4" fmla="*/ 111654 h 363496"/>
              <a:gd name="connsiteX5" fmla="*/ 1339678 w 1590868"/>
              <a:gd name="connsiteY5" fmla="*/ 125611 h 363496"/>
              <a:gd name="connsiteX6" fmla="*/ 1590868 w 1590868"/>
              <a:gd name="connsiteY6" fmla="*/ 97697 h 363496"/>
              <a:gd name="connsiteX0" fmla="*/ 0 w 1660643"/>
              <a:gd name="connsiteY0" fmla="*/ 0 h 363496"/>
              <a:gd name="connsiteX1" fmla="*/ 334920 w 1660643"/>
              <a:gd name="connsiteY1" fmla="*/ 321006 h 363496"/>
              <a:gd name="connsiteX2" fmla="*/ 627974 w 1660643"/>
              <a:gd name="connsiteY2" fmla="*/ 27914 h 363496"/>
              <a:gd name="connsiteX3" fmla="*/ 1018714 w 1660643"/>
              <a:gd name="connsiteY3" fmla="*/ 362876 h 363496"/>
              <a:gd name="connsiteX4" fmla="*/ 1144309 w 1660643"/>
              <a:gd name="connsiteY4" fmla="*/ 111654 h 363496"/>
              <a:gd name="connsiteX5" fmla="*/ 1339678 w 1660643"/>
              <a:gd name="connsiteY5" fmla="*/ 125611 h 363496"/>
              <a:gd name="connsiteX6" fmla="*/ 1660643 w 1660643"/>
              <a:gd name="connsiteY6" fmla="*/ 125610 h 3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643" h="363496">
                <a:moveTo>
                  <a:pt x="0" y="0"/>
                </a:moveTo>
                <a:cubicBezTo>
                  <a:pt x="115129" y="158177"/>
                  <a:pt x="230258" y="316354"/>
                  <a:pt x="334920" y="321006"/>
                </a:cubicBezTo>
                <a:cubicBezTo>
                  <a:pt x="439582" y="325658"/>
                  <a:pt x="514008" y="20936"/>
                  <a:pt x="627974" y="27914"/>
                </a:cubicBezTo>
                <a:cubicBezTo>
                  <a:pt x="741940" y="34892"/>
                  <a:pt x="932658" y="348919"/>
                  <a:pt x="1018714" y="362876"/>
                </a:cubicBezTo>
                <a:cubicBezTo>
                  <a:pt x="1104770" y="376833"/>
                  <a:pt x="1090815" y="151198"/>
                  <a:pt x="1144309" y="111654"/>
                </a:cubicBezTo>
                <a:cubicBezTo>
                  <a:pt x="1197803" y="72110"/>
                  <a:pt x="1253622" y="123285"/>
                  <a:pt x="1339678" y="125611"/>
                </a:cubicBezTo>
                <a:cubicBezTo>
                  <a:pt x="1425734" y="127937"/>
                  <a:pt x="1660643" y="125610"/>
                  <a:pt x="1660643" y="125610"/>
                </a:cubicBezTo>
              </a:path>
            </a:pathLst>
          </a:custGeom>
          <a:ln w="76200" cmpd="sng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フリーフォーム 20"/>
          <p:cNvSpPr/>
          <p:nvPr/>
        </p:nvSpPr>
        <p:spPr>
          <a:xfrm>
            <a:off x="1800192" y="3710868"/>
            <a:ext cx="1660643" cy="363496"/>
          </a:xfrm>
          <a:custGeom>
            <a:avLst/>
            <a:gdLst>
              <a:gd name="connsiteX0" fmla="*/ 0 w 1549664"/>
              <a:gd name="connsiteY0" fmla="*/ 0 h 363502"/>
              <a:gd name="connsiteX1" fmla="*/ 334920 w 1549664"/>
              <a:gd name="connsiteY1" fmla="*/ 321006 h 363502"/>
              <a:gd name="connsiteX2" fmla="*/ 627974 w 1549664"/>
              <a:gd name="connsiteY2" fmla="*/ 27914 h 363502"/>
              <a:gd name="connsiteX3" fmla="*/ 1018714 w 1549664"/>
              <a:gd name="connsiteY3" fmla="*/ 362876 h 363502"/>
              <a:gd name="connsiteX4" fmla="*/ 1241993 w 1549664"/>
              <a:gd name="connsiteY4" fmla="*/ 111654 h 363502"/>
              <a:gd name="connsiteX5" fmla="*/ 1507138 w 1549664"/>
              <a:gd name="connsiteY5" fmla="*/ 111654 h 363502"/>
              <a:gd name="connsiteX6" fmla="*/ 1549003 w 1549664"/>
              <a:gd name="connsiteY6" fmla="*/ 167481 h 363502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241993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49003"/>
              <a:gd name="connsiteY0" fmla="*/ 0 h 363496"/>
              <a:gd name="connsiteX1" fmla="*/ 334920 w 1549003"/>
              <a:gd name="connsiteY1" fmla="*/ 321006 h 363496"/>
              <a:gd name="connsiteX2" fmla="*/ 627974 w 1549003"/>
              <a:gd name="connsiteY2" fmla="*/ 27914 h 363496"/>
              <a:gd name="connsiteX3" fmla="*/ 1018714 w 1549003"/>
              <a:gd name="connsiteY3" fmla="*/ 362876 h 363496"/>
              <a:gd name="connsiteX4" fmla="*/ 1144309 w 1549003"/>
              <a:gd name="connsiteY4" fmla="*/ 111654 h 363496"/>
              <a:gd name="connsiteX5" fmla="*/ 1339678 w 1549003"/>
              <a:gd name="connsiteY5" fmla="*/ 125611 h 363496"/>
              <a:gd name="connsiteX6" fmla="*/ 1549003 w 1549003"/>
              <a:gd name="connsiteY6" fmla="*/ 167481 h 363496"/>
              <a:gd name="connsiteX0" fmla="*/ 0 w 1590868"/>
              <a:gd name="connsiteY0" fmla="*/ 0 h 363496"/>
              <a:gd name="connsiteX1" fmla="*/ 334920 w 1590868"/>
              <a:gd name="connsiteY1" fmla="*/ 321006 h 363496"/>
              <a:gd name="connsiteX2" fmla="*/ 627974 w 1590868"/>
              <a:gd name="connsiteY2" fmla="*/ 27914 h 363496"/>
              <a:gd name="connsiteX3" fmla="*/ 1018714 w 1590868"/>
              <a:gd name="connsiteY3" fmla="*/ 362876 h 363496"/>
              <a:gd name="connsiteX4" fmla="*/ 1144309 w 1590868"/>
              <a:gd name="connsiteY4" fmla="*/ 111654 h 363496"/>
              <a:gd name="connsiteX5" fmla="*/ 1339678 w 1590868"/>
              <a:gd name="connsiteY5" fmla="*/ 125611 h 363496"/>
              <a:gd name="connsiteX6" fmla="*/ 1590868 w 1590868"/>
              <a:gd name="connsiteY6" fmla="*/ 97697 h 363496"/>
              <a:gd name="connsiteX0" fmla="*/ 0 w 1660643"/>
              <a:gd name="connsiteY0" fmla="*/ 0 h 363496"/>
              <a:gd name="connsiteX1" fmla="*/ 334920 w 1660643"/>
              <a:gd name="connsiteY1" fmla="*/ 321006 h 363496"/>
              <a:gd name="connsiteX2" fmla="*/ 627974 w 1660643"/>
              <a:gd name="connsiteY2" fmla="*/ 27914 h 363496"/>
              <a:gd name="connsiteX3" fmla="*/ 1018714 w 1660643"/>
              <a:gd name="connsiteY3" fmla="*/ 362876 h 363496"/>
              <a:gd name="connsiteX4" fmla="*/ 1144309 w 1660643"/>
              <a:gd name="connsiteY4" fmla="*/ 111654 h 363496"/>
              <a:gd name="connsiteX5" fmla="*/ 1339678 w 1660643"/>
              <a:gd name="connsiteY5" fmla="*/ 125611 h 363496"/>
              <a:gd name="connsiteX6" fmla="*/ 1660643 w 1660643"/>
              <a:gd name="connsiteY6" fmla="*/ 125610 h 36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643" h="363496">
                <a:moveTo>
                  <a:pt x="0" y="0"/>
                </a:moveTo>
                <a:cubicBezTo>
                  <a:pt x="115129" y="158177"/>
                  <a:pt x="230258" y="316354"/>
                  <a:pt x="334920" y="321006"/>
                </a:cubicBezTo>
                <a:cubicBezTo>
                  <a:pt x="439582" y="325658"/>
                  <a:pt x="514008" y="20936"/>
                  <a:pt x="627974" y="27914"/>
                </a:cubicBezTo>
                <a:cubicBezTo>
                  <a:pt x="741940" y="34892"/>
                  <a:pt x="932658" y="348919"/>
                  <a:pt x="1018714" y="362876"/>
                </a:cubicBezTo>
                <a:cubicBezTo>
                  <a:pt x="1104770" y="376833"/>
                  <a:pt x="1090815" y="151198"/>
                  <a:pt x="1144309" y="111654"/>
                </a:cubicBezTo>
                <a:cubicBezTo>
                  <a:pt x="1197803" y="72110"/>
                  <a:pt x="1253622" y="123285"/>
                  <a:pt x="1339678" y="125611"/>
                </a:cubicBezTo>
                <a:cubicBezTo>
                  <a:pt x="1425734" y="127937"/>
                  <a:pt x="1660643" y="125610"/>
                  <a:pt x="1660643" y="125610"/>
                </a:cubicBezTo>
              </a:path>
            </a:pathLst>
          </a:custGeom>
          <a:ln w="76200" cmpd="sng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>
            <a:stCxn id="18" idx="6"/>
          </p:cNvCxnSpPr>
          <p:nvPr/>
        </p:nvCxnSpPr>
        <p:spPr>
          <a:xfrm flipV="1">
            <a:off x="3460835" y="2609913"/>
            <a:ext cx="4005079" cy="558269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3460835" y="3376720"/>
            <a:ext cx="4157479" cy="9626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460835" y="3852064"/>
            <a:ext cx="4157479" cy="50244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662147" y="5415215"/>
            <a:ext cx="5907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非常に一様等方的な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r>
              <a:rPr lang="ja-JP" altLang="ja-JP" sz="3600" dirty="0">
                <a:solidFill>
                  <a:srgbClr val="FFFF00"/>
                </a:solidFill>
              </a:rPr>
              <a:t>　</a:t>
            </a:r>
            <a:r>
              <a:rPr lang="ja-JP" altLang="en-US" sz="3600" dirty="0" smtClean="0">
                <a:solidFill>
                  <a:srgbClr val="FFFF00"/>
                </a:solidFill>
              </a:rPr>
              <a:t>　　</a:t>
            </a:r>
            <a:r>
              <a:rPr lang="en-US" altLang="ja-JP" sz="3600" dirty="0" smtClean="0">
                <a:solidFill>
                  <a:srgbClr val="FFFF00"/>
                </a:solidFill>
              </a:rPr>
              <a:t>               2.7K </a:t>
            </a:r>
            <a:r>
              <a:rPr lang="ja-JP" altLang="en-US" sz="3600" dirty="0" smtClean="0">
                <a:solidFill>
                  <a:srgbClr val="FFFF00"/>
                </a:solidFill>
              </a:rPr>
              <a:t>の黒体放射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 rot="21311995">
            <a:off x="6258229" y="5242055"/>
            <a:ext cx="2809032" cy="52322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i="1" dirty="0" smtClean="0"/>
              <a:t>ビッグバンの証拠</a:t>
            </a:r>
            <a:r>
              <a:rPr kumimoji="1" lang="en-US" altLang="ja-JP" sz="2800" i="1" dirty="0" smtClean="0"/>
              <a:t>!!</a:t>
            </a:r>
            <a:endParaRPr kumimoji="1" lang="ja-JP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546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0" grpId="0" animBg="1"/>
      <p:bldP spid="21" grpId="0" animBg="1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ja-JP" altLang="en-US" dirty="0" smtClean="0">
                <a:solidFill>
                  <a:srgbClr val="008000"/>
                </a:solidFill>
              </a:rPr>
              <a:t>偏光</a:t>
            </a:r>
            <a:r>
              <a:rPr lang="ja-JP" altLang="en-US" dirty="0" smtClean="0"/>
              <a:t>を使って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</a:t>
            </a:r>
            <a:r>
              <a:rPr lang="ja-JP" altLang="en-US" dirty="0" smtClean="0">
                <a:solidFill>
                  <a:srgbClr val="FF0000"/>
                </a:solidFill>
              </a:rPr>
              <a:t>ビッグバン</a:t>
            </a:r>
            <a:r>
              <a:rPr lang="ja-JP" altLang="en-US" dirty="0" smtClean="0"/>
              <a:t>から</a:t>
            </a:r>
            <a:r>
              <a:rPr lang="ja-JP" altLang="en-US" dirty="0" smtClean="0">
                <a:solidFill>
                  <a:srgbClr val="0000FF"/>
                </a:solidFill>
              </a:rPr>
              <a:t>インフレーション</a:t>
            </a:r>
            <a:r>
              <a:rPr lang="ja-JP" altLang="en-US" dirty="0" smtClean="0"/>
              <a:t>へ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5" name="図 4" descr="polarization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982" y="1901796"/>
            <a:ext cx="4271650" cy="424000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937119" y="6264074"/>
            <a:ext cx="51831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Wayne Hu</a:t>
            </a:r>
            <a:r>
              <a:rPr lang="ja-JP" altLang="en-US" b="1" dirty="0" smtClean="0"/>
              <a:t>の</a:t>
            </a:r>
            <a:r>
              <a:rPr lang="en-US" altLang="ja-JP" b="1" dirty="0" smtClean="0"/>
              <a:t>HP</a:t>
            </a:r>
            <a:r>
              <a:rPr lang="ja-JP" altLang="en-US" b="1" dirty="0" smtClean="0"/>
              <a:t>より</a:t>
            </a:r>
            <a:endParaRPr lang="en-US" altLang="ja-JP" b="1" dirty="0" smtClean="0"/>
          </a:p>
          <a:p>
            <a:r>
              <a:rPr lang="en-US" altLang="ja-JP" sz="1200" dirty="0"/>
              <a:t>(http://</a:t>
            </a:r>
            <a:r>
              <a:rPr lang="en-US" altLang="ja-JP" sz="1200" dirty="0" err="1"/>
              <a:t>background.uchicago.edu</a:t>
            </a:r>
            <a:r>
              <a:rPr lang="en-US" altLang="ja-JP" sz="1200" dirty="0"/>
              <a:t>/~</a:t>
            </a:r>
            <a:r>
              <a:rPr lang="en-US" altLang="ja-JP" sz="1200" dirty="0" err="1"/>
              <a:t>whu</a:t>
            </a:r>
            <a:r>
              <a:rPr lang="en-US" altLang="ja-JP" sz="1200" dirty="0"/>
              <a:t>/intermediate/polarization/polar1.html)</a:t>
            </a:r>
            <a:endParaRPr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659" y="2121262"/>
            <a:ext cx="4272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光がトムソン散乱</a:t>
            </a:r>
            <a:endParaRPr lang="en-US" altLang="ja-JP" sz="3200" dirty="0" smtClean="0"/>
          </a:p>
          <a:p>
            <a:r>
              <a:rPr lang="ja-JP" altLang="en-US" sz="3200" dirty="0" smtClean="0"/>
              <a:t>（電子で散乱）</a:t>
            </a:r>
            <a:r>
              <a:rPr kumimoji="1" lang="ja-JP" altLang="en-US" sz="3200" dirty="0" smtClean="0"/>
              <a:t>されると、</a:t>
            </a:r>
            <a:endParaRPr kumimoji="1" lang="en-US" altLang="ja-JP" sz="3200" dirty="0" smtClean="0"/>
          </a:p>
          <a:p>
            <a:r>
              <a:rPr lang="ja-JP" altLang="en-US" sz="3200" dirty="0" smtClean="0">
                <a:solidFill>
                  <a:srgbClr val="008000"/>
                </a:solidFill>
              </a:rPr>
              <a:t>偏光</a:t>
            </a:r>
            <a:r>
              <a:rPr lang="ja-JP" altLang="en-US" sz="3200" dirty="0" smtClean="0"/>
              <a:t>が生まれる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460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48" y="1901796"/>
            <a:ext cx="4713266" cy="42400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ja-JP" altLang="en-US" dirty="0" smtClean="0">
                <a:solidFill>
                  <a:srgbClr val="008000"/>
                </a:solidFill>
              </a:rPr>
              <a:t>偏光</a:t>
            </a:r>
            <a:r>
              <a:rPr lang="ja-JP" altLang="en-US" dirty="0" smtClean="0"/>
              <a:t>を使って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</a:t>
            </a:r>
            <a:r>
              <a:rPr lang="ja-JP" altLang="en-US" dirty="0" smtClean="0">
                <a:solidFill>
                  <a:srgbClr val="FF0000"/>
                </a:solidFill>
              </a:rPr>
              <a:t>ビッグバン</a:t>
            </a:r>
            <a:r>
              <a:rPr lang="ja-JP" altLang="en-US" dirty="0" smtClean="0"/>
              <a:t>から</a:t>
            </a:r>
            <a:r>
              <a:rPr lang="ja-JP" altLang="en-US" dirty="0" smtClean="0">
                <a:solidFill>
                  <a:srgbClr val="0000FF"/>
                </a:solidFill>
              </a:rPr>
              <a:t>インフレーション</a:t>
            </a:r>
            <a:r>
              <a:rPr lang="ja-JP" altLang="en-US" dirty="0" smtClean="0"/>
              <a:t>へ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937119" y="6264074"/>
            <a:ext cx="51831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Wayne Hu</a:t>
            </a:r>
            <a:r>
              <a:rPr lang="ja-JP" altLang="en-US" b="1" dirty="0" smtClean="0"/>
              <a:t>の</a:t>
            </a:r>
            <a:r>
              <a:rPr lang="en-US" altLang="ja-JP" b="1" dirty="0" smtClean="0"/>
              <a:t>HP</a:t>
            </a:r>
            <a:r>
              <a:rPr lang="ja-JP" altLang="en-US" b="1" dirty="0" smtClean="0"/>
              <a:t>より</a:t>
            </a:r>
            <a:endParaRPr lang="en-US" altLang="ja-JP" b="1" dirty="0" smtClean="0"/>
          </a:p>
          <a:p>
            <a:r>
              <a:rPr lang="en-US" altLang="ja-JP" sz="1200" dirty="0"/>
              <a:t>(http://</a:t>
            </a:r>
            <a:r>
              <a:rPr lang="en-US" altLang="ja-JP" sz="1200" dirty="0" err="1"/>
              <a:t>background.uchicago.edu</a:t>
            </a:r>
            <a:r>
              <a:rPr lang="en-US" altLang="ja-JP" sz="1200" dirty="0"/>
              <a:t>/~</a:t>
            </a:r>
            <a:r>
              <a:rPr lang="en-US" altLang="ja-JP" sz="1200" dirty="0" err="1"/>
              <a:t>whu</a:t>
            </a:r>
            <a:r>
              <a:rPr lang="en-US" altLang="ja-JP" sz="1200" dirty="0"/>
              <a:t>/intermediate/polarization/polar1.html)</a:t>
            </a:r>
            <a:endParaRPr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4659" y="2121262"/>
            <a:ext cx="4272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光がトムソン散乱</a:t>
            </a:r>
            <a:endParaRPr lang="en-US" altLang="ja-JP" sz="3200" dirty="0" smtClean="0"/>
          </a:p>
          <a:p>
            <a:r>
              <a:rPr lang="ja-JP" altLang="en-US" sz="3200" dirty="0" smtClean="0"/>
              <a:t>（電子で散乱）</a:t>
            </a:r>
            <a:r>
              <a:rPr kumimoji="1" lang="ja-JP" altLang="en-US" sz="3200" dirty="0" smtClean="0"/>
              <a:t>されると、</a:t>
            </a:r>
            <a:endParaRPr kumimoji="1" lang="en-US" altLang="ja-JP" sz="3200" dirty="0" smtClean="0"/>
          </a:p>
          <a:p>
            <a:r>
              <a:rPr lang="ja-JP" altLang="en-US" sz="3200" dirty="0" smtClean="0">
                <a:solidFill>
                  <a:srgbClr val="008000"/>
                </a:solidFill>
              </a:rPr>
              <a:t>偏光</a:t>
            </a:r>
            <a:r>
              <a:rPr lang="ja-JP" altLang="en-US" sz="3200" dirty="0" smtClean="0"/>
              <a:t>が生まれる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2155" y="4127069"/>
            <a:ext cx="4289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しかし、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もし温度差がなかったら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互いに打ち消し合う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15281" y="6046296"/>
            <a:ext cx="141577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ＤＦＰ太丸ゴシック体"/>
                <a:ea typeface="ＤＦＰ太丸ゴシック体"/>
                <a:cs typeface="ＤＦＰ太丸ゴシック体"/>
              </a:rPr>
              <a:t>無偏光</a:t>
            </a:r>
            <a:endParaRPr kumimoji="1" lang="ja-JP" altLang="en-US" sz="32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28958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19812</TotalTime>
  <Words>2037</Words>
  <Application>Microsoft Office PowerPoint</Application>
  <PresentationFormat>画面に合わせる (4:3)</PresentationFormat>
  <Paragraphs>642</Paragraphs>
  <Slides>53</Slides>
  <Notes>35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61" baseType="lpstr">
      <vt:lpstr>Chalkboard</vt:lpstr>
      <vt:lpstr>ＤＦＰ太丸ゴシック体</vt:lpstr>
      <vt:lpstr>HG丸ｺﾞｼｯｸM-PRO</vt:lpstr>
      <vt:lpstr>ＭＳ Ｐゴシック</vt:lpstr>
      <vt:lpstr>Arial</vt:lpstr>
      <vt:lpstr>Calibri</vt:lpstr>
      <vt:lpstr>Wingdings</vt:lpstr>
      <vt:lpstr>ホワイト</vt:lpstr>
      <vt:lpstr>CMB偏光観測実験「GroundBIRD」</vt:lpstr>
      <vt:lpstr>Outline</vt:lpstr>
      <vt:lpstr>どうやって、 実験的にインフレーションを検証するか？</vt:lpstr>
      <vt:lpstr>宇宙の歴史</vt:lpstr>
      <vt:lpstr>宇宙の歴史</vt:lpstr>
      <vt:lpstr>宇宙の歴史</vt:lpstr>
      <vt:lpstr>そもそもCMBとは？</vt:lpstr>
      <vt:lpstr>偏光を使って 　　ビッグバンからインフレーションへ</vt:lpstr>
      <vt:lpstr>偏光を使って 　　ビッグバンからインフレーションへ</vt:lpstr>
      <vt:lpstr>宇宙は完全一様ではない</vt:lpstr>
      <vt:lpstr>温度揺らぎから偏光が生まれる</vt:lpstr>
      <vt:lpstr>温度揺らぎから偏光が生まれる</vt:lpstr>
      <vt:lpstr>重力波による偏光</vt:lpstr>
      <vt:lpstr>重力波による偏光</vt:lpstr>
      <vt:lpstr>重力波による偏光</vt:lpstr>
      <vt:lpstr>偏光パターンのまとめ</vt:lpstr>
      <vt:lpstr>どうやって、 実験的にインフレーションを検証するか？</vt:lpstr>
      <vt:lpstr>偏光測定から解析まで</vt:lpstr>
      <vt:lpstr>偏光測定から解析まで</vt:lpstr>
      <vt:lpstr>偏光測定から解析まで</vt:lpstr>
      <vt:lpstr>E-mode マップ、B-mode マップ完成</vt:lpstr>
      <vt:lpstr>E-mode マップ、B-mode マップ完成</vt:lpstr>
      <vt:lpstr>B-mode パワースペクトル</vt:lpstr>
      <vt:lpstr>PowerPoint プレゼンテーション</vt:lpstr>
      <vt:lpstr>精密測定に向けて</vt:lpstr>
      <vt:lpstr>問題となる系統誤差</vt:lpstr>
      <vt:lpstr>系統誤差2: 銀河からの影響</vt:lpstr>
      <vt:lpstr>検出器ベースラインの変動</vt:lpstr>
      <vt:lpstr>実験の感度曲線</vt:lpstr>
      <vt:lpstr>B-mode パワースペクトル</vt:lpstr>
      <vt:lpstr>ここからは 実際の実験を紹介していきます</vt:lpstr>
      <vt:lpstr>測定の現状</vt:lpstr>
      <vt:lpstr>測定の現状</vt:lpstr>
      <vt:lpstr>BICEP2</vt:lpstr>
      <vt:lpstr>BICEP2</vt:lpstr>
      <vt:lpstr>BICEP2</vt:lpstr>
      <vt:lpstr>BICEP2のClBBとその後</vt:lpstr>
      <vt:lpstr>インフレーションであることの証明</vt:lpstr>
      <vt:lpstr>GroundBIRD</vt:lpstr>
      <vt:lpstr>GroundBIRD – スキャン方法</vt:lpstr>
      <vt:lpstr>回転ステージ上で 冷凍機を動かすためには</vt:lpstr>
      <vt:lpstr>電力とガスを供給するために</vt:lpstr>
      <vt:lpstr>回転しながら極低温達成</vt:lpstr>
      <vt:lpstr>PowerPoint プレゼンテーション</vt:lpstr>
      <vt:lpstr>Microwave Kinetic Inductance Detectors</vt:lpstr>
      <vt:lpstr>Microwave Kinetic Inductance Detectors</vt:lpstr>
      <vt:lpstr>PowerPoint プレゼンテーション</vt:lpstr>
      <vt:lpstr>PowerPoint プレゼンテーション</vt:lpstr>
      <vt:lpstr>CMBシミューレータによるテスト</vt:lpstr>
      <vt:lpstr>GroundBIRD – 焦点面検出器</vt:lpstr>
      <vt:lpstr>GroundBIRD – スケージュール</vt:lpstr>
      <vt:lpstr>PowerPoint プレゼンテーション</vt:lpstr>
      <vt:lpstr>Summary</vt:lpstr>
    </vt:vector>
  </TitlesOfParts>
  <Company>東京大学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GroundBIRD expriment</dc:title>
  <dc:creator>小栗 秀悟</dc:creator>
  <cp:lastModifiedBy>塩田 雅子</cp:lastModifiedBy>
  <cp:revision>773</cp:revision>
  <cp:lastPrinted>2013-06-22T04:06:40Z</cp:lastPrinted>
  <dcterms:created xsi:type="dcterms:W3CDTF">2012-10-17T00:11:00Z</dcterms:created>
  <dcterms:modified xsi:type="dcterms:W3CDTF">2014-04-16T09:38:10Z</dcterms:modified>
</cp:coreProperties>
</file>